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4" r:id="rId2"/>
    <p:sldId id="256" r:id="rId3"/>
    <p:sldId id="257" r:id="rId4"/>
    <p:sldId id="266" r:id="rId5"/>
    <p:sldId id="267" r:id="rId6"/>
    <p:sldId id="259" r:id="rId7"/>
    <p:sldId id="260" r:id="rId8"/>
    <p:sldId id="261" r:id="rId9"/>
    <p:sldId id="262" r:id="rId10"/>
    <p:sldId id="263" r:id="rId11"/>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21A321F-D0E5-4E24-8BD8-4F8952811E8E}">
          <p14:sldIdLst>
            <p14:sldId id="264"/>
            <p14:sldId id="256"/>
            <p14:sldId id="257"/>
            <p14:sldId id="266"/>
            <p14:sldId id="267"/>
            <p14:sldId id="259"/>
            <p14:sldId id="260"/>
            <p14:sldId id="261"/>
            <p14:sldId id="262"/>
            <p14:sldId id="263"/>
          </p14:sldIdLst>
        </p14:section>
        <p14:section name="Untitled Section" id="{7B6E334F-176D-4D51-A494-1F6E0770567C}">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7" autoAdjust="0"/>
  </p:normalViewPr>
  <p:slideViewPr>
    <p:cSldViewPr>
      <p:cViewPr>
        <p:scale>
          <a:sx n="107" d="100"/>
          <a:sy n="107" d="100"/>
        </p:scale>
        <p:origin x="-8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CEC8AD0D-6559-4134-AD5B-56673FCAB340}" type="datetimeFigureOut">
              <a:rPr lang="en-US" smtClean="0"/>
              <a:t>6/12/2013</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85409901-2739-4A51-84B7-10AB4A0D33AD}" type="slidenum">
              <a:rPr lang="en-US" smtClean="0"/>
              <a:t>‹#›</a:t>
            </a:fld>
            <a:endParaRPr lang="en-US"/>
          </a:p>
        </p:txBody>
      </p:sp>
    </p:spTree>
    <p:extLst>
      <p:ext uri="{BB962C8B-B14F-4D97-AF65-F5344CB8AC3E}">
        <p14:creationId xmlns:p14="http://schemas.microsoft.com/office/powerpoint/2010/main" val="194215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207F208-A2B7-4169-A339-0D67450039AD}" type="datetimeFigureOut">
              <a:rPr lang="en-US" smtClean="0"/>
              <a:t>6/12/2013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96735-20E4-437D-A19F-661AD7BBDB4D}"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07F208-A2B7-4169-A339-0D67450039AD}" type="datetimeFigureOut">
              <a:rPr lang="en-US" smtClean="0"/>
              <a:t>6/12/2013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96735-20E4-437D-A19F-661AD7BBDB4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07F208-A2B7-4169-A339-0D67450039AD}" type="datetimeFigureOut">
              <a:rPr lang="en-US" smtClean="0"/>
              <a:t>6/12/2013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96735-20E4-437D-A19F-661AD7BBDB4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07F208-A2B7-4169-A339-0D67450039AD}" type="datetimeFigureOut">
              <a:rPr lang="en-US" smtClean="0"/>
              <a:t>6/12/2013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96735-20E4-437D-A19F-661AD7BBDB4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07F208-A2B7-4169-A339-0D67450039AD}" type="datetimeFigureOut">
              <a:rPr lang="en-US" smtClean="0"/>
              <a:t>6/12/2013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96735-20E4-437D-A19F-661AD7BBDB4D}"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07F208-A2B7-4169-A339-0D67450039AD}" type="datetimeFigureOut">
              <a:rPr lang="en-US" smtClean="0"/>
              <a:t>6/12/2013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B96735-20E4-437D-A19F-661AD7BBDB4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207F208-A2B7-4169-A339-0D67450039AD}" type="datetimeFigureOut">
              <a:rPr lang="en-US" smtClean="0"/>
              <a:t>6/12/2013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B96735-20E4-437D-A19F-661AD7BBDB4D}"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07F208-A2B7-4169-A339-0D67450039AD}" type="datetimeFigureOut">
              <a:rPr lang="en-US" smtClean="0"/>
              <a:t>6/12/2013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B96735-20E4-437D-A19F-661AD7BBDB4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7F208-A2B7-4169-A339-0D67450039AD}" type="datetimeFigureOut">
              <a:rPr lang="en-US" smtClean="0"/>
              <a:t>6/12/2013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B96735-20E4-437D-A19F-661AD7BBDB4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07F208-A2B7-4169-A339-0D67450039AD}" type="datetimeFigureOut">
              <a:rPr lang="en-US" smtClean="0"/>
              <a:t>6/12/2013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B96735-20E4-437D-A19F-661AD7BBDB4D}"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07F208-A2B7-4169-A339-0D67450039AD}" type="datetimeFigureOut">
              <a:rPr lang="en-US" smtClean="0"/>
              <a:t>6/12/2013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B96735-20E4-437D-A19F-661AD7BBDB4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D207F208-A2B7-4169-A339-0D67450039AD}" type="datetimeFigureOut">
              <a:rPr lang="en-US" smtClean="0"/>
              <a:t>6/12/2013</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32B96735-20E4-437D-A19F-661AD7BBDB4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2686050"/>
          </a:xfrm>
        </p:spPr>
        <p:txBody>
          <a:bodyPr>
            <a:normAutofit/>
          </a:bodyPr>
          <a:lstStyle/>
          <a:p>
            <a:pPr algn="ctr"/>
            <a:r>
              <a:rPr lang="en-US" sz="5400" dirty="0" smtClean="0">
                <a:effectLst>
                  <a:outerShdw blurRad="38100" dist="38100" dir="2700000" algn="tl">
                    <a:srgbClr val="000000">
                      <a:alpha val="43137"/>
                    </a:srgbClr>
                  </a:outerShdw>
                </a:effectLst>
              </a:rPr>
              <a:t>S</a:t>
            </a:r>
            <a:r>
              <a:rPr lang="en-US" sz="3600" dirty="0" smtClean="0">
                <a:effectLst>
                  <a:outerShdw blurRad="38100" dist="38100" dir="2700000" algn="tl">
                    <a:srgbClr val="000000">
                      <a:alpha val="43137"/>
                    </a:srgbClr>
                  </a:outerShdw>
                </a:effectLst>
              </a:rPr>
              <a:t>ubawards</a:t>
            </a:r>
            <a:r>
              <a:rPr lang="en-US" sz="5400" dirty="0" smtClean="0">
                <a:effectLst>
                  <a:outerShdw blurRad="38100" dist="38100" dir="2700000" algn="tl">
                    <a:srgbClr val="000000">
                      <a:alpha val="43137"/>
                    </a:srgbClr>
                  </a:outerShdw>
                </a:effectLst>
              </a:rPr>
              <a:t>, </a:t>
            </a:r>
            <a:br>
              <a:rPr lang="en-US" sz="5400" dirty="0" smtClean="0">
                <a:effectLst>
                  <a:outerShdw blurRad="38100" dist="38100" dir="2700000" algn="tl">
                    <a:srgbClr val="000000">
                      <a:alpha val="43137"/>
                    </a:srgbClr>
                  </a:outerShdw>
                </a:effectLst>
              </a:rPr>
            </a:br>
            <a:r>
              <a:rPr lang="en-US" sz="5400" dirty="0" smtClean="0">
                <a:effectLst>
                  <a:outerShdw blurRad="38100" dist="38100" dir="2700000" algn="tl">
                    <a:srgbClr val="000000">
                      <a:alpha val="43137"/>
                    </a:srgbClr>
                  </a:outerShdw>
                </a:effectLst>
              </a:rPr>
              <a:t>MTA</a:t>
            </a:r>
            <a:r>
              <a:rPr lang="en-US" sz="3600" dirty="0" smtClean="0">
                <a:effectLst>
                  <a:outerShdw blurRad="38100" dist="38100" dir="2700000" algn="tl">
                    <a:srgbClr val="000000">
                      <a:alpha val="43137"/>
                    </a:srgbClr>
                  </a:outerShdw>
                </a:effectLst>
              </a:rPr>
              <a:t>s</a:t>
            </a:r>
            <a:r>
              <a:rPr lang="en-US" sz="5400" dirty="0" smtClean="0">
                <a:effectLst>
                  <a:outerShdw blurRad="38100" dist="38100" dir="2700000" algn="tl">
                    <a:srgbClr val="000000">
                      <a:alpha val="43137"/>
                    </a:srgbClr>
                  </a:outerShdw>
                </a:effectLst>
              </a:rPr>
              <a:t> </a:t>
            </a:r>
            <a:r>
              <a:rPr lang="en-US" sz="3600" dirty="0" smtClean="0">
                <a:effectLst>
                  <a:outerShdw blurRad="38100" dist="38100" dir="2700000" algn="tl">
                    <a:srgbClr val="000000">
                      <a:alpha val="43137"/>
                    </a:srgbClr>
                  </a:outerShdw>
                </a:effectLst>
              </a:rPr>
              <a:t>and</a:t>
            </a:r>
            <a:r>
              <a:rPr lang="en-US" sz="5400" dirty="0" smtClean="0">
                <a:effectLst>
                  <a:outerShdw blurRad="38100" dist="38100" dir="2700000" algn="tl">
                    <a:srgbClr val="000000">
                      <a:alpha val="43137"/>
                    </a:srgbClr>
                  </a:outerShdw>
                </a:effectLst>
              </a:rPr>
              <a:t> CDA</a:t>
            </a:r>
            <a:r>
              <a:rPr lang="en-US" sz="3600" dirty="0" smtClean="0">
                <a:effectLst>
                  <a:outerShdw blurRad="38100" dist="38100" dir="2700000" algn="tl">
                    <a:srgbClr val="000000">
                      <a:alpha val="43137"/>
                    </a:srgbClr>
                  </a:outerShdw>
                </a:effectLst>
              </a:rPr>
              <a:t>s</a:t>
            </a:r>
            <a:r>
              <a:rPr lang="en-US" sz="5400" dirty="0" smtClean="0">
                <a:effectLst>
                  <a:outerShdw blurRad="38100" dist="38100" dir="2700000" algn="tl">
                    <a:srgbClr val="000000">
                      <a:alpha val="43137"/>
                    </a:srgbClr>
                  </a:outerShdw>
                </a:effectLst>
              </a:rPr>
              <a:t> </a:t>
            </a:r>
            <a:br>
              <a:rPr lang="en-US" sz="5400" dirty="0" smtClean="0">
                <a:effectLst>
                  <a:outerShdw blurRad="38100" dist="38100" dir="2700000" algn="tl">
                    <a:srgbClr val="000000">
                      <a:alpha val="43137"/>
                    </a:srgbClr>
                  </a:outerShdw>
                </a:effectLst>
              </a:rPr>
            </a:br>
            <a:r>
              <a:rPr lang="en-US" sz="3600" dirty="0" smtClean="0">
                <a:effectLst>
                  <a:outerShdw blurRad="38100" dist="38100" dir="2700000" algn="tl">
                    <a:srgbClr val="000000">
                      <a:alpha val="43137"/>
                    </a:srgbClr>
                  </a:outerShdw>
                </a:effectLst>
              </a:rPr>
              <a:t>in</a:t>
            </a:r>
            <a:r>
              <a:rPr lang="en-US" sz="5400" dirty="0" smtClean="0">
                <a:effectLst>
                  <a:outerShdw blurRad="38100" dist="38100" dir="2700000" algn="tl">
                    <a:srgbClr val="000000">
                      <a:alpha val="43137"/>
                    </a:srgbClr>
                  </a:outerShdw>
                </a:effectLst>
              </a:rPr>
              <a:t> TU</a:t>
            </a:r>
            <a:r>
              <a:rPr lang="en-US" sz="3600" dirty="0" smtClean="0">
                <a:effectLst>
                  <a:outerShdw blurRad="38100" dist="38100" dir="2700000" algn="tl">
                    <a:srgbClr val="000000">
                      <a:alpha val="43137"/>
                    </a:srgbClr>
                  </a:outerShdw>
                </a:effectLst>
              </a:rPr>
              <a:t>Marketplace</a:t>
            </a:r>
            <a:endParaRPr lang="en-US" sz="36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62000" y="4343400"/>
            <a:ext cx="7010400" cy="1295400"/>
          </a:xfrm>
        </p:spPr>
        <p:txBody>
          <a:bodyPr/>
          <a:lstStyle/>
          <a:p>
            <a:pPr algn="l"/>
            <a:r>
              <a:rPr lang="en-US" dirty="0" smtClean="0">
                <a:solidFill>
                  <a:schemeClr val="tx1"/>
                </a:solidFill>
              </a:rPr>
              <a:t>Presented by </a:t>
            </a:r>
          </a:p>
          <a:p>
            <a:pPr algn="l"/>
            <a:r>
              <a:rPr lang="en-US" dirty="0" smtClean="0">
                <a:solidFill>
                  <a:schemeClr val="tx1"/>
                </a:solidFill>
              </a:rPr>
              <a:t>Keith Osterhage and Terri Burt</a:t>
            </a:r>
          </a:p>
          <a:p>
            <a:pPr algn="l"/>
            <a:endParaRPr lang="en-US" dirty="0"/>
          </a:p>
        </p:txBody>
      </p:sp>
      <p:pic>
        <p:nvPicPr>
          <p:cNvPr id="1026" name="Picture 2" descr="C:\Documents and Settings\willstem\Desktop\t_sig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9600" y="5562600"/>
            <a:ext cx="685800"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50919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marL="0" indent="0">
              <a:buNone/>
            </a:pPr>
            <a:r>
              <a:rPr lang="en-US" sz="2800" dirty="0" smtClean="0">
                <a:solidFill>
                  <a:srgbClr val="C00000"/>
                </a:solidFill>
              </a:rPr>
              <a:t>Other Sponsored Expenditures – faculty effort, hotels and travel, renting space, maintenance contracts, etc.– DO NOT COME through Research Administration.  While all contracts go through </a:t>
            </a:r>
            <a:r>
              <a:rPr lang="en-US" sz="2800" dirty="0" err="1" smtClean="0">
                <a:solidFill>
                  <a:srgbClr val="C00000"/>
                </a:solidFill>
              </a:rPr>
              <a:t>TUmarketplace</a:t>
            </a:r>
            <a:r>
              <a:rPr lang="en-US" sz="2800" dirty="0" smtClean="0">
                <a:solidFill>
                  <a:srgbClr val="C00000"/>
                </a:solidFill>
              </a:rPr>
              <a:t>, these are not done by Research Administration.  Research Accounting Services verifies, after the fact, that all such expenditures are allowable, appropriate, and allocable per the OMB circulars, and if in doubt, a PI or Department Administrator can check first before expending the funds.</a:t>
            </a:r>
            <a:endParaRPr lang="en-US" sz="2800" dirty="0">
              <a:solidFill>
                <a:srgbClr val="C00000"/>
              </a:solidFill>
            </a:endParaRPr>
          </a:p>
        </p:txBody>
      </p:sp>
      <p:sp>
        <p:nvSpPr>
          <p:cNvPr id="4" name="Title 1"/>
          <p:cNvSpPr txBox="1">
            <a:spLocks/>
          </p:cNvSpPr>
          <p:nvPr/>
        </p:nvSpPr>
        <p:spPr>
          <a:xfrm>
            <a:off x="609600" y="228600"/>
            <a:ext cx="8229600" cy="45719"/>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pic>
        <p:nvPicPr>
          <p:cNvPr id="7170" name="Picture 2" descr="C:\Documents and Settings\willstem\Desktop\t_sig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3400" y="5867400"/>
            <a:ext cx="685800"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4325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304800" y="385310"/>
            <a:ext cx="8424334" cy="5729974"/>
            <a:chOff x="304800" y="385310"/>
            <a:chExt cx="8424334" cy="5729974"/>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400284"/>
              <a:ext cx="8424334" cy="571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524000" y="385310"/>
              <a:ext cx="990600" cy="184666"/>
            </a:xfrm>
            <a:prstGeom prst="rect">
              <a:avLst/>
            </a:prstGeom>
            <a:solidFill>
              <a:srgbClr val="A50021"/>
            </a:solidFill>
          </p:spPr>
          <p:txBody>
            <a:bodyPr wrap="square" rtlCol="0">
              <a:spAutoFit/>
            </a:bodyPr>
            <a:lstStyle/>
            <a:p>
              <a:endParaRPr lang="en-US" dirty="0"/>
            </a:p>
          </p:txBody>
        </p:sp>
      </p:grpSp>
    </p:spTree>
    <p:extLst>
      <p:ext uri="{BB962C8B-B14F-4D97-AF65-F5344CB8AC3E}">
        <p14:creationId xmlns:p14="http://schemas.microsoft.com/office/powerpoint/2010/main" val="1987253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953000"/>
          </a:xfrm>
        </p:spPr>
        <p:txBody>
          <a:bodyPr>
            <a:normAutofit/>
          </a:bodyPr>
          <a:lstStyle/>
          <a:p>
            <a:r>
              <a:rPr lang="en-US" sz="7200" dirty="0" smtClean="0">
                <a:solidFill>
                  <a:srgbClr val="C00000"/>
                </a:solidFill>
                <a:latin typeface="Copperplate Gothic Light" pitchFamily="34" charset="0"/>
              </a:rPr>
              <a:t>C</a:t>
            </a:r>
            <a:r>
              <a:rPr lang="en-US" sz="4000" dirty="0" smtClean="0">
                <a:solidFill>
                  <a:srgbClr val="C00000"/>
                </a:solidFill>
                <a:latin typeface="Copperplate Gothic Light" pitchFamily="34" charset="0"/>
              </a:rPr>
              <a:t>ontract</a:t>
            </a:r>
            <a:br>
              <a:rPr lang="en-US" sz="4000" dirty="0" smtClean="0">
                <a:solidFill>
                  <a:srgbClr val="C00000"/>
                </a:solidFill>
                <a:latin typeface="Copperplate Gothic Light" pitchFamily="34" charset="0"/>
              </a:rPr>
            </a:br>
            <a:r>
              <a:rPr lang="en-US" sz="7200" dirty="0" smtClean="0">
                <a:solidFill>
                  <a:srgbClr val="C00000"/>
                </a:solidFill>
                <a:latin typeface="Copperplate Gothic Light" pitchFamily="34" charset="0"/>
              </a:rPr>
              <a:t>a</a:t>
            </a:r>
            <a:r>
              <a:rPr lang="en-US" sz="4000" dirty="0" smtClean="0">
                <a:solidFill>
                  <a:srgbClr val="C00000"/>
                </a:solidFill>
                <a:latin typeface="Copperplate Gothic Light" pitchFamily="34" charset="0"/>
              </a:rPr>
              <a:t>pproval</a:t>
            </a:r>
            <a:br>
              <a:rPr lang="en-US" sz="4000" dirty="0" smtClean="0">
                <a:solidFill>
                  <a:srgbClr val="C00000"/>
                </a:solidFill>
                <a:latin typeface="Copperplate Gothic Light" pitchFamily="34" charset="0"/>
              </a:rPr>
            </a:br>
            <a:r>
              <a:rPr lang="en-US" sz="7200" dirty="0" smtClean="0">
                <a:solidFill>
                  <a:srgbClr val="C00000"/>
                </a:solidFill>
                <a:latin typeface="Copperplate Gothic Light" pitchFamily="34" charset="0"/>
              </a:rPr>
              <a:t>r</a:t>
            </a:r>
            <a:r>
              <a:rPr lang="en-US" sz="4000" dirty="0" smtClean="0">
                <a:solidFill>
                  <a:srgbClr val="C00000"/>
                </a:solidFill>
                <a:latin typeface="Copperplate Gothic Light" pitchFamily="34" charset="0"/>
              </a:rPr>
              <a:t>equest</a:t>
            </a:r>
            <a:br>
              <a:rPr lang="en-US" sz="4000" dirty="0" smtClean="0">
                <a:solidFill>
                  <a:srgbClr val="C00000"/>
                </a:solidFill>
                <a:latin typeface="Copperplate Gothic Light" pitchFamily="34" charset="0"/>
              </a:rPr>
            </a:br>
            <a:r>
              <a:rPr lang="en-US" sz="7200" dirty="0" smtClean="0">
                <a:solidFill>
                  <a:srgbClr val="C00000"/>
                </a:solidFill>
                <a:latin typeface="Copperplate Gothic Light" pitchFamily="34" charset="0"/>
              </a:rPr>
              <a:t>F</a:t>
            </a:r>
            <a:r>
              <a:rPr lang="en-US" sz="4000" dirty="0" smtClean="0">
                <a:solidFill>
                  <a:srgbClr val="C00000"/>
                </a:solidFill>
                <a:latin typeface="Copperplate Gothic Light" pitchFamily="34" charset="0"/>
              </a:rPr>
              <a:t>ORM</a:t>
            </a:r>
            <a:endParaRPr lang="en-US" sz="3200" dirty="0">
              <a:solidFill>
                <a:srgbClr val="C00000"/>
              </a:solidFill>
              <a:latin typeface="+mn-lt"/>
            </a:endParaRPr>
          </a:p>
        </p:txBody>
      </p:sp>
      <p:sp>
        <p:nvSpPr>
          <p:cNvPr id="3" name="Content Placeholder 2"/>
          <p:cNvSpPr>
            <a:spLocks noGrp="1"/>
          </p:cNvSpPr>
          <p:nvPr>
            <p:ph idx="1"/>
          </p:nvPr>
        </p:nvSpPr>
        <p:spPr>
          <a:xfrm>
            <a:off x="457200" y="304800"/>
            <a:ext cx="8229600" cy="1143000"/>
          </a:xfrm>
        </p:spPr>
        <p:txBody>
          <a:bodyPr>
            <a:normAutofit/>
          </a:bodyPr>
          <a:lstStyle/>
          <a:p>
            <a:pPr marL="0" indent="0">
              <a:buNone/>
            </a:pPr>
            <a:r>
              <a:rPr lang="en-US" dirty="0" smtClean="0">
                <a:solidFill>
                  <a:srgbClr val="C00000"/>
                </a:solidFill>
              </a:rPr>
              <a:t>                                    </a:t>
            </a:r>
            <a:endParaRPr lang="en-US" sz="3600" dirty="0">
              <a:solidFill>
                <a:srgbClr val="C00000"/>
              </a:solidFill>
            </a:endParaRPr>
          </a:p>
        </p:txBody>
      </p:sp>
      <p:pic>
        <p:nvPicPr>
          <p:cNvPr id="2050" name="Picture 2" descr="C:\Documents and Settings\willstem\Desktop\t_sig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9600" y="5562600"/>
            <a:ext cx="685800"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3461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52400"/>
            <a:ext cx="8839200" cy="6705600"/>
          </a:xfrm>
        </p:spPr>
      </p:pic>
    </p:spTree>
    <p:extLst>
      <p:ext uri="{BB962C8B-B14F-4D97-AF65-F5344CB8AC3E}">
        <p14:creationId xmlns:p14="http://schemas.microsoft.com/office/powerpoint/2010/main" val="36133444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28600"/>
            <a:ext cx="8991600" cy="6548944"/>
          </a:xfrm>
        </p:spPr>
      </p:pic>
    </p:spTree>
    <p:extLst>
      <p:ext uri="{BB962C8B-B14F-4D97-AF65-F5344CB8AC3E}">
        <p14:creationId xmlns:p14="http://schemas.microsoft.com/office/powerpoint/2010/main" val="3019754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TU</a:t>
            </a:r>
            <a:r>
              <a:rPr lang="en-US" sz="3600" dirty="0" smtClean="0"/>
              <a:t>MARKETPLACE</a:t>
            </a:r>
            <a:endParaRPr lang="en-US" sz="3600" dirty="0"/>
          </a:p>
        </p:txBody>
      </p:sp>
      <p:sp>
        <p:nvSpPr>
          <p:cNvPr id="3" name="Content Placeholder 2"/>
          <p:cNvSpPr>
            <a:spLocks noGrp="1"/>
          </p:cNvSpPr>
          <p:nvPr>
            <p:ph idx="1"/>
          </p:nvPr>
        </p:nvSpPr>
        <p:spPr/>
        <p:txBody>
          <a:bodyPr>
            <a:normAutofit lnSpcReduction="10000"/>
          </a:bodyPr>
          <a:lstStyle/>
          <a:p>
            <a:pPr marL="0" indent="0" algn="ctr">
              <a:buNone/>
            </a:pPr>
            <a:endParaRPr lang="en-US" dirty="0" smtClean="0"/>
          </a:p>
          <a:p>
            <a:pPr marL="0" indent="0" algn="ctr">
              <a:buNone/>
            </a:pPr>
            <a:r>
              <a:rPr lang="en-US" sz="3600" dirty="0" smtClean="0"/>
              <a:t>INITIATOR</a:t>
            </a:r>
          </a:p>
          <a:p>
            <a:pPr marL="0" indent="0" algn="ctr">
              <a:buNone/>
            </a:pPr>
            <a:endParaRPr lang="en-US" sz="3600" dirty="0" smtClean="0"/>
          </a:p>
          <a:p>
            <a:pPr marL="0" indent="0" algn="ctr">
              <a:buNone/>
            </a:pPr>
            <a:endParaRPr lang="en-US" sz="3600" dirty="0"/>
          </a:p>
          <a:p>
            <a:pPr marL="0" indent="0" algn="ctr">
              <a:buNone/>
            </a:pPr>
            <a:r>
              <a:rPr lang="en-US" sz="3600" dirty="0" smtClean="0"/>
              <a:t>   LEGAL</a:t>
            </a:r>
          </a:p>
          <a:p>
            <a:pPr marL="0" indent="0" algn="ctr">
              <a:buNone/>
            </a:pPr>
            <a:endParaRPr lang="en-US" sz="3600" dirty="0" smtClean="0"/>
          </a:p>
          <a:p>
            <a:pPr marL="0" indent="0" algn="ctr">
              <a:buNone/>
            </a:pPr>
            <a:endParaRPr lang="en-US" sz="3600" dirty="0" smtClean="0"/>
          </a:p>
          <a:p>
            <a:pPr marL="0" indent="0" algn="ctr">
              <a:buNone/>
            </a:pPr>
            <a:r>
              <a:rPr lang="en-US" sz="3600" dirty="0" smtClean="0"/>
              <a:t>     FINANCE</a:t>
            </a:r>
          </a:p>
          <a:p>
            <a:pPr marL="0" indent="0" algn="ctr">
              <a:buNone/>
            </a:pPr>
            <a:endParaRPr lang="en-US" dirty="0"/>
          </a:p>
        </p:txBody>
      </p:sp>
      <p:sp>
        <p:nvSpPr>
          <p:cNvPr id="4" name="Down Arrow 3"/>
          <p:cNvSpPr/>
          <p:nvPr/>
        </p:nvSpPr>
        <p:spPr>
          <a:xfrm>
            <a:off x="4495800" y="2590800"/>
            <a:ext cx="484632" cy="1143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4495800" y="4419600"/>
            <a:ext cx="533400" cy="1219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C:\Documents and Settings\willstem\Desktop\t_sig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9600" y="5562600"/>
            <a:ext cx="609600"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33160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3505200"/>
          </a:xfrm>
        </p:spPr>
        <p:txBody>
          <a:bodyPr/>
          <a:lstStyle/>
          <a:p>
            <a:pPr algn="l"/>
            <a:r>
              <a:rPr lang="en-US" dirty="0" smtClean="0">
                <a:solidFill>
                  <a:srgbClr val="C00000"/>
                </a:solidFill>
              </a:rPr>
              <a:t>The Contract Approval Request form is the electronic form used to route all documents (there is no longer an FIS), and this is an e-FORM in </a:t>
            </a:r>
            <a:br>
              <a:rPr lang="en-US" dirty="0" smtClean="0">
                <a:solidFill>
                  <a:srgbClr val="C00000"/>
                </a:solidFill>
              </a:rPr>
            </a:br>
            <a:r>
              <a:rPr lang="en-US" dirty="0" err="1" smtClean="0">
                <a:solidFill>
                  <a:srgbClr val="C00000"/>
                </a:solidFill>
              </a:rPr>
              <a:t>TUmarketplace</a:t>
            </a:r>
            <a:r>
              <a:rPr lang="en-US" dirty="0" smtClean="0">
                <a:solidFill>
                  <a:srgbClr val="C00000"/>
                </a:solidFill>
              </a:rPr>
              <a:t>.</a:t>
            </a:r>
            <a:endParaRPr lang="en-US" dirty="0">
              <a:solidFill>
                <a:srgbClr val="C00000"/>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3400" y="5486400"/>
            <a:ext cx="6858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64077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715000"/>
          </a:xfrm>
        </p:spPr>
        <p:txBody>
          <a:bodyPr>
            <a:normAutofit fontScale="90000"/>
          </a:bodyPr>
          <a:lstStyle/>
          <a:p>
            <a:pPr algn="l"/>
            <a:r>
              <a:rPr lang="en-US" sz="1600" dirty="0" smtClean="0"/>
              <a:t> </a:t>
            </a:r>
            <a:r>
              <a:rPr lang="en-US" sz="2700" dirty="0" smtClean="0">
                <a:solidFill>
                  <a:srgbClr val="C00000"/>
                </a:solidFill>
              </a:rPr>
              <a:t>For all </a:t>
            </a:r>
            <a:r>
              <a:rPr lang="en-US" sz="2700" i="1" dirty="0" smtClean="0">
                <a:solidFill>
                  <a:srgbClr val="C00000"/>
                </a:solidFill>
              </a:rPr>
              <a:t>“outgoing” </a:t>
            </a:r>
            <a:r>
              <a:rPr lang="en-US" sz="2700" dirty="0" smtClean="0">
                <a:solidFill>
                  <a:srgbClr val="C00000"/>
                </a:solidFill>
              </a:rPr>
              <a:t>Subawards, MTAs, CDAs (initiated by Temple as the prime), Research Administration staff will not need to use </a:t>
            </a:r>
            <a:r>
              <a:rPr lang="en-US" sz="2700" dirty="0" err="1" smtClean="0">
                <a:solidFill>
                  <a:srgbClr val="C00000"/>
                </a:solidFill>
              </a:rPr>
              <a:t>TUmarketplace</a:t>
            </a:r>
            <a:r>
              <a:rPr lang="en-US" sz="2700" dirty="0" smtClean="0">
                <a:solidFill>
                  <a:srgbClr val="C00000"/>
                </a:solidFill>
              </a:rPr>
              <a:t> or initiate the Contract Approval Request Form.  Rather, the initiator (a PI or Department Administrator) will upload the email thread with Research Administration indicating they have done business with their contact in Research Administration to develop the final </a:t>
            </a:r>
            <a:r>
              <a:rPr lang="en-US" sz="2700" dirty="0" err="1">
                <a:solidFill>
                  <a:srgbClr val="C00000"/>
                </a:solidFill>
              </a:rPr>
              <a:t>S</a:t>
            </a:r>
            <a:r>
              <a:rPr lang="en-US" sz="2700" dirty="0" err="1" smtClean="0">
                <a:solidFill>
                  <a:srgbClr val="C00000"/>
                </a:solidFill>
              </a:rPr>
              <a:t>ubaward</a:t>
            </a:r>
            <a:r>
              <a:rPr lang="en-US" sz="2700" dirty="0" smtClean="0">
                <a:solidFill>
                  <a:srgbClr val="C00000"/>
                </a:solidFill>
              </a:rPr>
              <a:t>, CDA, MTA which they are uploading into </a:t>
            </a:r>
            <a:r>
              <a:rPr lang="en-US" sz="2700" dirty="0" err="1" smtClean="0">
                <a:solidFill>
                  <a:srgbClr val="C00000"/>
                </a:solidFill>
              </a:rPr>
              <a:t>TUmarketplace</a:t>
            </a:r>
            <a:r>
              <a:rPr lang="en-US" sz="2700" dirty="0" smtClean="0">
                <a:solidFill>
                  <a:srgbClr val="C00000"/>
                </a:solidFill>
              </a:rPr>
              <a:t>.  At the conclusion of the approval process in </a:t>
            </a:r>
            <a:r>
              <a:rPr lang="en-US" sz="2700" dirty="0" err="1" smtClean="0">
                <a:solidFill>
                  <a:srgbClr val="C00000"/>
                </a:solidFill>
              </a:rPr>
              <a:t>TUmarketplace</a:t>
            </a:r>
            <a:r>
              <a:rPr lang="en-US" sz="2700" dirty="0" smtClean="0">
                <a:solidFill>
                  <a:srgbClr val="C00000"/>
                </a:solidFill>
              </a:rPr>
              <a:t>, the PI or Department Administrator will share proof of approval with their contact in Research Administration so that document can be sent out by Research Administration.  (At the end of the approval process the signed contract will be attached to the requisition.  The PI/Administrator would open that signed contract and email it to their contact in Research Administration so that Research Administration can send the contract out.)</a:t>
            </a:r>
            <a:endParaRPr lang="en-US" sz="2700" dirty="0">
              <a:solidFill>
                <a:srgbClr val="C00000"/>
              </a:solidFill>
            </a:endParaRP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3400" y="5867400"/>
            <a:ext cx="6858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57107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4724400"/>
          </a:xfrm>
        </p:spPr>
        <p:txBody>
          <a:bodyPr>
            <a:noAutofit/>
          </a:bodyPr>
          <a:lstStyle/>
          <a:p>
            <a:pPr marL="0" indent="0">
              <a:buNone/>
            </a:pPr>
            <a:r>
              <a:rPr lang="en-US" sz="2800" dirty="0" smtClean="0">
                <a:solidFill>
                  <a:srgbClr val="C00000"/>
                </a:solidFill>
              </a:rPr>
              <a:t>For all </a:t>
            </a:r>
            <a:r>
              <a:rPr lang="en-US" sz="2800" i="1" dirty="0" smtClean="0">
                <a:solidFill>
                  <a:srgbClr val="C00000"/>
                </a:solidFill>
              </a:rPr>
              <a:t>“incoming” </a:t>
            </a:r>
            <a:r>
              <a:rPr lang="en-US" sz="2800" dirty="0" smtClean="0">
                <a:solidFill>
                  <a:srgbClr val="C00000"/>
                </a:solidFill>
              </a:rPr>
              <a:t>Subawards – where Temple is the </a:t>
            </a:r>
            <a:r>
              <a:rPr lang="en-US" sz="2800" dirty="0" err="1">
                <a:solidFill>
                  <a:srgbClr val="C00000"/>
                </a:solidFill>
              </a:rPr>
              <a:t>S</a:t>
            </a:r>
            <a:r>
              <a:rPr lang="en-US" sz="2800" dirty="0" err="1" smtClean="0">
                <a:solidFill>
                  <a:srgbClr val="C00000"/>
                </a:solidFill>
              </a:rPr>
              <a:t>ubawardee</a:t>
            </a:r>
            <a:r>
              <a:rPr lang="en-US" sz="2800" dirty="0" smtClean="0">
                <a:solidFill>
                  <a:srgbClr val="C00000"/>
                </a:solidFill>
              </a:rPr>
              <a:t> – the assigned Research Administration staff person will use </a:t>
            </a:r>
            <a:r>
              <a:rPr lang="en-US" sz="2800" dirty="0" err="1" smtClean="0">
                <a:solidFill>
                  <a:srgbClr val="C00000"/>
                </a:solidFill>
              </a:rPr>
              <a:t>TUmarketplace</a:t>
            </a:r>
            <a:r>
              <a:rPr lang="en-US" sz="2800" dirty="0" smtClean="0">
                <a:solidFill>
                  <a:srgbClr val="C00000"/>
                </a:solidFill>
              </a:rPr>
              <a:t>, initiate a Contract Approval Request Form and upload the </a:t>
            </a:r>
            <a:r>
              <a:rPr lang="en-US" sz="2800" dirty="0" err="1">
                <a:solidFill>
                  <a:srgbClr val="C00000"/>
                </a:solidFill>
              </a:rPr>
              <a:t>S</a:t>
            </a:r>
            <a:r>
              <a:rPr lang="en-US" sz="2800" dirty="0" err="1" smtClean="0">
                <a:solidFill>
                  <a:srgbClr val="C00000"/>
                </a:solidFill>
              </a:rPr>
              <a:t>ubaward</a:t>
            </a:r>
            <a:r>
              <a:rPr lang="en-US" sz="2800" dirty="0" smtClean="0">
                <a:solidFill>
                  <a:srgbClr val="C00000"/>
                </a:solidFill>
              </a:rPr>
              <a:t>.  The Research Administration office must ensure that the PI/Department Administrator concur with the dates, budget, and scope of work in the final version and have documentation of that concurrence.  Upon approval in </a:t>
            </a:r>
            <a:r>
              <a:rPr lang="en-US" sz="2800" dirty="0" err="1" smtClean="0">
                <a:solidFill>
                  <a:srgbClr val="C00000"/>
                </a:solidFill>
              </a:rPr>
              <a:t>TUmarketplace</a:t>
            </a:r>
            <a:r>
              <a:rPr lang="en-US" sz="2800" dirty="0" smtClean="0">
                <a:solidFill>
                  <a:srgbClr val="C00000"/>
                </a:solidFill>
              </a:rPr>
              <a:t>, the document will be sent out by Research Administration.</a:t>
            </a:r>
            <a:endParaRPr lang="en-US" sz="2800" dirty="0">
              <a:solidFill>
                <a:srgbClr val="C00000"/>
              </a:solidFill>
            </a:endParaRPr>
          </a:p>
        </p:txBody>
      </p:sp>
      <p:pic>
        <p:nvPicPr>
          <p:cNvPr id="6146" name="Picture 2" descr="C:\Documents and Settings\willstem\Desktop\t_sig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5562600"/>
            <a:ext cx="762000"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50674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804</TotalTime>
  <Words>373</Words>
  <Application>Microsoft Office PowerPoint</Application>
  <PresentationFormat>On-screen Show (4:3)</PresentationFormat>
  <Paragraphs>18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Clarity</vt:lpstr>
      <vt:lpstr>Subawards,  MTAs and CDAs  in TUMarketplace</vt:lpstr>
      <vt:lpstr>PowerPoint Presentation</vt:lpstr>
      <vt:lpstr>Contract approval request FORM</vt:lpstr>
      <vt:lpstr>PowerPoint Presentation</vt:lpstr>
      <vt:lpstr>PowerPoint Presentation</vt:lpstr>
      <vt:lpstr>TUMARKETPLACE</vt:lpstr>
      <vt:lpstr>The Contract Approval Request form is the electronic form used to route all documents (there is no longer an FIS), and this is an e-FORM in  TUmarketplace.</vt:lpstr>
      <vt:lpstr> For all “outgoing” Subawards, MTAs, CDAs (initiated by Temple as the prime), Research Administration staff will not need to use TUmarketplace or initiate the Contract Approval Request Form.  Rather, the initiator (a PI or Department Administrator) will upload the email thread with Research Administration indicating they have done business with their contact in Research Administration to develop the final Subaward, CDA, MTA which they are uploading into TUmarketplace.  At the conclusion of the approval process in TUmarketplace, the PI or Department Administrator will share proof of approval with their contact in Research Administration so that document can be sent out by Research Administration.  (At the end of the approval process the signed contract will be attached to the requisition.  The PI/Administrator would open that signed contract and email it to their contact in Research Administration so that Research Administration can send the contract out.)</vt:lpstr>
      <vt:lpstr>PowerPoint Presentation</vt:lpstr>
      <vt:lpstr>PowerPoint Presentation</vt:lpstr>
    </vt:vector>
  </TitlesOfParts>
  <Company>Temple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Subawards, MTAs, and CDAs via TU Marketplace</dc:title>
  <dc:creator>Administrator</dc:creator>
  <cp:lastModifiedBy>Elaine Willis-Stemley</cp:lastModifiedBy>
  <cp:revision>44</cp:revision>
  <cp:lastPrinted>2013-06-10T19:19:00Z</cp:lastPrinted>
  <dcterms:created xsi:type="dcterms:W3CDTF">2013-05-29T14:04:16Z</dcterms:created>
  <dcterms:modified xsi:type="dcterms:W3CDTF">2013-06-12T16:59:05Z</dcterms:modified>
</cp:coreProperties>
</file>