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7204" autoAdjust="0"/>
    <p:restoredTop sz="81910" autoAdjust="0"/>
  </p:normalViewPr>
  <p:slideViewPr>
    <p:cSldViewPr>
      <p:cViewPr>
        <p:scale>
          <a:sx n="66" d="100"/>
          <a:sy n="66" d="100"/>
        </p:scale>
        <p:origin x="-1014" y="-10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75" d="100"/>
        <a:sy n="275" d="100"/>
      </p:scale>
      <p:origin x="0" y="54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098" cy="466618"/>
          </a:xfrm>
          <a:prstGeom prst="rect">
            <a:avLst/>
          </a:prstGeom>
        </p:spPr>
        <p:txBody>
          <a:bodyPr vert="horz" lIns="91006" tIns="45504" rIns="91006" bIns="45504" rtlCol="0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414" y="0"/>
            <a:ext cx="2972098" cy="466618"/>
          </a:xfrm>
          <a:prstGeom prst="rect">
            <a:avLst/>
          </a:prstGeom>
        </p:spPr>
        <p:txBody>
          <a:bodyPr vert="horz" lIns="91006" tIns="45504" rIns="91006" bIns="45504" rtlCol="0"/>
          <a:lstStyle>
            <a:lvl1pPr algn="r">
              <a:defRPr sz="1100"/>
            </a:lvl1pPr>
          </a:lstStyle>
          <a:p>
            <a:pPr>
              <a:defRPr/>
            </a:pPr>
            <a:fld id="{40F9581F-71C5-452C-8E5E-E7D8D11DBFCF}" type="datetimeFigureOut">
              <a:rPr lang="en-US"/>
              <a:pPr>
                <a:defRPr/>
              </a:pPr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706"/>
            <a:ext cx="2972098" cy="466618"/>
          </a:xfrm>
          <a:prstGeom prst="rect">
            <a:avLst/>
          </a:prstGeom>
        </p:spPr>
        <p:txBody>
          <a:bodyPr vert="horz" lIns="91006" tIns="45504" rIns="91006" bIns="45504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414" y="8845706"/>
            <a:ext cx="2972098" cy="466618"/>
          </a:xfrm>
          <a:prstGeom prst="rect">
            <a:avLst/>
          </a:prstGeom>
        </p:spPr>
        <p:txBody>
          <a:bodyPr vert="horz" lIns="91006" tIns="45504" rIns="91006" bIns="45504" rtlCol="0" anchor="b"/>
          <a:lstStyle>
            <a:lvl1pPr algn="r">
              <a:defRPr sz="1100"/>
            </a:lvl1pPr>
          </a:lstStyle>
          <a:p>
            <a:pPr>
              <a:defRPr/>
            </a:pPr>
            <a:fld id="{894B6653-6573-46A7-A8AA-E60924584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92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098" cy="46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6" tIns="46368" rIns="92736" bIns="4636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414" y="0"/>
            <a:ext cx="2972098" cy="46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6" tIns="46368" rIns="92736" bIns="4636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6913"/>
            <a:ext cx="4656138" cy="349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098" y="4424394"/>
            <a:ext cx="5485805" cy="419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6" tIns="46368" rIns="92736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706"/>
            <a:ext cx="2972098" cy="46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6" tIns="46368" rIns="92736" bIns="4636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414" y="8845706"/>
            <a:ext cx="2972098" cy="46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6" tIns="46368" rIns="92736" bIns="463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fld id="{87EA573A-D0D4-42E3-A86C-AE2C5873A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78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2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2" charset="0"/>
              </a:endParaRPr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3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C93E4-1526-4A31-BDC4-59172B6A7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59E1D-2FB6-4114-B628-E9F46FE76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C0818-7A8B-4D4D-9EE5-750BA681C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1DA22-16BD-41B1-A5A0-E73F61638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9094F-E2C2-41A9-AC0E-F2D542C99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BCCCA-7458-47E3-91A2-17A61DB6C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040A4-8D7C-4577-8457-DD89C9D0A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B9095-3322-4B62-9E04-951650701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A0258-E6FA-44F7-A749-47A5B3D4A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C4A7B-3508-4F99-A688-546A48333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A7156-9E3C-458E-87F3-ED733C2D0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CDADB-E86F-4AB8-A454-6EAAE4DE7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3F9E5-78D2-4E40-9363-4F2F6C953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8F961-DBBC-469C-B6B9-83A47888F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8615F-0163-4834-9377-3DF6A395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1027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2" charset="0"/>
              </a:endParaRPr>
            </a:p>
          </p:txBody>
        </p:sp>
        <p:sp>
          <p:nvSpPr>
            <p:cNvPr id="4100" name="Freeform 1028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pitchFamily="32" charset="0"/>
              </a:endParaRPr>
            </a:p>
          </p:txBody>
        </p:sp>
      </p:grpSp>
      <p:sp>
        <p:nvSpPr>
          <p:cNvPr id="4101" name="Rectangle 102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10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10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2" charset="0"/>
              </a:defRPr>
            </a:lvl1pPr>
          </a:lstStyle>
          <a:p>
            <a:pPr>
              <a:defRPr/>
            </a:pPr>
            <a:fld id="{E5010C05-3E89-419E-9B40-0D572ADE4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863" r:id="rId1"/>
    <p:sldLayoutId id="2147484849" r:id="rId2"/>
    <p:sldLayoutId id="2147484850" r:id="rId3"/>
    <p:sldLayoutId id="2147484851" r:id="rId4"/>
    <p:sldLayoutId id="2147484852" r:id="rId5"/>
    <p:sldLayoutId id="2147484853" r:id="rId6"/>
    <p:sldLayoutId id="2147484854" r:id="rId7"/>
    <p:sldLayoutId id="2147484855" r:id="rId8"/>
    <p:sldLayoutId id="2147484856" r:id="rId9"/>
    <p:sldLayoutId id="2147484857" r:id="rId10"/>
    <p:sldLayoutId id="2147484858" r:id="rId11"/>
    <p:sldLayoutId id="2147484859" r:id="rId12"/>
    <p:sldLayoutId id="2147484860" r:id="rId13"/>
    <p:sldLayoutId id="2147484861" r:id="rId14"/>
    <p:sldLayoutId id="2147484862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3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3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3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3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twitter.com/intent/follow?original_referer=http://platform.twitter.com/widgets/follow_button.1331069346.html&amp;region=follow_link&amp;screen_name=TUInnovations&amp;source=followbutton&amp;variant=2.0" TargetMode="External"/><Relationship Id="rId7" Type="http://schemas.openxmlformats.org/officeDocument/2006/relationships/hyperlink" Target="http://www.facebook.com/pages/Temple-University-Research/67194923893" TargetMode="External"/><Relationship Id="rId2" Type="http://schemas.openxmlformats.org/officeDocument/2006/relationships/hyperlink" Target="http://www.temple.edu/research/otd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linkedin.com/pub/stephen-nappi/0/968/341" TargetMode="External"/><Relationship Id="rId10" Type="http://schemas.openxmlformats.org/officeDocument/2006/relationships/hyperlink" Target="mailto:snappi@temple.edu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381000" y="914400"/>
            <a:ext cx="84582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smtClean="0"/>
              <a:t>Finding the Right Company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 Active role in identifying external POC funds (internal funding, Science Center, Ben Franklin, </a:t>
            </a:r>
            <a:r>
              <a:rPr lang="en-US" sz="2000" dirty="0" err="1" smtClean="0"/>
              <a:t>BioAdvance</a:t>
            </a:r>
            <a:r>
              <a:rPr lang="en-US" sz="2000" dirty="0" smtClean="0"/>
              <a:t>, </a:t>
            </a:r>
            <a:r>
              <a:rPr lang="en-US" sz="2000" dirty="0" err="1" smtClean="0"/>
              <a:t>BioStrategy</a:t>
            </a:r>
            <a:r>
              <a:rPr lang="en-US" sz="2000" dirty="0" smtClean="0"/>
              <a:t> Partners)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 Creative marketing to identify licensing partners or entrepreneurs (social networking, conference participation)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 Building value internally through expert-guided development funding and business plans (Fox School, Drug Discovery Center, App Center)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 Attracting industry partners through business development</a:t>
            </a:r>
          </a:p>
          <a:p>
            <a:pPr lvl="1"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Negotiating the Deal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 Creative deal-making approach for companies interested in a license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 Express deal-making approach for startup companies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 Terms based on industry standards and technology value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dirty="0" smtClean="0"/>
              <a:t> Common negotiation tactics</a:t>
            </a:r>
          </a:p>
          <a:p>
            <a:pPr lvl="1"/>
            <a:endParaRPr lang="en-US" dirty="0" smtClean="0"/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533400" y="152400"/>
            <a:ext cx="80311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 smtClean="0"/>
              <a:t>Working with Industry </a:t>
            </a:r>
            <a:endParaRPr lang="en-US" sz="3600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23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176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TU Technology Development Fund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Purpose</a:t>
            </a:r>
          </a:p>
          <a:p>
            <a:pPr lvl="1"/>
            <a:r>
              <a:rPr lang="en-US" sz="2600" dirty="0" smtClean="0"/>
              <a:t>To polish technologies to prepare them for licensure, joint venture, or spin-out formation</a:t>
            </a:r>
          </a:p>
          <a:p>
            <a:pPr lvl="1"/>
            <a:r>
              <a:rPr lang="en-US" sz="2600" dirty="0" smtClean="0"/>
              <a:t>To build relationships with commercial partners</a:t>
            </a:r>
          </a:p>
          <a:p>
            <a:r>
              <a:rPr lang="en-US" sz="2800" dirty="0"/>
              <a:t>Match required </a:t>
            </a:r>
          </a:p>
          <a:p>
            <a:pPr lvl="1"/>
            <a:r>
              <a:rPr lang="en-US" sz="2400" dirty="0"/>
              <a:t>External match preferred to engage a potential commercial partner, or investor</a:t>
            </a:r>
          </a:p>
          <a:p>
            <a:pPr lvl="1"/>
            <a:r>
              <a:rPr lang="en-US" sz="2400" dirty="0"/>
              <a:t>Internal match from Dean and or chair also acceptable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23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44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TU Technology Development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Process</a:t>
            </a:r>
          </a:p>
          <a:p>
            <a:pPr lvl="1"/>
            <a:r>
              <a:rPr lang="en-US" sz="2400" dirty="0"/>
              <a:t>Access</a:t>
            </a:r>
            <a:r>
              <a:rPr lang="en-US" sz="2200" dirty="0"/>
              <a:t> to the Fund</a:t>
            </a:r>
          </a:p>
          <a:p>
            <a:pPr lvl="2"/>
            <a:r>
              <a:rPr lang="en-US" sz="2200" dirty="0"/>
              <a:t>No application necessary</a:t>
            </a:r>
          </a:p>
          <a:p>
            <a:pPr lvl="2"/>
            <a:r>
              <a:rPr lang="en-US" sz="2200" dirty="0"/>
              <a:t>Invention or product disclosure is </a:t>
            </a:r>
            <a:r>
              <a:rPr lang="en-US" sz="2200" dirty="0" smtClean="0"/>
              <a:t>sufficient</a:t>
            </a:r>
            <a:endParaRPr lang="en-US" sz="2000" dirty="0" smtClean="0"/>
          </a:p>
          <a:p>
            <a:pPr lvl="1"/>
            <a:r>
              <a:rPr lang="en-US" sz="2400" dirty="0" smtClean="0"/>
              <a:t>Internal Tech Commercialization review and prioritization. Evaluation includes need for technology diversity, cooperative PI, commercial partner, commercial potential, appropriate timeline</a:t>
            </a:r>
          </a:p>
          <a:p>
            <a:pPr lvl="1"/>
            <a:r>
              <a:rPr lang="en-US" sz="2400" dirty="0" smtClean="0"/>
              <a:t>External Review. High priority projects are submitted to an external review process to further prioritize and identify commercial partners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23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TU Technology Development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External advisor and commercial milestone</a:t>
            </a:r>
          </a:p>
          <a:p>
            <a:pPr lvl="1"/>
            <a:r>
              <a:rPr lang="en-US" sz="2400" dirty="0" smtClean="0"/>
              <a:t>External technical expert with market experience will help Temple </a:t>
            </a:r>
            <a:r>
              <a:rPr lang="en-US" sz="2400" dirty="0" err="1" smtClean="0"/>
              <a:t>Admn</a:t>
            </a:r>
            <a:r>
              <a:rPr lang="en-US" sz="2400" dirty="0" smtClean="0"/>
              <a:t> set an appropriate technical milestone</a:t>
            </a:r>
          </a:p>
          <a:p>
            <a:pPr lvl="1"/>
            <a:r>
              <a:rPr lang="en-US" sz="2400" dirty="0" smtClean="0"/>
              <a:t>PI will need to agree to attempt to meet this commercial milestone.</a:t>
            </a:r>
          </a:p>
          <a:p>
            <a:r>
              <a:rPr lang="en-US" sz="2800" dirty="0"/>
              <a:t>Award</a:t>
            </a:r>
            <a:r>
              <a:rPr lang="en-US" sz="2600" dirty="0"/>
              <a:t> Size</a:t>
            </a:r>
          </a:p>
          <a:p>
            <a:pPr lvl="1"/>
            <a:r>
              <a:rPr lang="en-US" sz="2600" dirty="0"/>
              <a:t>Awards </a:t>
            </a:r>
            <a:r>
              <a:rPr lang="en-US" sz="2600" dirty="0" smtClean="0"/>
              <a:t>will </a:t>
            </a:r>
            <a:r>
              <a:rPr lang="en-US" sz="2600" dirty="0"/>
              <a:t>be between 10k and </a:t>
            </a:r>
            <a:r>
              <a:rPr lang="en-US" sz="2600" dirty="0" smtClean="0"/>
              <a:t>100k</a:t>
            </a:r>
            <a:endParaRPr lang="en-US" sz="2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23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425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29" y="5181600"/>
            <a:ext cx="8229600" cy="87630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Visit us online</a:t>
            </a:r>
          </a:p>
          <a:p>
            <a:pPr algn="ctr">
              <a:buNone/>
              <a:defRPr/>
            </a:pPr>
            <a:r>
              <a:rPr lang="en-US" sz="2400" dirty="0" smtClean="0">
                <a:hlinkClick r:id="rId2"/>
              </a:rPr>
              <a:t>www.temple.edu/research/otdc</a:t>
            </a:r>
            <a:endParaRPr lang="en-US" sz="2400" dirty="0"/>
          </a:p>
          <a:p>
            <a:pPr>
              <a:buFont typeface="Wingdings" pitchFamily="2" charset="2"/>
              <a:buNone/>
              <a:defRPr/>
            </a:pPr>
            <a:endParaRPr lang="en-US" sz="2400" dirty="0" smtClean="0"/>
          </a:p>
          <a:p>
            <a:pPr algn="ctr"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pic>
        <p:nvPicPr>
          <p:cNvPr id="5" name="Picture 4" descr="twitte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410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inkedin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7121" y="5410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acebook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07675" y="5410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10" descr="S:\Technology Transfer\Logos\Temple\temple_201_4c_w.eps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90800" y="304800"/>
            <a:ext cx="3949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60829" y="1719943"/>
            <a:ext cx="3790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Contact Information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18479" y="1752600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Niraj Muni, Ph.D.</a:t>
            </a:r>
          </a:p>
          <a:p>
            <a:r>
              <a:rPr lang="en-US" dirty="0" smtClean="0"/>
              <a:t>Technology Commercialization Manager, Health Sciences</a:t>
            </a:r>
          </a:p>
          <a:p>
            <a:r>
              <a:rPr lang="en-US" dirty="0" smtClean="0"/>
              <a:t>215-707-9616</a:t>
            </a:r>
          </a:p>
          <a:p>
            <a:r>
              <a:rPr lang="en-US" dirty="0" smtClean="0">
                <a:hlinkClick r:id="rId10"/>
              </a:rPr>
              <a:t>nmuni@temple.edu</a:t>
            </a:r>
            <a:r>
              <a:rPr lang="en-US" dirty="0" smtClean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4518479" y="3266214"/>
            <a:ext cx="3962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J. Todd Abrams, Ph.D.</a:t>
            </a:r>
            <a:endParaRPr lang="en-US" dirty="0"/>
          </a:p>
          <a:p>
            <a:r>
              <a:rPr lang="en-US" dirty="0" smtClean="0"/>
              <a:t>Business Development &amp; Strategic Initiatives</a:t>
            </a:r>
            <a:endParaRPr lang="en-US" dirty="0"/>
          </a:p>
          <a:p>
            <a:r>
              <a:rPr lang="en-US" dirty="0" smtClean="0"/>
              <a:t>610-212-0625</a:t>
            </a:r>
          </a:p>
          <a:p>
            <a:r>
              <a:rPr lang="en-US" dirty="0" err="1" smtClean="0"/>
              <a:t>Todd.abrams@Temple.edu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2306598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Stephen G. </a:t>
            </a:r>
            <a:r>
              <a:rPr lang="en-US" dirty="0" err="1" smtClean="0"/>
              <a:t>Nappi</a:t>
            </a:r>
            <a:r>
              <a:rPr lang="en-US" dirty="0" smtClean="0"/>
              <a:t>, Director</a:t>
            </a:r>
          </a:p>
          <a:p>
            <a:r>
              <a:rPr lang="en-US" dirty="0" smtClean="0"/>
              <a:t>215-204-5293</a:t>
            </a:r>
          </a:p>
          <a:p>
            <a:r>
              <a:rPr lang="en-US" dirty="0" smtClean="0">
                <a:hlinkClick r:id="rId10"/>
              </a:rPr>
              <a:t>snappi@temple.edu</a:t>
            </a:r>
            <a:r>
              <a:rPr lang="en-US" dirty="0" smtClean="0"/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4796135"/>
            <a:ext cx="3790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Stay Connected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32766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Kourosh</a:t>
            </a:r>
            <a:r>
              <a:rPr lang="en-US" dirty="0"/>
              <a:t> </a:t>
            </a:r>
            <a:r>
              <a:rPr lang="en-US" dirty="0" err="1"/>
              <a:t>Sabet-Payman</a:t>
            </a:r>
            <a:r>
              <a:rPr lang="en-US" dirty="0"/>
              <a:t>, J.D., M.S.</a:t>
            </a:r>
          </a:p>
          <a:p>
            <a:r>
              <a:rPr lang="en-US" dirty="0"/>
              <a:t>Technology Commercialization </a:t>
            </a:r>
            <a:r>
              <a:rPr lang="en-US" dirty="0" smtClean="0"/>
              <a:t>Manager, Main Campus</a:t>
            </a:r>
            <a:endParaRPr lang="en-US" dirty="0"/>
          </a:p>
          <a:p>
            <a:r>
              <a:rPr lang="en-US" dirty="0"/>
              <a:t>215-204-8823</a:t>
            </a:r>
          </a:p>
          <a:p>
            <a:r>
              <a:rPr lang="en-US" dirty="0" err="1"/>
              <a:t>ksp@temple.edu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571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t">
  <a:themeElements>
    <a:clrScheme name="">
      <a:dk1>
        <a:srgbClr val="8C0000"/>
      </a:dk1>
      <a:lt1>
        <a:srgbClr val="FFFFFF"/>
      </a:lt1>
      <a:dk2>
        <a:srgbClr val="720000"/>
      </a:dk2>
      <a:lt2>
        <a:srgbClr val="FFFFFF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2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10454</TotalTime>
  <Words>326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Slit</vt:lpstr>
      <vt:lpstr>PowerPoint Presentation</vt:lpstr>
      <vt:lpstr>TU Technology Development Fund</vt:lpstr>
      <vt:lpstr>TU Technology Development Fund</vt:lpstr>
      <vt:lpstr>TU Technology Development Fund</vt:lpstr>
      <vt:lpstr>PowerPoint Presentation</vt:lpstr>
    </vt:vector>
  </TitlesOfParts>
  <Company>Temple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Temple University Research</dc:title>
  <dc:creator>Temple University</dc:creator>
  <cp:lastModifiedBy>Elaine Willis-Stemley</cp:lastModifiedBy>
  <cp:revision>310</cp:revision>
  <dcterms:created xsi:type="dcterms:W3CDTF">2008-04-07T18:27:23Z</dcterms:created>
  <dcterms:modified xsi:type="dcterms:W3CDTF">2013-06-13T12:55:50Z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layBack">
    <vt:bool>true</vt:bool>
  </property>
</Properties>
</file>