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74" r:id="rId4"/>
    <p:sldId id="276" r:id="rId5"/>
    <p:sldId id="258" r:id="rId6"/>
    <p:sldId id="294" r:id="rId7"/>
    <p:sldId id="308" r:id="rId8"/>
    <p:sldId id="304" r:id="rId9"/>
    <p:sldId id="305" r:id="rId10"/>
    <p:sldId id="295" r:id="rId11"/>
    <p:sldId id="313" r:id="rId12"/>
    <p:sldId id="309" r:id="rId13"/>
    <p:sldId id="260" r:id="rId14"/>
    <p:sldId id="299" r:id="rId15"/>
    <p:sldId id="300" r:id="rId16"/>
    <p:sldId id="301" r:id="rId17"/>
    <p:sldId id="263" r:id="rId18"/>
    <p:sldId id="275" r:id="rId19"/>
    <p:sldId id="277" r:id="rId20"/>
    <p:sldId id="279" r:id="rId21"/>
    <p:sldId id="280" r:id="rId22"/>
    <p:sldId id="281" r:id="rId23"/>
    <p:sldId id="282" r:id="rId24"/>
    <p:sldId id="283" r:id="rId25"/>
    <p:sldId id="285" r:id="rId26"/>
    <p:sldId id="284" r:id="rId27"/>
    <p:sldId id="265" r:id="rId28"/>
    <p:sldId id="266" r:id="rId29"/>
    <p:sldId id="267" r:id="rId30"/>
    <p:sldId id="302" r:id="rId31"/>
    <p:sldId id="286" r:id="rId32"/>
    <p:sldId id="292" r:id="rId33"/>
    <p:sldId id="287" r:id="rId34"/>
    <p:sldId id="310" r:id="rId35"/>
    <p:sldId id="289" r:id="rId36"/>
    <p:sldId id="290" r:id="rId37"/>
    <p:sldId id="291" r:id="rId38"/>
    <p:sldId id="268" r:id="rId39"/>
    <p:sldId id="306" r:id="rId40"/>
    <p:sldId id="307" r:id="rId41"/>
    <p:sldId id="288" r:id="rId42"/>
    <p:sldId id="269" r:id="rId43"/>
    <p:sldId id="311" r:id="rId44"/>
    <p:sldId id="270" r:id="rId45"/>
    <p:sldId id="271" r:id="rId46"/>
    <p:sldId id="293" r:id="rId47"/>
    <p:sldId id="273" r:id="rId48"/>
    <p:sldId id="272" r:id="rId49"/>
    <p:sldId id="31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0" d="100"/>
          <a:sy n="110" d="100"/>
        </p:scale>
        <p:origin x="-594" y="-90"/>
      </p:cViewPr>
      <p:guideLst>
        <p:guide orient="horz" pos="2160"/>
        <p:guide pos="2880"/>
      </p:guideLst>
    </p:cSldViewPr>
  </p:slideViewPr>
  <p:notesTextViewPr>
    <p:cViewPr>
      <p:scale>
        <a:sx n="1" d="1"/>
        <a:sy n="1" d="1"/>
      </p:scale>
      <p:origin x="0" y="0"/>
    </p:cViewPr>
  </p:notesTextViewPr>
  <p:sorterViewPr>
    <p:cViewPr>
      <p:scale>
        <a:sx n="100" d="100"/>
        <a:sy n="100" d="100"/>
      </p:scale>
      <p:origin x="0" y="4452"/>
    </p:cViewPr>
  </p:sorterViewPr>
  <p:notesViewPr>
    <p:cSldViewPr>
      <p:cViewPr varScale="1">
        <p:scale>
          <a:sx n="101" d="100"/>
          <a:sy n="101"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07C1F5-F306-4B28-82E4-0705EBAFC6A0}" type="datetimeFigureOut">
              <a:rPr lang="en-US" smtClean="0"/>
              <a:t>11/15/2012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B8A7F6-D231-4D58-9ECE-E0076C01B3B4}" type="slidenum">
              <a:rPr lang="en-US" smtClean="0"/>
              <a:t>‹#›</a:t>
            </a:fld>
            <a:endParaRPr lang="en-US"/>
          </a:p>
        </p:txBody>
      </p:sp>
    </p:spTree>
    <p:extLst>
      <p:ext uri="{BB962C8B-B14F-4D97-AF65-F5344CB8AC3E}">
        <p14:creationId xmlns:p14="http://schemas.microsoft.com/office/powerpoint/2010/main" val="283317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DCC31-8E06-4223-B906-34B759D07D72}" type="datetimeFigureOut">
              <a:rPr lang="en-US" smtClean="0"/>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0ABD4-A739-42BC-9C5B-95076897B174}" type="slidenum">
              <a:rPr lang="en-US" smtClean="0"/>
              <a:t>‹#›</a:t>
            </a:fld>
            <a:endParaRPr lang="en-US"/>
          </a:p>
        </p:txBody>
      </p:sp>
    </p:spTree>
    <p:extLst>
      <p:ext uri="{BB962C8B-B14F-4D97-AF65-F5344CB8AC3E}">
        <p14:creationId xmlns:p14="http://schemas.microsoft.com/office/powerpoint/2010/main" val="218353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C492B-4782-4089-A10C-B9B117A3EA08}"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213115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C492B-4782-4089-A10C-B9B117A3EA08}"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221869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C492B-4782-4089-A10C-B9B117A3EA08}"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397186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C492B-4782-4089-A10C-B9B117A3EA08}"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176455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C492B-4782-4089-A10C-B9B117A3EA08}"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381643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9C492B-4782-4089-A10C-B9B117A3EA08}"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345302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C492B-4782-4089-A10C-B9B117A3EA08}" type="datetimeFigureOut">
              <a:rPr lang="en-US" smtClean="0"/>
              <a:t>11/15/2012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35753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C492B-4782-4089-A10C-B9B117A3EA08}" type="datetimeFigureOut">
              <a:rPr lang="en-US" smtClean="0"/>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23753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C492B-4782-4089-A10C-B9B117A3EA08}" type="datetimeFigureOut">
              <a:rPr lang="en-US" smtClean="0"/>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90522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C492B-4782-4089-A10C-B9B117A3EA08}"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61570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C492B-4782-4089-A10C-B9B117A3EA08}"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4247-0382-4EEB-BBE7-0DF96D839CDF}" type="slidenum">
              <a:rPr lang="en-US" smtClean="0"/>
              <a:t>‹#›</a:t>
            </a:fld>
            <a:endParaRPr lang="en-US"/>
          </a:p>
        </p:txBody>
      </p:sp>
    </p:spTree>
    <p:extLst>
      <p:ext uri="{BB962C8B-B14F-4D97-AF65-F5344CB8AC3E}">
        <p14:creationId xmlns:p14="http://schemas.microsoft.com/office/powerpoint/2010/main" val="34185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C492B-4782-4089-A10C-B9B117A3EA08}"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04247-0382-4EEB-BBE7-0DF96D839CDF}" type="slidenum">
              <a:rPr lang="en-US" smtClean="0"/>
              <a:t>‹#›</a:t>
            </a:fld>
            <a:endParaRPr lang="en-US"/>
          </a:p>
        </p:txBody>
      </p:sp>
    </p:spTree>
    <p:extLst>
      <p:ext uri="{BB962C8B-B14F-4D97-AF65-F5344CB8AC3E}">
        <p14:creationId xmlns:p14="http://schemas.microsoft.com/office/powerpoint/2010/main" val="74528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naomi.starkey@temple.e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emple.edu/research/regaffairs/irb/index.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76600"/>
            <a:ext cx="7772400" cy="1470025"/>
          </a:xfrm>
        </p:spPr>
        <p:txBody>
          <a:bodyPr>
            <a:normAutofit/>
          </a:bodyPr>
          <a:lstStyle/>
          <a:p>
            <a:r>
              <a:rPr lang="en-US" dirty="0" smtClean="0"/>
              <a:t>Introduction to the IRB</a:t>
            </a:r>
            <a:r>
              <a:rPr lang="en-US" dirty="0"/>
              <a:t/>
            </a:r>
            <a:br>
              <a:rPr lang="en-US" dirty="0"/>
            </a:br>
            <a:endParaRPr lang="en-US" dirty="0">
              <a:latin typeface="Arial" pitchFamily="34" charset="0"/>
              <a:cs typeface="Arial" pitchFamily="34" charset="0"/>
            </a:endParaRPr>
          </a:p>
        </p:txBody>
      </p:sp>
      <p:sp>
        <p:nvSpPr>
          <p:cNvPr id="3" name="Subtitle 2"/>
          <p:cNvSpPr>
            <a:spLocks noGrp="1"/>
          </p:cNvSpPr>
          <p:nvPr>
            <p:ph type="subTitle" idx="1"/>
          </p:nvPr>
        </p:nvSpPr>
        <p:spPr>
          <a:xfrm>
            <a:off x="1219200" y="4724400"/>
            <a:ext cx="6400800" cy="1752600"/>
          </a:xfrm>
        </p:spPr>
        <p:txBody>
          <a:bodyPr/>
          <a:lstStyle/>
          <a:p>
            <a:r>
              <a:rPr lang="en-US" dirty="0" smtClean="0">
                <a:latin typeface="Arial" pitchFamily="34" charset="0"/>
                <a:cs typeface="Arial" pitchFamily="34" charset="0"/>
              </a:rPr>
              <a:t>Chad </a:t>
            </a:r>
            <a:r>
              <a:rPr lang="en-US" dirty="0" err="1" smtClean="0">
                <a:latin typeface="Arial" pitchFamily="34" charset="0"/>
                <a:cs typeface="Arial" pitchFamily="34" charset="0"/>
              </a:rPr>
              <a:t>Pettengill</a:t>
            </a:r>
            <a:r>
              <a:rPr lang="en-US" dirty="0" smtClean="0">
                <a:latin typeface="Arial" pitchFamily="34" charset="0"/>
                <a:cs typeface="Arial" pitchFamily="34" charset="0"/>
              </a:rPr>
              <a:t>, J.D., M.I.B.</a:t>
            </a:r>
          </a:p>
          <a:p>
            <a:r>
              <a:rPr lang="en-US" dirty="0" smtClean="0">
                <a:latin typeface="Arial" pitchFamily="34" charset="0"/>
                <a:cs typeface="Arial" pitchFamily="34" charset="0"/>
              </a:rPr>
              <a:t>IRB Director</a:t>
            </a:r>
          </a:p>
          <a:p>
            <a:r>
              <a:rPr lang="en-US" dirty="0" smtClean="0">
                <a:latin typeface="Arial" pitchFamily="34" charset="0"/>
                <a:cs typeface="Arial" pitchFamily="34" charset="0"/>
              </a:rPr>
              <a:t>November 15, 2012</a:t>
            </a:r>
            <a:endParaRPr lang="en-US" dirty="0">
              <a:latin typeface="Arial" pitchFamily="34" charset="0"/>
              <a:cs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1066800"/>
            <a:ext cx="5943285" cy="185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5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DHHS definition of “human subject”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4100" dirty="0">
                <a:latin typeface="Arial" pitchFamily="34" charset="0"/>
                <a:cs typeface="Arial" pitchFamily="34" charset="0"/>
              </a:rPr>
              <a:t>45 CFR §46.102 (f): Human subject is a living individual about whom an investigator conducting research </a:t>
            </a:r>
            <a:r>
              <a:rPr lang="en-US" sz="4100" dirty="0" smtClean="0">
                <a:latin typeface="Arial" pitchFamily="34" charset="0"/>
                <a:cs typeface="Arial" pitchFamily="34" charset="0"/>
              </a:rPr>
              <a:t>obtains:</a:t>
            </a:r>
            <a:endParaRPr lang="en-US" sz="4100" dirty="0">
              <a:latin typeface="Arial" pitchFamily="34" charset="0"/>
              <a:cs typeface="Arial" pitchFamily="34" charset="0"/>
            </a:endParaRPr>
          </a:p>
          <a:p>
            <a:pPr marL="0" indent="0">
              <a:buNone/>
            </a:pPr>
            <a:r>
              <a:rPr lang="en-US" sz="4100" dirty="0">
                <a:latin typeface="Arial" pitchFamily="34" charset="0"/>
                <a:cs typeface="Arial" pitchFamily="34" charset="0"/>
              </a:rPr>
              <a:t>	</a:t>
            </a:r>
            <a:endParaRPr lang="en-US" sz="4100" dirty="0" smtClean="0">
              <a:latin typeface="Arial" pitchFamily="34" charset="0"/>
              <a:cs typeface="Arial" pitchFamily="34" charset="0"/>
            </a:endParaRPr>
          </a:p>
          <a:p>
            <a:pPr marL="0" indent="0">
              <a:buNone/>
            </a:pPr>
            <a:r>
              <a:rPr lang="en-US" sz="4100" dirty="0" smtClean="0">
                <a:latin typeface="Arial" pitchFamily="34" charset="0"/>
                <a:cs typeface="Arial" pitchFamily="34" charset="0"/>
              </a:rPr>
              <a:t>	</a:t>
            </a:r>
            <a:r>
              <a:rPr lang="en-US" sz="4100" dirty="0">
                <a:latin typeface="Arial" pitchFamily="34" charset="0"/>
                <a:cs typeface="Arial" pitchFamily="34" charset="0"/>
              </a:rPr>
              <a:t>Identifiable private </a:t>
            </a:r>
            <a:r>
              <a:rPr lang="en-US" sz="4100" dirty="0" smtClean="0">
                <a:latin typeface="Arial" pitchFamily="34" charset="0"/>
                <a:cs typeface="Arial" pitchFamily="34" charset="0"/>
              </a:rPr>
              <a:t>information</a:t>
            </a:r>
            <a:endParaRPr lang="en-US" sz="4100" dirty="0">
              <a:latin typeface="Arial" pitchFamily="34" charset="0"/>
              <a:cs typeface="Arial" pitchFamily="34" charset="0"/>
            </a:endParaRPr>
          </a:p>
          <a:p>
            <a:pPr marL="0" indent="0">
              <a:buNone/>
            </a:pPr>
            <a:r>
              <a:rPr lang="en-US" sz="4100" dirty="0" smtClean="0">
                <a:latin typeface="Arial" pitchFamily="34" charset="0"/>
                <a:cs typeface="Arial" pitchFamily="34" charset="0"/>
              </a:rPr>
              <a:t>	</a:t>
            </a:r>
          </a:p>
          <a:p>
            <a:pPr marL="0" indent="0">
              <a:buNone/>
            </a:pPr>
            <a:r>
              <a:rPr lang="en-US" sz="4100" dirty="0">
                <a:latin typeface="Arial" pitchFamily="34" charset="0"/>
                <a:cs typeface="Arial" pitchFamily="34" charset="0"/>
              </a:rPr>
              <a:t>	</a:t>
            </a:r>
            <a:r>
              <a:rPr lang="en-US" sz="4100" dirty="0" smtClean="0">
                <a:latin typeface="Arial" pitchFamily="34" charset="0"/>
                <a:cs typeface="Arial" pitchFamily="34" charset="0"/>
              </a:rPr>
              <a:t>OR	</a:t>
            </a:r>
          </a:p>
          <a:p>
            <a:pPr marL="0" indent="0">
              <a:buNone/>
            </a:pPr>
            <a:r>
              <a:rPr lang="en-US" sz="4100" dirty="0">
                <a:latin typeface="Arial" pitchFamily="34" charset="0"/>
                <a:cs typeface="Arial" pitchFamily="34" charset="0"/>
              </a:rPr>
              <a:t>	</a:t>
            </a:r>
            <a:endParaRPr lang="en-US" sz="4100" dirty="0" smtClean="0">
              <a:latin typeface="Arial" pitchFamily="34" charset="0"/>
              <a:cs typeface="Arial" pitchFamily="34" charset="0"/>
            </a:endParaRPr>
          </a:p>
          <a:p>
            <a:pPr marL="0" indent="0">
              <a:buNone/>
            </a:pPr>
            <a:r>
              <a:rPr lang="en-US" sz="4100" dirty="0">
                <a:latin typeface="Arial" pitchFamily="34" charset="0"/>
                <a:cs typeface="Arial" pitchFamily="34" charset="0"/>
              </a:rPr>
              <a:t>	</a:t>
            </a:r>
            <a:r>
              <a:rPr lang="en-US" sz="4100" dirty="0" smtClean="0">
                <a:latin typeface="Arial" pitchFamily="34" charset="0"/>
                <a:cs typeface="Arial" pitchFamily="34" charset="0"/>
              </a:rPr>
              <a:t>Data </a:t>
            </a:r>
            <a:r>
              <a:rPr lang="en-US" sz="4100" dirty="0">
                <a:latin typeface="Arial" pitchFamily="34" charset="0"/>
                <a:cs typeface="Arial" pitchFamily="34" charset="0"/>
              </a:rPr>
              <a:t>through intervention or interaction </a:t>
            </a:r>
            <a:r>
              <a:rPr lang="en-US" sz="4100" dirty="0" smtClean="0">
                <a:latin typeface="Arial" pitchFamily="34" charset="0"/>
                <a:cs typeface="Arial" pitchFamily="34" charset="0"/>
              </a:rPr>
              <a:t>with the 	individual (does not have to </a:t>
            </a:r>
            <a:r>
              <a:rPr lang="en-US" sz="4100" dirty="0">
                <a:latin typeface="Arial" pitchFamily="34" charset="0"/>
                <a:cs typeface="Arial" pitchFamily="34" charset="0"/>
              </a:rPr>
              <a:t>be </a:t>
            </a:r>
            <a:r>
              <a:rPr lang="en-US" sz="4100" dirty="0" smtClean="0">
                <a:latin typeface="Arial" pitchFamily="34" charset="0"/>
                <a:cs typeface="Arial" pitchFamily="34" charset="0"/>
              </a:rPr>
              <a:t>identifiable 	private information)</a:t>
            </a:r>
            <a:r>
              <a:rPr lang="en-US" sz="4100" dirty="0">
                <a:latin typeface="Arial" pitchFamily="34" charset="0"/>
                <a:cs typeface="Arial" pitchFamily="34" charset="0"/>
              </a:rPr>
              <a:t>	</a:t>
            </a:r>
            <a:endParaRPr lang="en-US" sz="4100" dirty="0" smtClean="0">
              <a:latin typeface="Arial" pitchFamily="34" charset="0"/>
              <a:cs typeface="Arial" pitchFamily="34" charset="0"/>
            </a:endParaRPr>
          </a:p>
          <a:p>
            <a:pPr marL="0" indent="0">
              <a:buNone/>
            </a:pPr>
            <a:r>
              <a:rPr lang="en-US" dirty="0">
                <a:latin typeface="Arial" pitchFamily="34" charset="0"/>
                <a:cs typeface="Arial" pitchFamily="34" charset="0"/>
              </a:rPr>
              <a:t>	</a:t>
            </a:r>
          </a:p>
        </p:txBody>
      </p:sp>
    </p:spTree>
    <p:extLst>
      <p:ext uri="{BB962C8B-B14F-4D97-AF65-F5344CB8AC3E}">
        <p14:creationId xmlns:p14="http://schemas.microsoft.com/office/powerpoint/2010/main" val="336499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down the definition</a:t>
            </a: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Data through </a:t>
            </a:r>
            <a:r>
              <a:rPr lang="en-US" b="1" dirty="0">
                <a:latin typeface="Arial" pitchFamily="34" charset="0"/>
                <a:cs typeface="Arial" pitchFamily="34" charset="0"/>
              </a:rPr>
              <a:t>intervention</a:t>
            </a:r>
            <a:r>
              <a:rPr lang="en-US" dirty="0">
                <a:latin typeface="Arial" pitchFamily="34" charset="0"/>
                <a:cs typeface="Arial" pitchFamily="34" charset="0"/>
              </a:rPr>
              <a:t> </a:t>
            </a:r>
            <a:endParaRPr lang="en-US" dirty="0" smtClean="0">
              <a:latin typeface="Arial" pitchFamily="34" charset="0"/>
              <a:cs typeface="Arial" pitchFamily="34" charset="0"/>
            </a:endParaRP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(Physical </a:t>
            </a:r>
            <a:r>
              <a:rPr lang="en-US" dirty="0">
                <a:latin typeface="Arial" pitchFamily="34" charset="0"/>
                <a:cs typeface="Arial" pitchFamily="34" charset="0"/>
              </a:rPr>
              <a:t>procedures or manipulations </a:t>
            </a:r>
            <a:r>
              <a:rPr lang="en-US" dirty="0" smtClean="0">
                <a:latin typeface="Arial" pitchFamily="34" charset="0"/>
                <a:cs typeface="Arial" pitchFamily="34" charset="0"/>
              </a:rPr>
              <a:t>	of those </a:t>
            </a:r>
            <a:r>
              <a:rPr lang="en-US" dirty="0">
                <a:latin typeface="Arial" pitchFamily="34" charset="0"/>
                <a:cs typeface="Arial" pitchFamily="34" charset="0"/>
              </a:rPr>
              <a:t>individuals or their </a:t>
            </a:r>
            <a:r>
              <a:rPr lang="en-US" dirty="0" smtClean="0">
                <a:latin typeface="Arial" pitchFamily="34" charset="0"/>
                <a:cs typeface="Arial" pitchFamily="34" charset="0"/>
              </a:rPr>
              <a:t>	environment </a:t>
            </a:r>
            <a:r>
              <a:rPr lang="en-US" dirty="0">
                <a:latin typeface="Arial" pitchFamily="34" charset="0"/>
                <a:cs typeface="Arial" pitchFamily="34" charset="0"/>
              </a:rPr>
              <a:t>for </a:t>
            </a:r>
            <a:r>
              <a:rPr lang="en-US" dirty="0" smtClean="0">
                <a:latin typeface="Arial" pitchFamily="34" charset="0"/>
                <a:cs typeface="Arial" pitchFamily="34" charset="0"/>
              </a:rPr>
              <a:t>research purposes)</a:t>
            </a:r>
          </a:p>
          <a:p>
            <a:pPr marL="0" indent="0">
              <a:buNone/>
            </a:pPr>
            <a:r>
              <a:rPr lang="en-US" dirty="0" smtClean="0">
                <a:latin typeface="Arial" pitchFamily="34" charset="0"/>
                <a:cs typeface="Arial" pitchFamily="34" charset="0"/>
              </a:rPr>
              <a:t>or </a:t>
            </a:r>
            <a:r>
              <a:rPr lang="en-US" b="1" dirty="0">
                <a:latin typeface="Arial" pitchFamily="34" charset="0"/>
                <a:cs typeface="Arial" pitchFamily="34" charset="0"/>
              </a:rPr>
              <a:t>interaction</a:t>
            </a:r>
            <a:r>
              <a:rPr lang="en-US" dirty="0">
                <a:latin typeface="Arial" pitchFamily="34" charset="0"/>
                <a:cs typeface="Arial" pitchFamily="34" charset="0"/>
              </a:rPr>
              <a:t> </a:t>
            </a:r>
            <a:r>
              <a:rPr lang="en-US" dirty="0" smtClean="0">
                <a:latin typeface="Arial" pitchFamily="34" charset="0"/>
                <a:cs typeface="Arial" pitchFamily="34" charset="0"/>
              </a:rPr>
              <a:t>with </a:t>
            </a:r>
            <a:r>
              <a:rPr lang="en-US" dirty="0">
                <a:latin typeface="Arial" pitchFamily="34" charset="0"/>
                <a:cs typeface="Arial" pitchFamily="34" charset="0"/>
              </a:rPr>
              <a:t>the </a:t>
            </a:r>
            <a:r>
              <a:rPr lang="en-US" dirty="0" smtClean="0">
                <a:latin typeface="Arial" pitchFamily="34" charset="0"/>
                <a:cs typeface="Arial" pitchFamily="34" charset="0"/>
              </a:rPr>
              <a:t>individual</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a:t>
            </a:r>
            <a:r>
              <a:rPr lang="en-US" dirty="0">
                <a:latin typeface="Arial" pitchFamily="34" charset="0"/>
                <a:cs typeface="Arial" pitchFamily="34" charset="0"/>
              </a:rPr>
              <a:t>Communication or interpersonal </a:t>
            </a:r>
            <a:r>
              <a:rPr lang="en-US" dirty="0" smtClean="0">
                <a:latin typeface="Arial" pitchFamily="34" charset="0"/>
                <a:cs typeface="Arial" pitchFamily="34" charset="0"/>
              </a:rPr>
              <a:t>	contact with </a:t>
            </a:r>
            <a:r>
              <a:rPr lang="en-US" dirty="0">
                <a:latin typeface="Arial" pitchFamily="34" charset="0"/>
                <a:cs typeface="Arial" pitchFamily="34" charset="0"/>
              </a:rPr>
              <a:t>the </a:t>
            </a:r>
            <a:r>
              <a:rPr lang="en-US" dirty="0" smtClean="0">
                <a:latin typeface="Arial" pitchFamily="34" charset="0"/>
                <a:cs typeface="Arial" pitchFamily="34" charset="0"/>
              </a:rPr>
              <a:t>individuals)</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18389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Breaking down the </a:t>
            </a:r>
            <a:r>
              <a:rPr lang="en-US" dirty="0" smtClean="0"/>
              <a:t>definition, contd.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Arial" pitchFamily="34" charset="0"/>
                <a:cs typeface="Arial" pitchFamily="34" charset="0"/>
              </a:rPr>
              <a:t>Identifiable information- </a:t>
            </a:r>
            <a:r>
              <a:rPr lang="en-US" dirty="0" smtClean="0"/>
              <a:t>individuals</a:t>
            </a:r>
            <a:r>
              <a:rPr lang="en-US" dirty="0"/>
              <a:t>’ identities </a:t>
            </a:r>
            <a:r>
              <a:rPr lang="en-US" dirty="0" smtClean="0"/>
              <a:t>can be </a:t>
            </a:r>
            <a:r>
              <a:rPr lang="en-US" dirty="0"/>
              <a:t>readily ascertained or associated with the information by the </a:t>
            </a:r>
            <a:r>
              <a:rPr lang="en-US" dirty="0" smtClean="0"/>
              <a:t>investigator. </a:t>
            </a:r>
          </a:p>
          <a:p>
            <a:pPr marL="0" indent="0">
              <a:buNone/>
            </a:pPr>
            <a:r>
              <a:rPr lang="en-US" dirty="0">
                <a:latin typeface="Arial" pitchFamily="34" charset="0"/>
                <a:cs typeface="Arial" pitchFamily="34" charset="0"/>
              </a:rPr>
              <a:t>P</a:t>
            </a:r>
            <a:r>
              <a:rPr lang="en-US" dirty="0" smtClean="0">
                <a:latin typeface="Arial" pitchFamily="34" charset="0"/>
                <a:cs typeface="Arial" pitchFamily="34" charset="0"/>
              </a:rPr>
              <a:t>rivate information- </a:t>
            </a:r>
            <a:r>
              <a:rPr lang="en-US" dirty="0"/>
              <a:t>The data are about behavior that occurs in a context in which an individual can reasonably expect that no observation or recording is taking place </a:t>
            </a:r>
            <a:r>
              <a:rPr lang="en-US" dirty="0" smtClean="0"/>
              <a:t>(e.g., restroom) or individuals </a:t>
            </a:r>
            <a:r>
              <a:rPr lang="en-US" dirty="0"/>
              <a:t>have provided the data for specific purposes in which the individuals can reasonably expect that it </a:t>
            </a:r>
            <a:r>
              <a:rPr lang="en-US" dirty="0" smtClean="0"/>
              <a:t>will not </a:t>
            </a:r>
            <a:r>
              <a:rPr lang="en-US" dirty="0"/>
              <a:t>be made </a:t>
            </a:r>
            <a:r>
              <a:rPr lang="en-US" dirty="0" smtClean="0"/>
              <a:t>public (e.g., medical record).</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138263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In other words, human subjects research can occur without any intervention or interaction with individuals.</a:t>
            </a:r>
          </a:p>
          <a:p>
            <a:r>
              <a:rPr lang="en-US" dirty="0" smtClean="0">
                <a:latin typeface="Arial" pitchFamily="34" charset="0"/>
                <a:cs typeface="Arial" pitchFamily="34" charset="0"/>
              </a:rPr>
              <a:t>Examples:</a:t>
            </a:r>
          </a:p>
          <a:p>
            <a:pPr lvl="1"/>
            <a:r>
              <a:rPr lang="en-US" dirty="0" smtClean="0">
                <a:latin typeface="Arial" pitchFamily="34" charset="0"/>
                <a:cs typeface="Arial" pitchFamily="34" charset="0"/>
              </a:rPr>
              <a:t>analysis </a:t>
            </a:r>
            <a:r>
              <a:rPr lang="en-US" dirty="0">
                <a:latin typeface="Arial" pitchFamily="34" charset="0"/>
                <a:cs typeface="Arial" pitchFamily="34" charset="0"/>
              </a:rPr>
              <a:t>of </a:t>
            </a:r>
            <a:r>
              <a:rPr lang="en-US" dirty="0" smtClean="0">
                <a:latin typeface="Arial" pitchFamily="34" charset="0"/>
                <a:cs typeface="Arial" pitchFamily="34" charset="0"/>
              </a:rPr>
              <a:t>data </a:t>
            </a:r>
            <a:r>
              <a:rPr lang="en-US" dirty="0">
                <a:latin typeface="Arial" pitchFamily="34" charset="0"/>
                <a:cs typeface="Arial" pitchFamily="34" charset="0"/>
              </a:rPr>
              <a:t>or biological </a:t>
            </a:r>
            <a:r>
              <a:rPr lang="en-US" dirty="0" smtClean="0">
                <a:latin typeface="Arial" pitchFamily="34" charset="0"/>
                <a:cs typeface="Arial" pitchFamily="34" charset="0"/>
              </a:rPr>
              <a:t>specimens</a:t>
            </a:r>
            <a:endParaRPr lang="en-US" dirty="0">
              <a:latin typeface="Arial" pitchFamily="34" charset="0"/>
              <a:cs typeface="Arial" pitchFamily="34" charset="0"/>
            </a:endParaRPr>
          </a:p>
          <a:p>
            <a:pPr lvl="1"/>
            <a:r>
              <a:rPr lang="en-US" dirty="0" smtClean="0">
                <a:latin typeface="Arial" pitchFamily="34" charset="0"/>
                <a:cs typeface="Arial" pitchFamily="34" charset="0"/>
              </a:rPr>
              <a:t>medical </a:t>
            </a:r>
            <a:r>
              <a:rPr lang="en-US" dirty="0">
                <a:latin typeface="Arial" pitchFamily="34" charset="0"/>
                <a:cs typeface="Arial" pitchFamily="34" charset="0"/>
              </a:rPr>
              <a:t>chart review studies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65352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human subjects research? </a:t>
            </a:r>
            <a:endParaRPr lang="en-US" dirty="0"/>
          </a:p>
        </p:txBody>
      </p:sp>
      <p:pic>
        <p:nvPicPr>
          <p:cNvPr id="4"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337" y="1600200"/>
            <a:ext cx="4075325" cy="4525963"/>
          </a:xfrm>
        </p:spPr>
      </p:pic>
    </p:spTree>
    <p:extLst>
      <p:ext uri="{BB962C8B-B14F-4D97-AF65-F5344CB8AC3E}">
        <p14:creationId xmlns:p14="http://schemas.microsoft.com/office/powerpoint/2010/main" val="2730795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t>
            </a:r>
            <a:r>
              <a:rPr lang="en-US" dirty="0" smtClean="0"/>
              <a:t>human subjects research?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095" y="1600200"/>
            <a:ext cx="6965810" cy="4525963"/>
          </a:xfrm>
        </p:spPr>
      </p:pic>
    </p:spTree>
    <p:extLst>
      <p:ext uri="{BB962C8B-B14F-4D97-AF65-F5344CB8AC3E}">
        <p14:creationId xmlns:p14="http://schemas.microsoft.com/office/powerpoint/2010/main" val="260915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t>
            </a:r>
            <a:r>
              <a:rPr lang="en-US" dirty="0" smtClean="0"/>
              <a:t>human subjects research</a:t>
            </a:r>
            <a:r>
              <a:rPr lang="en-US" dirty="0"/>
              <a:t>?</a:t>
            </a:r>
            <a:r>
              <a:rPr lang="en-US" dirty="0" smtClean="0"/>
              <a:t>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048" y="1619730"/>
            <a:ext cx="5753903" cy="4486902"/>
          </a:xfrm>
        </p:spPr>
      </p:pic>
    </p:spTree>
    <p:extLst>
      <p:ext uri="{BB962C8B-B14F-4D97-AF65-F5344CB8AC3E}">
        <p14:creationId xmlns:p14="http://schemas.microsoft.com/office/powerpoint/2010/main" val="328257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itchFamily="34" charset="0"/>
                <a:cs typeface="Arial" pitchFamily="34" charset="0"/>
              </a:rPr>
              <a:t>Review process</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Human subjects research is reviewed via three methods: </a:t>
            </a:r>
          </a:p>
          <a:p>
            <a:r>
              <a:rPr lang="en-US" dirty="0" smtClean="0">
                <a:latin typeface="Arial" pitchFamily="34" charset="0"/>
                <a:cs typeface="Arial" pitchFamily="34" charset="0"/>
              </a:rPr>
              <a:t>a convened IRB (aka full board)</a:t>
            </a:r>
          </a:p>
          <a:p>
            <a:r>
              <a:rPr lang="en-US" dirty="0" smtClean="0">
                <a:latin typeface="Arial" pitchFamily="34" charset="0"/>
                <a:cs typeface="Arial" pitchFamily="34" charset="0"/>
              </a:rPr>
              <a:t>expedited review </a:t>
            </a:r>
          </a:p>
          <a:p>
            <a:r>
              <a:rPr lang="en-US" dirty="0" smtClean="0">
                <a:latin typeface="Arial" pitchFamily="34" charset="0"/>
                <a:cs typeface="Arial" pitchFamily="34" charset="0"/>
              </a:rPr>
              <a:t>or is deemed exempt </a:t>
            </a:r>
          </a:p>
          <a:p>
            <a:pPr marL="0" indent="0">
              <a:buNone/>
            </a:pPr>
            <a:r>
              <a:rPr lang="en-US" dirty="0" smtClean="0">
                <a:latin typeface="Arial" pitchFamily="34" charset="0"/>
                <a:cs typeface="Arial" pitchFamily="34" charset="0"/>
              </a:rPr>
              <a:t>	</a:t>
            </a:r>
            <a:endParaRPr lang="en-US" dirty="0"/>
          </a:p>
        </p:txBody>
      </p:sp>
    </p:spTree>
    <p:extLst>
      <p:ext uri="{BB962C8B-B14F-4D97-AF65-F5344CB8AC3E}">
        <p14:creationId xmlns:p14="http://schemas.microsoft.com/office/powerpoint/2010/main" val="244677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research</a:t>
            </a:r>
            <a:endParaRPr lang="en-US" dirty="0"/>
          </a:p>
        </p:txBody>
      </p:sp>
      <p:sp>
        <p:nvSpPr>
          <p:cNvPr id="3" name="Content Placeholder 2"/>
          <p:cNvSpPr>
            <a:spLocks noGrp="1"/>
          </p:cNvSpPr>
          <p:nvPr>
            <p:ph idx="1"/>
          </p:nvPr>
        </p:nvSpPr>
        <p:spPr/>
        <p:txBody>
          <a:bodyPr/>
          <a:lstStyle/>
          <a:p>
            <a:pPr marL="0" indent="0">
              <a:buNone/>
            </a:pPr>
            <a:r>
              <a:rPr lang="en-US" dirty="0" smtClean="0"/>
              <a:t>45 CFR §46.101(b) states that certain categories of research are exempt from DHHS oversight of human subjects research.</a:t>
            </a:r>
          </a:p>
          <a:p>
            <a:pPr marL="0" indent="0">
              <a:buNone/>
            </a:pPr>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864799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why do I have to submit exempt research to the IRB for approval?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OHRP </a:t>
            </a:r>
            <a:r>
              <a:rPr lang="en-US" dirty="0">
                <a:latin typeface="Arial" pitchFamily="34" charset="0"/>
                <a:cs typeface="Arial" pitchFamily="34" charset="0"/>
              </a:rPr>
              <a:t>(Office for Human Research </a:t>
            </a:r>
            <a:r>
              <a:rPr lang="en-US" dirty="0" smtClean="0">
                <a:latin typeface="Arial" pitchFamily="34" charset="0"/>
                <a:cs typeface="Arial" pitchFamily="34" charset="0"/>
              </a:rPr>
              <a:t>Protections) recommends (and Temple agrees) that institutions review exempt human subjects research.</a:t>
            </a:r>
          </a:p>
          <a:p>
            <a:r>
              <a:rPr lang="en-US" dirty="0" smtClean="0">
                <a:latin typeface="Arial" pitchFamily="34" charset="0"/>
                <a:cs typeface="Arial" pitchFamily="34" charset="0"/>
              </a:rPr>
              <a:t>Reasons:</a:t>
            </a:r>
          </a:p>
          <a:p>
            <a:pPr lvl="1"/>
            <a:r>
              <a:rPr lang="en-US" dirty="0" smtClean="0">
                <a:latin typeface="Arial" pitchFamily="34" charset="0"/>
                <a:cs typeface="Arial" pitchFamily="34" charset="0"/>
              </a:rPr>
              <a:t>Investigators have a conflict of interest in reviewing their own study.</a:t>
            </a:r>
          </a:p>
          <a:p>
            <a:pPr lvl="1"/>
            <a:r>
              <a:rPr lang="en-US" dirty="0" smtClean="0">
                <a:latin typeface="Arial" pitchFamily="34" charset="0"/>
                <a:cs typeface="Arial" pitchFamily="34" charset="0"/>
              </a:rPr>
              <a:t>Investigators may not be as familiar with the human subjects regulations as the IRB and may think a study is exempt when it is not exempt.</a:t>
            </a:r>
            <a:endParaRPr lang="en-US" dirty="0">
              <a:latin typeface="Arial" pitchFamily="34" charset="0"/>
              <a:cs typeface="Arial" pitchFamily="34" charset="0"/>
            </a:endParaRPr>
          </a:p>
        </p:txBody>
      </p:sp>
    </p:spTree>
    <p:extLst>
      <p:ext uri="{BB962C8B-B14F-4D97-AF65-F5344CB8AC3E}">
        <p14:creationId xmlns:p14="http://schemas.microsoft.com/office/powerpoint/2010/main" val="283111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Topics in this presentation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3600" dirty="0" smtClean="0">
                <a:latin typeface="Arial" pitchFamily="34" charset="0"/>
                <a:cs typeface="Arial" pitchFamily="34" charset="0"/>
              </a:rPr>
              <a:t>What is human </a:t>
            </a:r>
            <a:r>
              <a:rPr lang="en-US" sz="3600" dirty="0">
                <a:latin typeface="Arial" pitchFamily="34" charset="0"/>
                <a:cs typeface="Arial" pitchFamily="34" charset="0"/>
              </a:rPr>
              <a:t>s</a:t>
            </a:r>
            <a:r>
              <a:rPr lang="en-US" sz="3600" dirty="0" smtClean="0">
                <a:latin typeface="Arial" pitchFamily="34" charset="0"/>
                <a:cs typeface="Arial" pitchFamily="34" charset="0"/>
              </a:rPr>
              <a:t>ubjects research?</a:t>
            </a:r>
          </a:p>
          <a:p>
            <a:pPr marL="0" indent="0">
              <a:buNone/>
            </a:pPr>
            <a:endParaRPr lang="en-US" sz="3600" dirty="0" smtClean="0">
              <a:latin typeface="Arial" pitchFamily="34" charset="0"/>
              <a:cs typeface="Arial" pitchFamily="34" charset="0"/>
            </a:endParaRPr>
          </a:p>
          <a:p>
            <a:r>
              <a:rPr lang="en-US" sz="3600" dirty="0" smtClean="0">
                <a:latin typeface="Arial" pitchFamily="34" charset="0"/>
                <a:cs typeface="Arial" pitchFamily="34" charset="0"/>
              </a:rPr>
              <a:t>Review process</a:t>
            </a:r>
          </a:p>
          <a:p>
            <a:pPr marL="0" indent="0">
              <a:buNone/>
            </a:pPr>
            <a:endParaRPr lang="en-US" sz="3600" dirty="0" smtClean="0">
              <a:latin typeface="Arial" pitchFamily="34" charset="0"/>
              <a:cs typeface="Arial" pitchFamily="34" charset="0"/>
            </a:endParaRPr>
          </a:p>
          <a:p>
            <a:r>
              <a:rPr lang="en-US" sz="3600" dirty="0">
                <a:latin typeface="Arial" pitchFamily="34" charset="0"/>
                <a:cs typeface="Arial" pitchFamily="34" charset="0"/>
              </a:rPr>
              <a:t>N</a:t>
            </a:r>
            <a:r>
              <a:rPr lang="en-US" sz="3600" dirty="0" smtClean="0">
                <a:latin typeface="Arial" pitchFamily="34" charset="0"/>
                <a:cs typeface="Arial" pitchFamily="34" charset="0"/>
              </a:rPr>
              <a:t>oncompliance</a:t>
            </a:r>
          </a:p>
          <a:p>
            <a:pPr marL="0" indent="0">
              <a:buNone/>
            </a:pPr>
            <a:endParaRPr lang="en-US" sz="3600" dirty="0" smtClean="0">
              <a:latin typeface="Arial" pitchFamily="34" charset="0"/>
              <a:cs typeface="Arial" pitchFamily="34" charset="0"/>
            </a:endParaRPr>
          </a:p>
          <a:p>
            <a:r>
              <a:rPr lang="en-US" sz="3600" dirty="0" smtClean="0">
                <a:latin typeface="Arial" pitchFamily="34" charset="0"/>
                <a:cs typeface="Arial" pitchFamily="34" charset="0"/>
              </a:rPr>
              <a:t>Resources</a:t>
            </a:r>
          </a:p>
          <a:p>
            <a:endParaRPr lang="en-US" dirty="0"/>
          </a:p>
        </p:txBody>
      </p:sp>
    </p:spTree>
    <p:extLst>
      <p:ext uri="{BB962C8B-B14F-4D97-AF65-F5344CB8AC3E}">
        <p14:creationId xmlns:p14="http://schemas.microsoft.com/office/powerpoint/2010/main" val="1776837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Expedited research</a:t>
            </a:r>
            <a:endParaRPr lang="en-US" dirty="0"/>
          </a:p>
        </p:txBody>
      </p:sp>
      <p:sp>
        <p:nvSpPr>
          <p:cNvPr id="3" name="Content Placeholder 2"/>
          <p:cNvSpPr>
            <a:spLocks noGrp="1"/>
          </p:cNvSpPr>
          <p:nvPr>
            <p:ph idx="1"/>
          </p:nvPr>
        </p:nvSpPr>
        <p:spPr/>
        <p:txBody>
          <a:bodyPr/>
          <a:lstStyle/>
          <a:p>
            <a:pPr marL="0" indent="0">
              <a:buNone/>
            </a:pPr>
            <a:r>
              <a:rPr lang="en-US" dirty="0" smtClean="0"/>
              <a:t>45 CFR §46.110(a) lists the categories of research that are eligible for expedited review.</a:t>
            </a:r>
          </a:p>
          <a:p>
            <a:pPr marL="0" indent="0">
              <a:buNone/>
            </a:pPr>
            <a:r>
              <a:rPr lang="en-US" dirty="0" smtClean="0"/>
              <a:t>(we have a checklist for that)</a:t>
            </a:r>
            <a:endParaRPr lang="en-US" dirty="0"/>
          </a:p>
        </p:txBody>
      </p:sp>
    </p:spTree>
    <p:extLst>
      <p:ext uri="{BB962C8B-B14F-4D97-AF65-F5344CB8AC3E}">
        <p14:creationId xmlns:p14="http://schemas.microsoft.com/office/powerpoint/2010/main" val="1072448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Q:	Do I have to request a certain level of review, e.g., exempt or expedited?</a:t>
            </a:r>
          </a:p>
          <a:p>
            <a:pPr marL="0" indent="0">
              <a:buNone/>
            </a:pPr>
            <a:r>
              <a:rPr lang="en-US" dirty="0" smtClean="0"/>
              <a:t>A:	No. We always assign the lowest level of review to an item. For example, if a study is eligible for exempt or expedited status, we will not assign it to a convened meeting.  </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28601"/>
            <a:ext cx="2286000" cy="2479040"/>
          </a:xfrm>
          <a:prstGeom prst="rect">
            <a:avLst/>
          </a:prstGeom>
        </p:spPr>
      </p:pic>
    </p:spTree>
    <p:extLst>
      <p:ext uri="{BB962C8B-B14F-4D97-AF65-F5344CB8AC3E}">
        <p14:creationId xmlns:p14="http://schemas.microsoft.com/office/powerpoint/2010/main" val="1517913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Board review</a:t>
            </a:r>
            <a:endParaRPr lang="en-US" dirty="0"/>
          </a:p>
        </p:txBody>
      </p:sp>
      <p:sp>
        <p:nvSpPr>
          <p:cNvPr id="3" name="Content Placeholder 2"/>
          <p:cNvSpPr>
            <a:spLocks noGrp="1"/>
          </p:cNvSpPr>
          <p:nvPr>
            <p:ph idx="1"/>
          </p:nvPr>
        </p:nvSpPr>
        <p:spPr/>
        <p:txBody>
          <a:bodyPr>
            <a:normAutofit fontScale="92500"/>
          </a:bodyPr>
          <a:lstStyle/>
          <a:p>
            <a:pPr>
              <a:defRPr/>
            </a:pPr>
            <a:r>
              <a:rPr lang="en-US" dirty="0">
                <a:latin typeface="Arial" pitchFamily="34" charset="0"/>
                <a:cs typeface="Arial" pitchFamily="34" charset="0"/>
              </a:rPr>
              <a:t>Four </a:t>
            </a:r>
            <a:r>
              <a:rPr lang="en-US" dirty="0" smtClean="0">
                <a:latin typeface="Arial" pitchFamily="34" charset="0"/>
                <a:cs typeface="Arial" pitchFamily="34" charset="0"/>
              </a:rPr>
              <a:t>boards/month:</a:t>
            </a:r>
            <a:endParaRPr lang="en-US" dirty="0">
              <a:latin typeface="Arial" pitchFamily="34" charset="0"/>
              <a:cs typeface="Arial" pitchFamily="34" charset="0"/>
            </a:endParaRPr>
          </a:p>
          <a:p>
            <a:pPr lvl="1">
              <a:buFont typeface="Arial" pitchFamily="34" charset="0"/>
              <a:buChar char="•"/>
              <a:defRPr/>
            </a:pPr>
            <a:r>
              <a:rPr lang="en-US" sz="3200" dirty="0">
                <a:latin typeface="Arial" pitchFamily="34" charset="0"/>
                <a:cs typeface="Arial" pitchFamily="34" charset="0"/>
              </a:rPr>
              <a:t>Two </a:t>
            </a:r>
            <a:r>
              <a:rPr lang="en-US" sz="3200" dirty="0" smtClean="0">
                <a:latin typeface="Arial" pitchFamily="34" charset="0"/>
                <a:cs typeface="Arial" pitchFamily="34" charset="0"/>
              </a:rPr>
              <a:t>medical </a:t>
            </a:r>
            <a:r>
              <a:rPr lang="en-US" sz="3200" dirty="0">
                <a:latin typeface="Arial" pitchFamily="34" charset="0"/>
                <a:cs typeface="Arial" pitchFamily="34" charset="0"/>
              </a:rPr>
              <a:t>research </a:t>
            </a:r>
            <a:r>
              <a:rPr lang="en-US" sz="3200" dirty="0" smtClean="0">
                <a:latin typeface="Arial" pitchFamily="34" charset="0"/>
                <a:cs typeface="Arial" pitchFamily="34" charset="0"/>
              </a:rPr>
              <a:t>boards</a:t>
            </a:r>
          </a:p>
          <a:p>
            <a:pPr marL="457200" lvl="1" indent="0">
              <a:buNone/>
              <a:defRPr/>
            </a:pPr>
            <a:endParaRPr lang="en-US" sz="3200" dirty="0">
              <a:latin typeface="Arial" pitchFamily="34" charset="0"/>
              <a:cs typeface="Arial" pitchFamily="34" charset="0"/>
            </a:endParaRPr>
          </a:p>
          <a:p>
            <a:pPr lvl="1">
              <a:buFont typeface="Arial" pitchFamily="34" charset="0"/>
              <a:buChar char="•"/>
              <a:defRPr/>
            </a:pPr>
            <a:r>
              <a:rPr lang="en-US" sz="3200" dirty="0">
                <a:latin typeface="Arial" pitchFamily="34" charset="0"/>
                <a:cs typeface="Arial" pitchFamily="34" charset="0"/>
              </a:rPr>
              <a:t>One social and behavioral </a:t>
            </a:r>
            <a:r>
              <a:rPr lang="en-US" sz="3200" dirty="0" smtClean="0">
                <a:latin typeface="Arial" pitchFamily="34" charset="0"/>
                <a:cs typeface="Arial" pitchFamily="34" charset="0"/>
              </a:rPr>
              <a:t>research board</a:t>
            </a:r>
          </a:p>
          <a:p>
            <a:pPr marL="457200" lvl="1" indent="0">
              <a:buNone/>
              <a:defRPr/>
            </a:pPr>
            <a:r>
              <a:rPr lang="en-US" sz="3200" dirty="0" smtClean="0">
                <a:latin typeface="Arial" pitchFamily="34" charset="0"/>
                <a:cs typeface="Arial" pitchFamily="34" charset="0"/>
              </a:rPr>
              <a:t> </a:t>
            </a:r>
            <a:endParaRPr lang="en-US" sz="3200" dirty="0">
              <a:latin typeface="Arial" pitchFamily="34" charset="0"/>
              <a:cs typeface="Arial" pitchFamily="34" charset="0"/>
            </a:endParaRPr>
          </a:p>
          <a:p>
            <a:pPr lvl="1">
              <a:buFont typeface="Arial" pitchFamily="34" charset="0"/>
              <a:buChar char="•"/>
              <a:defRPr/>
            </a:pPr>
            <a:r>
              <a:rPr lang="en-US" sz="3200" dirty="0">
                <a:latin typeface="Arial" pitchFamily="34" charset="0"/>
                <a:cs typeface="Arial" pitchFamily="34" charset="0"/>
              </a:rPr>
              <a:t>One board </a:t>
            </a:r>
            <a:r>
              <a:rPr lang="en-US" sz="3200" dirty="0" smtClean="0">
                <a:latin typeface="Arial" pitchFamily="34" charset="0"/>
                <a:cs typeface="Arial" pitchFamily="34" charset="0"/>
              </a:rPr>
              <a:t>that reviews Unanticipated </a:t>
            </a:r>
            <a:r>
              <a:rPr lang="en-US" sz="3200" dirty="0">
                <a:latin typeface="Arial" pitchFamily="34" charset="0"/>
                <a:cs typeface="Arial" pitchFamily="34" charset="0"/>
              </a:rPr>
              <a:t>P</a:t>
            </a:r>
            <a:r>
              <a:rPr lang="en-US" sz="3200" dirty="0" smtClean="0">
                <a:latin typeface="Arial" pitchFamily="34" charset="0"/>
                <a:cs typeface="Arial" pitchFamily="34" charset="0"/>
              </a:rPr>
              <a:t>roblems (“UPRs”) and issues of noncompliance</a:t>
            </a:r>
            <a:endParaRPr lang="en-US" sz="32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83698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Applications</a:t>
            </a:r>
            <a:endParaRPr lang="en-US" dirty="0"/>
          </a:p>
        </p:txBody>
      </p:sp>
      <p:sp>
        <p:nvSpPr>
          <p:cNvPr id="3" name="Content Placeholder 2"/>
          <p:cNvSpPr>
            <a:spLocks noGrp="1"/>
          </p:cNvSpPr>
          <p:nvPr>
            <p:ph idx="1"/>
          </p:nvPr>
        </p:nvSpPr>
        <p:spPr/>
        <p:txBody>
          <a:bodyPr>
            <a:normAutofit/>
          </a:bodyPr>
          <a:lstStyle/>
          <a:p>
            <a:pPr lvl="1"/>
            <a:r>
              <a:rPr lang="en-US" b="1" dirty="0" smtClean="0">
                <a:latin typeface="Arial" charset="0"/>
                <a:cs typeface="Arial" charset="0"/>
              </a:rPr>
              <a:t>Application </a:t>
            </a:r>
            <a:r>
              <a:rPr lang="en-US" b="1" dirty="0">
                <a:latin typeface="Arial" charset="0"/>
                <a:cs typeface="Arial" charset="0"/>
              </a:rPr>
              <a:t>for Human Research</a:t>
            </a:r>
          </a:p>
          <a:p>
            <a:pPr lvl="2"/>
            <a:r>
              <a:rPr lang="en-US" dirty="0" smtClean="0">
                <a:latin typeface="Arial" charset="0"/>
                <a:cs typeface="Arial" charset="0"/>
              </a:rPr>
              <a:t>Most common</a:t>
            </a:r>
          </a:p>
          <a:p>
            <a:pPr lvl="2"/>
            <a:r>
              <a:rPr lang="en-US" dirty="0" smtClean="0">
                <a:latin typeface="Arial" charset="0"/>
                <a:cs typeface="Arial" charset="0"/>
              </a:rPr>
              <a:t>Use </a:t>
            </a:r>
            <a:r>
              <a:rPr lang="en-US" dirty="0">
                <a:latin typeface="Arial" charset="0"/>
                <a:cs typeface="Arial" charset="0"/>
              </a:rPr>
              <a:t>for new studies – covers medical </a:t>
            </a:r>
            <a:r>
              <a:rPr lang="en-US" u="sng" dirty="0">
                <a:latin typeface="Arial" charset="0"/>
                <a:cs typeface="Arial" charset="0"/>
              </a:rPr>
              <a:t>and</a:t>
            </a:r>
            <a:r>
              <a:rPr lang="en-US" b="1" dirty="0">
                <a:latin typeface="Arial" charset="0"/>
                <a:cs typeface="Arial" charset="0"/>
              </a:rPr>
              <a:t> </a:t>
            </a:r>
            <a:r>
              <a:rPr lang="en-US" dirty="0">
                <a:latin typeface="Arial" charset="0"/>
                <a:cs typeface="Arial" charset="0"/>
              </a:rPr>
              <a:t>social and </a:t>
            </a:r>
            <a:r>
              <a:rPr lang="en-US" dirty="0" smtClean="0">
                <a:latin typeface="Arial" charset="0"/>
                <a:cs typeface="Arial" charset="0"/>
              </a:rPr>
              <a:t>behavioral studies.</a:t>
            </a:r>
            <a:endParaRPr lang="en-US" dirty="0">
              <a:latin typeface="Arial" charset="0"/>
              <a:cs typeface="Arial" charset="0"/>
            </a:endParaRPr>
          </a:p>
          <a:p>
            <a:pPr lvl="2"/>
            <a:r>
              <a:rPr lang="en-US" dirty="0">
                <a:latin typeface="Arial" charset="0"/>
                <a:cs typeface="Arial" charset="0"/>
              </a:rPr>
              <a:t>Requires supplemental </a:t>
            </a:r>
            <a:r>
              <a:rPr lang="en-US" dirty="0" smtClean="0">
                <a:latin typeface="Arial" charset="0"/>
                <a:cs typeface="Arial" charset="0"/>
              </a:rPr>
              <a:t>documents, such as a protocol. See signature page of the application.</a:t>
            </a:r>
          </a:p>
          <a:p>
            <a:pPr lvl="2"/>
            <a:r>
              <a:rPr lang="en-US" dirty="0">
                <a:latin typeface="Arial" charset="0"/>
                <a:cs typeface="Arial" charset="0"/>
              </a:rPr>
              <a:t>Items requiring full Board review are placed on the agenda </a:t>
            </a:r>
            <a:r>
              <a:rPr lang="en-US" dirty="0" smtClean="0">
                <a:latin typeface="Arial" charset="0"/>
                <a:cs typeface="Arial" charset="0"/>
              </a:rPr>
              <a:t>of </a:t>
            </a:r>
            <a:r>
              <a:rPr lang="en-US" dirty="0">
                <a:latin typeface="Arial" charset="0"/>
                <a:cs typeface="Arial" charset="0"/>
              </a:rPr>
              <a:t>the “next available </a:t>
            </a:r>
            <a:r>
              <a:rPr lang="en-US" dirty="0" smtClean="0">
                <a:latin typeface="Arial" charset="0"/>
                <a:cs typeface="Arial" charset="0"/>
              </a:rPr>
              <a:t>Board.” </a:t>
            </a:r>
            <a:endParaRPr lang="en-US" dirty="0">
              <a:latin typeface="Arial" charset="0"/>
              <a:cs typeface="Arial" charset="0"/>
            </a:endParaRPr>
          </a:p>
          <a:p>
            <a:endParaRPr lang="en-US" dirty="0"/>
          </a:p>
        </p:txBody>
      </p:sp>
    </p:spTree>
    <p:extLst>
      <p:ext uri="{BB962C8B-B14F-4D97-AF65-F5344CB8AC3E}">
        <p14:creationId xmlns:p14="http://schemas.microsoft.com/office/powerpoint/2010/main" val="2294610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charset="0"/>
                <a:cs typeface="Arial" charset="0"/>
              </a:rPr>
              <a:t>Application for Classroom Project/Activities</a:t>
            </a:r>
            <a:endParaRPr lang="en-US" b="1" dirty="0"/>
          </a:p>
        </p:txBody>
      </p:sp>
      <p:sp>
        <p:nvSpPr>
          <p:cNvPr id="3" name="Content Placeholder 2"/>
          <p:cNvSpPr>
            <a:spLocks noGrp="1"/>
          </p:cNvSpPr>
          <p:nvPr>
            <p:ph idx="1"/>
          </p:nvPr>
        </p:nvSpPr>
        <p:spPr/>
        <p:txBody>
          <a:bodyPr>
            <a:normAutofit fontScale="85000" lnSpcReduction="20000"/>
          </a:bodyPr>
          <a:lstStyle/>
          <a:p>
            <a:pPr marL="457200" lvl="1" indent="0">
              <a:buNone/>
            </a:pPr>
            <a:endParaRPr lang="en-US" dirty="0" smtClean="0">
              <a:latin typeface="Arial" charset="0"/>
              <a:cs typeface="Arial" charset="0"/>
            </a:endParaRPr>
          </a:p>
          <a:p>
            <a:r>
              <a:rPr lang="en-US" dirty="0" smtClean="0"/>
              <a:t>Use </a:t>
            </a:r>
            <a:r>
              <a:rPr lang="en-US" dirty="0"/>
              <a:t>if the professor requires his/her undergraduate students to conduct human subjects research as part of a Classroom Project/Activity. </a:t>
            </a:r>
            <a:endParaRPr lang="en-US" sz="1800" dirty="0"/>
          </a:p>
          <a:p>
            <a:r>
              <a:rPr lang="en-US" dirty="0" smtClean="0"/>
              <a:t>In </a:t>
            </a:r>
            <a:r>
              <a:rPr lang="en-US" dirty="0"/>
              <a:t>contrast, the Application for Human Research should be used for graduate students or if a professor requires an undergraduate student to conduct human subjects research as part of a Capstone Project (intensive, active learning </a:t>
            </a:r>
            <a:r>
              <a:rPr lang="en-US" dirty="0" smtClean="0"/>
              <a:t>project requiring </a:t>
            </a:r>
            <a:r>
              <a:rPr lang="en-US" dirty="0"/>
              <a:t>significant effort in the planning, implementation, and preparation of a substantial final written work product) or similar project.</a:t>
            </a:r>
            <a:endParaRPr lang="en-US" sz="1800" dirty="0"/>
          </a:p>
          <a:p>
            <a:endParaRPr lang="en-US" dirty="0"/>
          </a:p>
        </p:txBody>
      </p:sp>
    </p:spTree>
    <p:extLst>
      <p:ext uri="{BB962C8B-B14F-4D97-AF65-F5344CB8AC3E}">
        <p14:creationId xmlns:p14="http://schemas.microsoft.com/office/powerpoint/2010/main" val="3742099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HUD Application</a:t>
            </a:r>
            <a:endParaRPr lang="en-US" b="1" dirty="0"/>
          </a:p>
        </p:txBody>
      </p:sp>
      <p:sp>
        <p:nvSpPr>
          <p:cNvPr id="3" name="Content Placeholder 2"/>
          <p:cNvSpPr>
            <a:spLocks noGrp="1"/>
          </p:cNvSpPr>
          <p:nvPr>
            <p:ph idx="1"/>
          </p:nvPr>
        </p:nvSpPr>
        <p:spPr/>
        <p:txBody>
          <a:bodyPr/>
          <a:lstStyle/>
          <a:p>
            <a:r>
              <a:rPr lang="en-US" dirty="0" smtClean="0"/>
              <a:t>Humanitarian Use Device- </a:t>
            </a:r>
            <a:r>
              <a:rPr lang="en-US" dirty="0"/>
              <a:t>a </a:t>
            </a:r>
            <a:r>
              <a:rPr lang="en-US" dirty="0" smtClean="0"/>
              <a:t>medical device </a:t>
            </a:r>
            <a:r>
              <a:rPr lang="en-US" dirty="0"/>
              <a:t>that is intended to benefit patients by treating or diagnosing a disease or condition that affects or is manifested in fewer than 4,000 individuals in the United </a:t>
            </a:r>
            <a:r>
              <a:rPr lang="en-US" dirty="0" smtClean="0"/>
              <a:t>States/year.</a:t>
            </a:r>
          </a:p>
          <a:p>
            <a:r>
              <a:rPr lang="en-US" dirty="0" smtClean="0"/>
              <a:t>Rarely used at Temple.</a:t>
            </a:r>
            <a:endParaRPr lang="en-US" dirty="0"/>
          </a:p>
        </p:txBody>
      </p:sp>
    </p:spTree>
    <p:extLst>
      <p:ext uri="{BB962C8B-B14F-4D97-AF65-F5344CB8AC3E}">
        <p14:creationId xmlns:p14="http://schemas.microsoft.com/office/powerpoint/2010/main" val="3945482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latin typeface="Arial" charset="0"/>
                <a:cs typeface="Arial" charset="0"/>
              </a:rPr>
              <a:t>Check the IRB website </a:t>
            </a:r>
            <a:r>
              <a:rPr lang="en-US" dirty="0" smtClean="0">
                <a:latin typeface="Arial" charset="0"/>
                <a:cs typeface="Arial" charset="0"/>
              </a:rPr>
              <a:t>to find current versions of forms. Don’t save to desktop.</a:t>
            </a:r>
          </a:p>
          <a:p>
            <a:r>
              <a:rPr lang="en-US" dirty="0">
                <a:latin typeface="Arial" charset="0"/>
                <a:cs typeface="Arial" charset="0"/>
              </a:rPr>
              <a:t>Provide one original for each </a:t>
            </a:r>
            <a:r>
              <a:rPr lang="en-US" dirty="0" smtClean="0">
                <a:latin typeface="Arial" charset="0"/>
                <a:cs typeface="Arial" charset="0"/>
              </a:rPr>
              <a:t>form</a:t>
            </a:r>
            <a:r>
              <a:rPr lang="en-US" dirty="0">
                <a:latin typeface="Arial" charset="0"/>
                <a:cs typeface="Arial" charset="0"/>
              </a:rPr>
              <a:t> </a:t>
            </a:r>
            <a:r>
              <a:rPr lang="en-US" dirty="0" smtClean="0">
                <a:latin typeface="Arial" charset="0"/>
                <a:cs typeface="Arial" charset="0"/>
              </a:rPr>
              <a:t>(we don’t need copies).</a:t>
            </a:r>
          </a:p>
          <a:p>
            <a:r>
              <a:rPr lang="en-US" dirty="0" smtClean="0">
                <a:latin typeface="Arial" charset="0"/>
                <a:cs typeface="Arial" charset="0"/>
              </a:rPr>
              <a:t>We don’t need a cover letter or submissions on your </a:t>
            </a:r>
            <a:r>
              <a:rPr lang="en-US" dirty="0">
                <a:latin typeface="Arial" charset="0"/>
                <a:cs typeface="Arial" charset="0"/>
              </a:rPr>
              <a:t>D</a:t>
            </a:r>
            <a:r>
              <a:rPr lang="en-US" dirty="0" smtClean="0">
                <a:latin typeface="Arial" charset="0"/>
                <a:cs typeface="Arial" charset="0"/>
              </a:rPr>
              <a:t>epartment letterhead.</a:t>
            </a:r>
          </a:p>
          <a:p>
            <a:r>
              <a:rPr lang="en-US" dirty="0">
                <a:latin typeface="Arial" charset="0"/>
                <a:cs typeface="Arial" charset="0"/>
              </a:rPr>
              <a:t>When submitting a response, use the “Modifications required to secure approval of human research” form. Otherwise, </a:t>
            </a:r>
            <a:r>
              <a:rPr lang="en-US" dirty="0" smtClean="0">
                <a:latin typeface="Arial" charset="0"/>
                <a:cs typeface="Arial" charset="0"/>
              </a:rPr>
              <a:t>we may </a:t>
            </a:r>
            <a:r>
              <a:rPr lang="en-US" dirty="0">
                <a:latin typeface="Arial" charset="0"/>
                <a:cs typeface="Arial" charset="0"/>
              </a:rPr>
              <a:t>review it as a new item.</a:t>
            </a:r>
          </a:p>
          <a:p>
            <a:endParaRPr lang="en-US" dirty="0" smtClean="0">
              <a:latin typeface="Arial" charset="0"/>
              <a:cs typeface="Arial" charset="0"/>
            </a:endParaRPr>
          </a:p>
          <a:p>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09" y="241007"/>
            <a:ext cx="1219199" cy="1322154"/>
          </a:xfrm>
          <a:prstGeom prst="rect">
            <a:avLst/>
          </a:prstGeom>
        </p:spPr>
      </p:pic>
    </p:spTree>
    <p:extLst>
      <p:ext uri="{BB962C8B-B14F-4D97-AF65-F5344CB8AC3E}">
        <p14:creationId xmlns:p14="http://schemas.microsoft.com/office/powerpoint/2010/main" val="1603024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smtClean="0">
                <a:latin typeface="Arial" pitchFamily="34" charset="0"/>
                <a:cs typeface="Arial" pitchFamily="34" charset="0"/>
              </a:rPr>
              <a:t>IRB approval occurs when you receive the IRB approval letter.</a:t>
            </a:r>
          </a:p>
        </p:txBody>
      </p:sp>
    </p:spTree>
    <p:extLst>
      <p:ext uri="{BB962C8B-B14F-4D97-AF65-F5344CB8AC3E}">
        <p14:creationId xmlns:p14="http://schemas.microsoft.com/office/powerpoint/2010/main" val="985162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dirty="0" smtClean="0">
                <a:latin typeface="Arial" pitchFamily="34" charset="0"/>
                <a:cs typeface="Arial" pitchFamily="34" charset="0"/>
              </a:rPr>
              <a:t>IRB approval does not occur:</a:t>
            </a:r>
          </a:p>
          <a:p>
            <a:pPr lvl="1"/>
            <a:r>
              <a:rPr lang="en-US" sz="4400" dirty="0" smtClean="0">
                <a:latin typeface="Arial" pitchFamily="34" charset="0"/>
                <a:cs typeface="Arial" pitchFamily="34" charset="0"/>
              </a:rPr>
              <a:t>Upon submission to the IRB</a:t>
            </a:r>
          </a:p>
          <a:p>
            <a:pPr lvl="1"/>
            <a:r>
              <a:rPr lang="en-US" sz="4400" dirty="0" smtClean="0">
                <a:latin typeface="Arial" pitchFamily="34" charset="0"/>
                <a:cs typeface="Arial" pitchFamily="34" charset="0"/>
              </a:rPr>
              <a:t>If the study is “approved pending modifications required to secure approval”</a:t>
            </a:r>
          </a:p>
          <a:p>
            <a:endParaRPr lang="en-US" dirty="0"/>
          </a:p>
        </p:txBody>
      </p:sp>
    </p:spTree>
    <p:extLst>
      <p:ext uri="{BB962C8B-B14F-4D97-AF65-F5344CB8AC3E}">
        <p14:creationId xmlns:p14="http://schemas.microsoft.com/office/powerpoint/2010/main" val="1161251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IRB approval= IRB approval</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sz="3600" dirty="0" smtClean="0">
                <a:latin typeface="Arial" pitchFamily="34" charset="0"/>
                <a:cs typeface="Arial" pitchFamily="34" charset="0"/>
              </a:rPr>
              <a:t>i.e., other approvals may be required before starting the study. Examples:</a:t>
            </a:r>
          </a:p>
          <a:p>
            <a:pPr lvl="1"/>
            <a:r>
              <a:rPr lang="en-US" sz="3600" dirty="0" smtClean="0">
                <a:latin typeface="Arial" pitchFamily="34" charset="0"/>
                <a:cs typeface="Arial" pitchFamily="34" charset="0"/>
              </a:rPr>
              <a:t>Environmental Health &amp; Radiation Safety (EHRS), Institutional Biosafety (IBC), or Animal Care and Use (IACUC)</a:t>
            </a:r>
          </a:p>
          <a:p>
            <a:pPr lvl="1"/>
            <a:r>
              <a:rPr lang="en-US" sz="3600" dirty="0" smtClean="0">
                <a:latin typeface="Arial" pitchFamily="34" charset="0"/>
                <a:cs typeface="Arial" pitchFamily="34" charset="0"/>
              </a:rPr>
              <a:t>City, state, county laws, codes, ordinances, etc.</a:t>
            </a:r>
          </a:p>
          <a:p>
            <a:pPr marL="0" indent="0">
              <a:buNone/>
            </a:pPr>
            <a:r>
              <a:rPr lang="en-US" dirty="0"/>
              <a:t>	</a:t>
            </a:r>
            <a:endParaRPr lang="en-US" dirty="0" smtClean="0"/>
          </a:p>
          <a:p>
            <a:endParaRPr lang="en-US" dirty="0"/>
          </a:p>
        </p:txBody>
      </p:sp>
    </p:spTree>
    <p:extLst>
      <p:ext uri="{BB962C8B-B14F-4D97-AF65-F5344CB8AC3E}">
        <p14:creationId xmlns:p14="http://schemas.microsoft.com/office/powerpoint/2010/main" val="196944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Question: when are you going electronic?</a:t>
            </a:r>
            <a:endParaRPr lang="en-US" dirty="0"/>
          </a:p>
        </p:txBody>
      </p:sp>
      <p:sp>
        <p:nvSpPr>
          <p:cNvPr id="3" name="Content Placeholder 2"/>
          <p:cNvSpPr>
            <a:spLocks noGrp="1"/>
          </p:cNvSpPr>
          <p:nvPr>
            <p:ph idx="1"/>
          </p:nvPr>
        </p:nvSpPr>
        <p:spPr/>
        <p:txBody>
          <a:bodyPr/>
          <a:lstStyle/>
          <a:p>
            <a:r>
              <a:rPr lang="en-US" dirty="0" smtClean="0"/>
              <a:t>Expected launch date: January</a:t>
            </a:r>
          </a:p>
          <a:p>
            <a:r>
              <a:rPr lang="en-US" dirty="0" smtClean="0"/>
              <a:t>Plenty of training opportunities</a:t>
            </a:r>
          </a:p>
          <a:p>
            <a:endParaRPr lang="en-US" dirty="0" smtClean="0"/>
          </a:p>
          <a:p>
            <a:endParaRPr lang="en-US" dirty="0" smtClean="0"/>
          </a:p>
          <a:p>
            <a:endParaRPr lang="en-US" dirty="0"/>
          </a:p>
        </p:txBody>
      </p:sp>
      <p:pic>
        <p:nvPicPr>
          <p:cNvPr id="6" name="Content Placeholder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57400" y="2667000"/>
            <a:ext cx="5505208" cy="3916363"/>
          </a:xfrm>
          <a:prstGeom prst="rect">
            <a:avLst/>
          </a:prstGeom>
        </p:spPr>
      </p:pic>
    </p:spTree>
    <p:extLst>
      <p:ext uri="{BB962C8B-B14F-4D97-AF65-F5344CB8AC3E}">
        <p14:creationId xmlns:p14="http://schemas.microsoft.com/office/powerpoint/2010/main" val="3608645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Example </a:t>
            </a:r>
            <a:endParaRPr lang="en-US" sz="3200" dirty="0">
              <a:latin typeface="Arial" pitchFamily="34" charset="0"/>
              <a:cs typeface="Arial" pitchFamily="34" charset="0"/>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371600"/>
            <a:ext cx="5900114" cy="5410200"/>
          </a:xfrm>
        </p:spPr>
      </p:pic>
    </p:spTree>
    <p:extLst>
      <p:ext uri="{BB962C8B-B14F-4D97-AF65-F5344CB8AC3E}">
        <p14:creationId xmlns:p14="http://schemas.microsoft.com/office/powerpoint/2010/main" val="253138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Post-IRB approval: now what?</a:t>
            </a:r>
            <a:endParaRPr lang="en-US" dirty="0"/>
          </a:p>
        </p:txBody>
      </p:sp>
      <p:sp>
        <p:nvSpPr>
          <p:cNvPr id="3" name="Content Placeholder 2"/>
          <p:cNvSpPr>
            <a:spLocks noGrp="1"/>
          </p:cNvSpPr>
          <p:nvPr>
            <p:ph idx="1"/>
          </p:nvPr>
        </p:nvSpPr>
        <p:spPr/>
        <p:txBody>
          <a:bodyPr>
            <a:normAutofit/>
          </a:bodyPr>
          <a:lstStyle/>
          <a:p>
            <a:r>
              <a:rPr lang="en-US" sz="3600" b="1" dirty="0">
                <a:latin typeface="Arial" pitchFamily="34" charset="0"/>
                <a:cs typeface="Arial" pitchFamily="34" charset="0"/>
              </a:rPr>
              <a:t>Modification of Approved Human Research</a:t>
            </a:r>
            <a:endParaRPr lang="en-US" sz="3600" b="1" dirty="0" smtClean="0">
              <a:latin typeface="Arial" pitchFamily="34" charset="0"/>
              <a:cs typeface="Arial" pitchFamily="34" charset="0"/>
            </a:endParaRPr>
          </a:p>
          <a:p>
            <a:pPr lvl="1"/>
            <a:r>
              <a:rPr lang="en-US" sz="3600" dirty="0" smtClean="0">
                <a:latin typeface="Arial" pitchFamily="34" charset="0"/>
                <a:cs typeface="Arial" pitchFamily="34" charset="0"/>
              </a:rPr>
              <a:t>Must obtain IRB approval before implementation of modifications.</a:t>
            </a:r>
          </a:p>
          <a:p>
            <a:pPr lvl="1"/>
            <a:r>
              <a:rPr lang="en-US" sz="3600" dirty="0" smtClean="0">
                <a:latin typeface="Arial" pitchFamily="34" charset="0"/>
                <a:cs typeface="Arial" pitchFamily="34" charset="0"/>
              </a:rPr>
              <a:t>Applies to exempt studies.</a:t>
            </a:r>
          </a:p>
          <a:p>
            <a:pPr lvl="1"/>
            <a:r>
              <a:rPr lang="en-US" sz="3600" dirty="0" smtClean="0">
                <a:latin typeface="Arial" pitchFamily="34" charset="0"/>
                <a:cs typeface="Arial" pitchFamily="34" charset="0"/>
              </a:rPr>
              <a:t>Required for every modification, even if the modification is minor.</a:t>
            </a:r>
          </a:p>
        </p:txBody>
      </p:sp>
    </p:spTree>
    <p:extLst>
      <p:ext uri="{BB962C8B-B14F-4D97-AF65-F5344CB8AC3E}">
        <p14:creationId xmlns:p14="http://schemas.microsoft.com/office/powerpoint/2010/main" val="480403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solidFill>
              <a:srgbClr val="FFFF00"/>
            </a:solidFill>
          </a:ln>
        </p:spPr>
        <p:txBody>
          <a:bodyPr/>
          <a:lstStyle/>
          <a:p>
            <a:endParaRPr lang="en-US" dirty="0" smtClean="0"/>
          </a:p>
          <a:p>
            <a:endParaRPr lang="en-US" dirty="0"/>
          </a:p>
          <a:p>
            <a:r>
              <a:rPr lang="en-US" sz="2800" dirty="0" smtClean="0">
                <a:latin typeface="Arial" pitchFamily="34" charset="0"/>
                <a:cs typeface="Arial" pitchFamily="34" charset="0"/>
              </a:rPr>
              <a:t>Include </a:t>
            </a:r>
            <a:r>
              <a:rPr lang="en-US" sz="2800" dirty="0">
                <a:latin typeface="Arial" pitchFamily="34" charset="0"/>
                <a:cs typeface="Arial" pitchFamily="34" charset="0"/>
              </a:rPr>
              <a:t>any documents affected by the modification, e.g., revised protocol.</a:t>
            </a:r>
          </a:p>
          <a:p>
            <a:r>
              <a:rPr lang="en-US" sz="2800" dirty="0" smtClean="0">
                <a:latin typeface="Arial" pitchFamily="34" charset="0"/>
                <a:cs typeface="Arial" pitchFamily="34" charset="0"/>
              </a:rPr>
              <a:t>Submit highlighted versions of documents to indicate changes, rather than </a:t>
            </a:r>
            <a:r>
              <a:rPr lang="en-US" sz="2800" u="sng" dirty="0" smtClean="0">
                <a:latin typeface="Arial" pitchFamily="34" charset="0"/>
                <a:cs typeface="Arial" pitchFamily="34" charset="0"/>
              </a:rPr>
              <a:t>underlined text </a:t>
            </a:r>
            <a:r>
              <a:rPr lang="en-US" sz="2800" dirty="0" smtClean="0">
                <a:latin typeface="Arial" pitchFamily="34" charset="0"/>
                <a:cs typeface="Arial" pitchFamily="34" charset="0"/>
              </a:rPr>
              <a:t>or </a:t>
            </a:r>
            <a:r>
              <a:rPr lang="en-US" sz="2800" b="1" dirty="0" smtClean="0">
                <a:latin typeface="Arial" pitchFamily="34" charset="0"/>
                <a:cs typeface="Arial" pitchFamily="34" charset="0"/>
              </a:rPr>
              <a:t>bolded text</a:t>
            </a:r>
            <a:r>
              <a:rPr lang="en-US" dirty="0" smtClean="0"/>
              <a: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28601"/>
            <a:ext cx="2286000" cy="2479040"/>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800600"/>
            <a:ext cx="1901881" cy="1853041"/>
          </a:xfrm>
          <a:prstGeom prst="rect">
            <a:avLst/>
          </a:prstGeom>
        </p:spPr>
      </p:pic>
    </p:spTree>
    <p:extLst>
      <p:ext uri="{BB962C8B-B14F-4D97-AF65-F5344CB8AC3E}">
        <p14:creationId xmlns:p14="http://schemas.microsoft.com/office/powerpoint/2010/main" val="331703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Post-approval, contd.</a:t>
            </a:r>
            <a:endParaRPr lang="en-US" dirty="0"/>
          </a:p>
        </p:txBody>
      </p:sp>
      <p:sp>
        <p:nvSpPr>
          <p:cNvPr id="3" name="Content Placeholder 2"/>
          <p:cNvSpPr>
            <a:spLocks noGrp="1"/>
          </p:cNvSpPr>
          <p:nvPr>
            <p:ph idx="1"/>
          </p:nvPr>
        </p:nvSpPr>
        <p:spPr/>
        <p:txBody>
          <a:bodyPr>
            <a:normAutofit/>
          </a:bodyPr>
          <a:lstStyle/>
          <a:p>
            <a:r>
              <a:rPr lang="en-US" b="1" dirty="0" smtClean="0"/>
              <a:t>Reportable New Information form</a:t>
            </a:r>
          </a:p>
          <a:p>
            <a:pPr marL="0" indent="0">
              <a:buNone/>
            </a:pPr>
            <a:r>
              <a:rPr lang="en-US" dirty="0" smtClean="0"/>
              <a:t>	Report information if the information meets the criteria on page 2 of the form. A few examples:</a:t>
            </a:r>
          </a:p>
          <a:p>
            <a:pPr marL="0" indent="0">
              <a:buNone/>
            </a:pPr>
            <a:r>
              <a:rPr lang="en-US" dirty="0" smtClean="0"/>
              <a:t>	Unanticipated Problem (“UPR”)</a:t>
            </a:r>
          </a:p>
          <a:p>
            <a:pPr marL="0" indent="0">
              <a:buNone/>
            </a:pPr>
            <a:r>
              <a:rPr lang="en-US" dirty="0" smtClean="0"/>
              <a:t>	Breach of confidentiality</a:t>
            </a:r>
          </a:p>
          <a:p>
            <a:pPr marL="0" indent="0">
              <a:buNone/>
            </a:pPr>
            <a:r>
              <a:rPr lang="en-US" dirty="0" smtClean="0"/>
              <a:t>	Protocol deviation</a:t>
            </a:r>
          </a:p>
          <a:p>
            <a:pPr marL="0" indent="0">
              <a:buNone/>
            </a:pPr>
            <a:endParaRPr lang="en-US" dirty="0"/>
          </a:p>
        </p:txBody>
      </p:sp>
    </p:spTree>
    <p:extLst>
      <p:ext uri="{BB962C8B-B14F-4D97-AF65-F5344CB8AC3E}">
        <p14:creationId xmlns:p14="http://schemas.microsoft.com/office/powerpoint/2010/main" val="3605763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Reportable New Information form, contd.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a:latin typeface="Arial" pitchFamily="34" charset="0"/>
                <a:cs typeface="Arial" pitchFamily="34" charset="0"/>
              </a:rPr>
              <a:t>If it doesn’t meet the criteria, don’t submit it. </a:t>
            </a:r>
            <a:endParaRPr lang="en-US" sz="3600" dirty="0" smtClean="0">
              <a:latin typeface="Arial" pitchFamily="34" charset="0"/>
              <a:cs typeface="Arial" pitchFamily="34" charset="0"/>
            </a:endParaRPr>
          </a:p>
          <a:p>
            <a:pPr marL="0" indent="0">
              <a:buNone/>
            </a:pPr>
            <a:endParaRPr lang="en-US" sz="3600" dirty="0" smtClean="0">
              <a:latin typeface="Arial" pitchFamily="34" charset="0"/>
              <a:cs typeface="Arial" pitchFamily="34" charset="0"/>
            </a:endParaRPr>
          </a:p>
          <a:p>
            <a:pPr marL="0" indent="0">
              <a:buNone/>
            </a:pPr>
            <a:r>
              <a:rPr lang="en-US" sz="3600" dirty="0" smtClean="0">
                <a:latin typeface="Arial" pitchFamily="34" charset="0"/>
                <a:cs typeface="Arial" pitchFamily="34" charset="0"/>
              </a:rPr>
              <a:t>Note- </a:t>
            </a:r>
            <a:r>
              <a:rPr lang="en-US" sz="3600" dirty="0">
                <a:latin typeface="Arial" pitchFamily="34" charset="0"/>
                <a:cs typeface="Arial" pitchFamily="34" charset="0"/>
              </a:rPr>
              <a:t>you may have other reporting requirements (e.g., FDA and sponsor).</a:t>
            </a:r>
          </a:p>
          <a:p>
            <a:pPr marL="0" indent="0">
              <a:buNone/>
            </a:pPr>
            <a:endParaRPr lang="en-US" sz="3600" dirty="0">
              <a:latin typeface="Arial" pitchFamily="34" charset="0"/>
              <a:cs typeface="Arial" pitchFamily="34" charset="0"/>
            </a:endParaRPr>
          </a:p>
          <a:p>
            <a:pPr marL="0" indent="0">
              <a:buNone/>
            </a:pPr>
            <a:r>
              <a:rPr lang="en-US" sz="3600" dirty="0" smtClean="0">
                <a:latin typeface="Arial" pitchFamily="34" charset="0"/>
                <a:cs typeface="Arial" pitchFamily="34" charset="0"/>
              </a:rPr>
              <a:t>Can </a:t>
            </a:r>
            <a:r>
              <a:rPr lang="en-US" sz="3600" dirty="0">
                <a:latin typeface="Arial" pitchFamily="34" charset="0"/>
                <a:cs typeface="Arial" pitchFamily="34" charset="0"/>
              </a:rPr>
              <a:t>apply to social and behavioral </a:t>
            </a:r>
            <a:r>
              <a:rPr lang="en-US" sz="3600" dirty="0" smtClean="0">
                <a:latin typeface="Arial" pitchFamily="34" charset="0"/>
                <a:cs typeface="Arial" pitchFamily="34" charset="0"/>
              </a:rPr>
              <a:t>studies.</a:t>
            </a:r>
            <a:endParaRPr lang="en-US" sz="36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72463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Post-approval, contd.</a:t>
            </a:r>
            <a:endParaRPr lang="en-US" dirty="0"/>
          </a:p>
        </p:txBody>
      </p:sp>
      <p:sp>
        <p:nvSpPr>
          <p:cNvPr id="3" name="Content Placeholder 2"/>
          <p:cNvSpPr>
            <a:spLocks noGrp="1"/>
          </p:cNvSpPr>
          <p:nvPr>
            <p:ph idx="1"/>
          </p:nvPr>
        </p:nvSpPr>
        <p:spPr/>
        <p:txBody>
          <a:bodyPr>
            <a:normAutofit/>
          </a:bodyPr>
          <a:lstStyle/>
          <a:p>
            <a:r>
              <a:rPr lang="en-US" sz="4000" dirty="0" smtClean="0">
                <a:latin typeface="Arial" pitchFamily="34" charset="0"/>
                <a:cs typeface="Arial" pitchFamily="34" charset="0"/>
              </a:rPr>
              <a:t>For expedited and full Board studies: Continuing Review Progress Report</a:t>
            </a:r>
          </a:p>
          <a:p>
            <a:r>
              <a:rPr lang="en-US" sz="4000" dirty="0" smtClean="0">
                <a:latin typeface="Arial" pitchFamily="34" charset="0"/>
                <a:cs typeface="Arial" pitchFamily="34" charset="0"/>
              </a:rPr>
              <a:t>Submit at least annually</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3422369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Our database sends </a:t>
            </a:r>
            <a:r>
              <a:rPr lang="en-US" dirty="0"/>
              <a:t>automated </a:t>
            </a:r>
            <a:r>
              <a:rPr lang="en-US" dirty="0" smtClean="0"/>
              <a:t>renewal reminders </a:t>
            </a:r>
            <a:r>
              <a:rPr lang="en-US" dirty="0"/>
              <a:t>to </a:t>
            </a:r>
            <a:r>
              <a:rPr lang="en-US" dirty="0" smtClean="0"/>
              <a:t>you. </a:t>
            </a:r>
          </a:p>
          <a:p>
            <a:r>
              <a:rPr lang="en-US" dirty="0"/>
              <a:t>If the IRB does not review the form by the IRB approval end date, the IRB will close the study. The </a:t>
            </a:r>
            <a:r>
              <a:rPr lang="en-US" dirty="0" err="1"/>
              <a:t>regs</a:t>
            </a:r>
            <a:r>
              <a:rPr lang="en-US" dirty="0"/>
              <a:t> do not provide any flexibility in this area</a:t>
            </a:r>
            <a:r>
              <a:rPr lang="en-US" dirty="0" smtClean="0"/>
              <a:t>.</a:t>
            </a:r>
          </a:p>
          <a:p>
            <a:r>
              <a:rPr lang="en-US" dirty="0" smtClean="0"/>
              <a:t>Submit the form early. Allow time for the IRB to review it. Example: study approval period ends tomorrow.</a:t>
            </a:r>
          </a:p>
          <a:p>
            <a:r>
              <a:rPr lang="en-US" dirty="0" smtClean="0"/>
              <a:t>If </a:t>
            </a:r>
            <a:r>
              <a:rPr lang="en-US" dirty="0"/>
              <a:t>simultaneous change, submit a modification separately. Reason: each may have different levels of review + possible revisions in one item may delay the other item</a:t>
            </a:r>
            <a:r>
              <a:rPr lang="en-US" dirty="0" smtClean="0"/>
              <a:t>.</a:t>
            </a:r>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46322"/>
            <a:ext cx="1676399" cy="1817962"/>
          </a:xfrm>
          <a:prstGeom prst="rect">
            <a:avLst/>
          </a:prstGeom>
        </p:spPr>
      </p:pic>
    </p:spTree>
    <p:extLst>
      <p:ext uri="{BB962C8B-B14F-4D97-AF65-F5344CB8AC3E}">
        <p14:creationId xmlns:p14="http://schemas.microsoft.com/office/powerpoint/2010/main" val="2468357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sp>
        <p:nvSpPr>
          <p:cNvPr id="3" name="Content Placeholder 2"/>
          <p:cNvSpPr>
            <a:spLocks noGrp="1"/>
          </p:cNvSpPr>
          <p:nvPr>
            <p:ph idx="1"/>
          </p:nvPr>
        </p:nvSpPr>
        <p:spPr/>
        <p:txBody>
          <a:bodyPr>
            <a:normAutofit/>
          </a:bodyPr>
          <a:lstStyle/>
          <a:p>
            <a:r>
              <a:rPr lang="en-US" sz="4400" dirty="0" smtClean="0">
                <a:latin typeface="Arial" pitchFamily="34" charset="0"/>
                <a:cs typeface="Arial" pitchFamily="34" charset="0"/>
              </a:rPr>
              <a:t>Use this form to close a study.</a:t>
            </a:r>
          </a:p>
        </p:txBody>
      </p:sp>
    </p:spTree>
    <p:extLst>
      <p:ext uri="{BB962C8B-B14F-4D97-AF65-F5344CB8AC3E}">
        <p14:creationId xmlns:p14="http://schemas.microsoft.com/office/powerpoint/2010/main" val="535021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itchFamily="34" charset="0"/>
                <a:cs typeface="Arial" pitchFamily="34" charset="0"/>
              </a:rPr>
              <a:t>Noncompliance</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IRB approval is required for human subjects research.</a:t>
            </a:r>
          </a:p>
          <a:p>
            <a:r>
              <a:rPr lang="en-US" dirty="0" smtClean="0">
                <a:latin typeface="Arial" pitchFamily="34" charset="0"/>
                <a:cs typeface="Arial" pitchFamily="34" charset="0"/>
              </a:rPr>
              <a:t>IRB </a:t>
            </a:r>
            <a:r>
              <a:rPr lang="en-US" dirty="0">
                <a:latin typeface="Arial" pitchFamily="34" charset="0"/>
                <a:cs typeface="Arial" pitchFamily="34" charset="0"/>
              </a:rPr>
              <a:t>approval is not optional or “best practices</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2740068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Example re-visited</a:t>
            </a:r>
            <a:endParaRPr lang="en-US" sz="3600" dirty="0">
              <a:latin typeface="Arial" pitchFamily="34" charset="0"/>
              <a:cs typeface="Arial" pitchFamily="34" charset="0"/>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048" y="1619730"/>
            <a:ext cx="5753903" cy="4486902"/>
          </a:xfrm>
        </p:spPr>
      </p:pic>
    </p:spTree>
    <p:extLst>
      <p:ext uri="{BB962C8B-B14F-4D97-AF65-F5344CB8AC3E}">
        <p14:creationId xmlns:p14="http://schemas.microsoft.com/office/powerpoint/2010/main" val="199423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the IRB</a:t>
            </a:r>
            <a:endParaRPr lang="en-US" dirty="0"/>
          </a:p>
        </p:txBody>
      </p:sp>
      <p:sp>
        <p:nvSpPr>
          <p:cNvPr id="3" name="Content Placeholder 2"/>
          <p:cNvSpPr>
            <a:spLocks noGrp="1"/>
          </p:cNvSpPr>
          <p:nvPr>
            <p:ph idx="1"/>
          </p:nvPr>
        </p:nvSpPr>
        <p:spPr/>
        <p:txBody>
          <a:bodyPr/>
          <a:lstStyle/>
          <a:p>
            <a:r>
              <a:rPr lang="en-US" sz="4000" dirty="0" smtClean="0">
                <a:latin typeface="Arial" charset="0"/>
                <a:cs typeface="Arial" charset="0"/>
              </a:rPr>
              <a:t>To ensure </a:t>
            </a:r>
            <a:r>
              <a:rPr lang="en-US" sz="4000" dirty="0">
                <a:latin typeface="Arial" charset="0"/>
                <a:cs typeface="Arial" charset="0"/>
              </a:rPr>
              <a:t>the protection of rights, privacy, and welfare of </a:t>
            </a:r>
            <a:r>
              <a:rPr lang="en-US" sz="4000" dirty="0" smtClean="0">
                <a:latin typeface="Arial" charset="0"/>
                <a:cs typeface="Arial" charset="0"/>
              </a:rPr>
              <a:t>human </a:t>
            </a:r>
            <a:r>
              <a:rPr lang="en-US" sz="4000" dirty="0">
                <a:latin typeface="Arial" charset="0"/>
                <a:cs typeface="Arial" charset="0"/>
              </a:rPr>
              <a:t>participants in research conducted by Temple University faculty, </a:t>
            </a:r>
            <a:r>
              <a:rPr lang="en-US" sz="4000" dirty="0" smtClean="0">
                <a:latin typeface="Arial" charset="0"/>
                <a:cs typeface="Arial" charset="0"/>
              </a:rPr>
              <a:t>staff</a:t>
            </a:r>
            <a:r>
              <a:rPr lang="en-US" sz="4000" dirty="0">
                <a:latin typeface="Arial" charset="0"/>
                <a:cs typeface="Arial" charset="0"/>
              </a:rPr>
              <a:t>, and students</a:t>
            </a:r>
            <a:r>
              <a:rPr lang="en-US" sz="4000" dirty="0" smtClean="0">
                <a:latin typeface="Arial" charset="0"/>
                <a:cs typeface="Arial" charset="0"/>
              </a:rPr>
              <a:t>.</a:t>
            </a:r>
          </a:p>
          <a:p>
            <a:r>
              <a:rPr lang="en-US" sz="4000" dirty="0" smtClean="0">
                <a:latin typeface="Arial" charset="0"/>
                <a:cs typeface="Arial" charset="0"/>
              </a:rPr>
              <a:t>One IRB office at HSC/all campuses, entities</a:t>
            </a:r>
            <a:endParaRPr lang="en-US" sz="4000" dirty="0">
              <a:latin typeface="Arial" charset="0"/>
              <a:cs typeface="Arial" charset="0"/>
            </a:endParaRPr>
          </a:p>
          <a:p>
            <a:endParaRPr lang="en-US" dirty="0"/>
          </a:p>
        </p:txBody>
      </p:sp>
    </p:spTree>
    <p:extLst>
      <p:ext uri="{BB962C8B-B14F-4D97-AF65-F5344CB8AC3E}">
        <p14:creationId xmlns:p14="http://schemas.microsoft.com/office/powerpoint/2010/main" val="928474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Example, </a:t>
            </a:r>
            <a:r>
              <a:rPr lang="en-US" dirty="0" err="1">
                <a:latin typeface="Arial" pitchFamily="34" charset="0"/>
                <a:cs typeface="Arial" pitchFamily="34" charset="0"/>
              </a:rPr>
              <a:t>contd</a:t>
            </a:r>
            <a:r>
              <a:rPr lang="en-US" dirty="0">
                <a:latin typeface="Arial" pitchFamily="34" charset="0"/>
                <a:cs typeface="Arial" pitchFamily="34" charset="0"/>
              </a:rPr>
              <a:t>:</a:t>
            </a:r>
            <a:br>
              <a:rPr lang="en-US"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noAutofit/>
          </a:bodyPr>
          <a:lstStyle/>
          <a:p>
            <a:pPr marL="0" indent="0">
              <a:buNone/>
            </a:pPr>
            <a:r>
              <a:rPr lang="en-US" dirty="0" smtClean="0">
                <a:latin typeface="Arial" pitchFamily="34" charset="0"/>
                <a:cs typeface="Arial" pitchFamily="34" charset="0"/>
              </a:rPr>
              <a:t>Activity done and publication and </a:t>
            </a:r>
            <a:r>
              <a:rPr lang="en-US" dirty="0">
                <a:latin typeface="Arial" pitchFamily="34" charset="0"/>
                <a:cs typeface="Arial" pitchFamily="34" charset="0"/>
              </a:rPr>
              <a:t>IRB </a:t>
            </a:r>
            <a:r>
              <a:rPr lang="en-US" dirty="0" smtClean="0">
                <a:latin typeface="Arial" pitchFamily="34" charset="0"/>
                <a:cs typeface="Arial" pitchFamily="34" charset="0"/>
              </a:rPr>
              <a:t>application:</a:t>
            </a:r>
          </a:p>
          <a:p>
            <a:pPr marL="0" indent="0">
              <a:buNone/>
            </a:pP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The IRB cannot approve an activity after it has been done.</a:t>
            </a:r>
          </a:p>
          <a:p>
            <a:pPr marL="0" indent="0">
              <a:buNone/>
            </a:pPr>
            <a:r>
              <a:rPr lang="en-US" dirty="0" smtClean="0">
                <a:latin typeface="Arial" pitchFamily="34" charset="0"/>
                <a:cs typeface="Arial" pitchFamily="34" charset="0"/>
              </a:rPr>
              <a:t>			+</a:t>
            </a:r>
          </a:p>
          <a:p>
            <a:pPr marL="0" indent="0">
              <a:buNone/>
            </a:pPr>
            <a:r>
              <a:rPr lang="en-US" dirty="0" smtClean="0">
                <a:latin typeface="Arial" pitchFamily="34" charset="0"/>
                <a:cs typeface="Arial" pitchFamily="34" charset="0"/>
              </a:rPr>
              <a:t>Review by the UPR Board for noncompliance</a:t>
            </a:r>
            <a:endParaRPr lang="en-US" dirty="0">
              <a:latin typeface="Arial" pitchFamily="34" charset="0"/>
              <a:cs typeface="Arial" pitchFamily="34" charset="0"/>
            </a:endParaRPr>
          </a:p>
        </p:txBody>
      </p:sp>
    </p:spTree>
    <p:extLst>
      <p:ext uri="{BB962C8B-B14F-4D97-AF65-F5344CB8AC3E}">
        <p14:creationId xmlns:p14="http://schemas.microsoft.com/office/powerpoint/2010/main" val="550636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consequences</a:t>
            </a:r>
            <a:endParaRPr lang="en-US" dirty="0"/>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If the IRB makes a determination of serious non-compliance or continuing </a:t>
            </a:r>
            <a:r>
              <a:rPr lang="en-US" dirty="0" smtClean="0">
                <a:latin typeface="Arial" pitchFamily="34" charset="0"/>
                <a:cs typeface="Arial" pitchFamily="34" charset="0"/>
              </a:rPr>
              <a:t>noncompliance:</a:t>
            </a:r>
            <a:endParaRPr lang="en-US" dirty="0">
              <a:latin typeface="Arial" pitchFamily="34" charset="0"/>
              <a:cs typeface="Arial" pitchFamily="34" charset="0"/>
            </a:endParaRPr>
          </a:p>
          <a:p>
            <a:pPr lvl="1"/>
            <a:r>
              <a:rPr lang="en-US" sz="3200" dirty="0">
                <a:latin typeface="Arial" pitchFamily="34" charset="0"/>
                <a:cs typeface="Arial" pitchFamily="34" charset="0"/>
              </a:rPr>
              <a:t>The determination may be reported to the FDA and </a:t>
            </a:r>
            <a:r>
              <a:rPr lang="en-US" sz="3200" dirty="0" smtClean="0">
                <a:latin typeface="Arial" pitchFamily="34" charset="0"/>
                <a:cs typeface="Arial" pitchFamily="34" charset="0"/>
              </a:rPr>
              <a:t>OHRP. </a:t>
            </a:r>
            <a:endParaRPr lang="en-US" sz="3200" dirty="0">
              <a:latin typeface="Arial" pitchFamily="34" charset="0"/>
              <a:cs typeface="Arial" pitchFamily="34" charset="0"/>
            </a:endParaRPr>
          </a:p>
          <a:p>
            <a:pPr lvl="1"/>
            <a:r>
              <a:rPr lang="en-US" sz="3200" dirty="0">
                <a:latin typeface="Arial" pitchFamily="34" charset="0"/>
                <a:cs typeface="Arial" pitchFamily="34" charset="0"/>
              </a:rPr>
              <a:t>The Senior Vice Provost for Research and Graduate </a:t>
            </a:r>
            <a:r>
              <a:rPr lang="en-US" sz="3200" dirty="0" smtClean="0">
                <a:latin typeface="Arial" pitchFamily="34" charset="0"/>
                <a:cs typeface="Arial" pitchFamily="34" charset="0"/>
              </a:rPr>
              <a:t>Education, Department Chairperson, and Dean </a:t>
            </a:r>
            <a:r>
              <a:rPr lang="en-US" sz="3200" dirty="0">
                <a:latin typeface="Arial" pitchFamily="34" charset="0"/>
                <a:cs typeface="Arial" pitchFamily="34" charset="0"/>
              </a:rPr>
              <a:t>will be notified.</a:t>
            </a:r>
          </a:p>
          <a:p>
            <a:endParaRPr lang="en-US" dirty="0"/>
          </a:p>
        </p:txBody>
      </p:sp>
    </p:spTree>
    <p:extLst>
      <p:ext uri="{BB962C8B-B14F-4D97-AF65-F5344CB8AC3E}">
        <p14:creationId xmlns:p14="http://schemas.microsoft.com/office/powerpoint/2010/main" val="736104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latin typeface="Arial" pitchFamily="34" charset="0"/>
                <a:cs typeface="Arial" pitchFamily="34" charset="0"/>
              </a:rPr>
              <a:t>Your research privileges at Temple University or with federal agencies (e.g., FDA) may be restricted.</a:t>
            </a:r>
          </a:p>
          <a:p>
            <a:r>
              <a:rPr lang="en-US" sz="4000" dirty="0" smtClean="0">
                <a:latin typeface="Arial" pitchFamily="34" charset="0"/>
                <a:cs typeface="Arial" pitchFamily="34" charset="0"/>
              </a:rPr>
              <a:t>You may feel the need to hire outside counsel to represent you.</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525251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a:latin typeface="Arial" pitchFamily="34" charset="0"/>
                <a:cs typeface="Arial" pitchFamily="34" charset="0"/>
              </a:rPr>
              <a:t>The FDA, OHRP, and other monitoring agencies may audit </a:t>
            </a:r>
            <a:r>
              <a:rPr lang="en-US" sz="4000" dirty="0" smtClean="0">
                <a:latin typeface="Arial" pitchFamily="34" charset="0"/>
                <a:cs typeface="Arial" pitchFamily="34" charset="0"/>
              </a:rPr>
              <a:t>your studies</a:t>
            </a:r>
            <a:r>
              <a:rPr lang="en-US" sz="4000" dirty="0">
                <a:latin typeface="Arial" pitchFamily="34" charset="0"/>
                <a:cs typeface="Arial" pitchFamily="34" charset="0"/>
              </a:rPr>
              <a:t>.</a:t>
            </a:r>
          </a:p>
          <a:p>
            <a:r>
              <a:rPr lang="en-US" sz="4000" dirty="0">
                <a:latin typeface="Arial" pitchFamily="34" charset="0"/>
                <a:cs typeface="Arial" pitchFamily="34" charset="0"/>
              </a:rPr>
              <a:t>The FDA, OHRP, and other monitoring agencies may audit Temple University</a:t>
            </a:r>
            <a:r>
              <a:rPr lang="en-US" sz="4000" dirty="0" smtClean="0">
                <a:latin typeface="Arial" pitchFamily="34" charset="0"/>
                <a:cs typeface="Arial" pitchFamily="34" charset="0"/>
              </a:rPr>
              <a:t>.</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828976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latin typeface="Arial" pitchFamily="34" charset="0"/>
                <a:cs typeface="Arial" pitchFamily="34" charset="0"/>
              </a:rPr>
              <a:t>The reputation of Temple University may be affected.</a:t>
            </a:r>
          </a:p>
          <a:p>
            <a:r>
              <a:rPr lang="en-US" sz="4400" dirty="0" smtClean="0">
                <a:latin typeface="Arial" pitchFamily="34" charset="0"/>
                <a:cs typeface="Arial" pitchFamily="34" charset="0"/>
              </a:rPr>
              <a:t>The research enterprise at Temple University may be affected.</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val="63968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rial" pitchFamily="34" charset="0"/>
                <a:cs typeface="Arial" pitchFamily="34" charset="0"/>
              </a:rPr>
              <a:t>Resources</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a:defRPr/>
            </a:pPr>
            <a:r>
              <a:rPr lang="en-US" sz="4400" dirty="0">
                <a:latin typeface="Arial" pitchFamily="34" charset="0"/>
                <a:cs typeface="Arial" pitchFamily="34" charset="0"/>
              </a:rPr>
              <a:t>You </a:t>
            </a:r>
            <a:r>
              <a:rPr lang="en-US" sz="4400" dirty="0" smtClean="0">
                <a:latin typeface="Arial" pitchFamily="34" charset="0"/>
                <a:cs typeface="Arial" pitchFamily="34" charset="0"/>
              </a:rPr>
              <a:t>have, via our website, all </a:t>
            </a:r>
            <a:r>
              <a:rPr lang="en-US" sz="4400" dirty="0">
                <a:latin typeface="Arial" pitchFamily="34" charset="0"/>
                <a:cs typeface="Arial" pitchFamily="34" charset="0"/>
              </a:rPr>
              <a:t>the tools that the IRB </a:t>
            </a:r>
            <a:r>
              <a:rPr lang="en-US" sz="4400" dirty="0" smtClean="0">
                <a:latin typeface="Arial" pitchFamily="34" charset="0"/>
                <a:cs typeface="Arial" pitchFamily="34" charset="0"/>
              </a:rPr>
              <a:t>uses. </a:t>
            </a:r>
          </a:p>
          <a:p>
            <a:pPr marL="0" indent="0">
              <a:buNone/>
              <a:defRPr/>
            </a:pPr>
            <a:r>
              <a:rPr lang="en-US" dirty="0"/>
              <a:t>	</a:t>
            </a:r>
            <a:endParaRPr lang="en-US" dirty="0" smtClean="0"/>
          </a:p>
        </p:txBody>
      </p:sp>
    </p:spTree>
    <p:extLst>
      <p:ext uri="{BB962C8B-B14F-4D97-AF65-F5344CB8AC3E}">
        <p14:creationId xmlns:p14="http://schemas.microsoft.com/office/powerpoint/2010/main" val="3753975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resources</a:t>
            </a:r>
            <a:endParaRPr lang="en-US" dirty="0"/>
          </a:p>
        </p:txBody>
      </p:sp>
      <p:sp>
        <p:nvSpPr>
          <p:cNvPr id="3" name="Content Placeholder 2"/>
          <p:cNvSpPr>
            <a:spLocks noGrp="1"/>
          </p:cNvSpPr>
          <p:nvPr>
            <p:ph idx="1"/>
          </p:nvPr>
        </p:nvSpPr>
        <p:spPr/>
        <p:txBody>
          <a:bodyPr>
            <a:normAutofit lnSpcReduction="10000"/>
          </a:bodyPr>
          <a:lstStyle/>
          <a:p>
            <a:pPr>
              <a:defRPr/>
            </a:pPr>
            <a:r>
              <a:rPr lang="en-US" sz="4000" dirty="0">
                <a:latin typeface="Arial" pitchFamily="34" charset="0"/>
                <a:cs typeface="Arial" pitchFamily="34" charset="0"/>
              </a:rPr>
              <a:t>H</a:t>
            </a:r>
            <a:r>
              <a:rPr lang="en-US" sz="4000" dirty="0" smtClean="0">
                <a:latin typeface="Arial" pitchFamily="34" charset="0"/>
                <a:cs typeface="Arial" pitchFamily="34" charset="0"/>
              </a:rPr>
              <a:t>uman Research Determination Worksheet</a:t>
            </a:r>
            <a:endParaRPr lang="en-US" sz="4000" dirty="0">
              <a:latin typeface="Arial" pitchFamily="34" charset="0"/>
              <a:cs typeface="Arial" pitchFamily="34" charset="0"/>
            </a:endParaRPr>
          </a:p>
          <a:p>
            <a:pPr>
              <a:defRPr/>
            </a:pPr>
            <a:r>
              <a:rPr lang="en-US" sz="4000" dirty="0" smtClean="0">
                <a:latin typeface="Arial" pitchFamily="34" charset="0"/>
                <a:cs typeface="Arial" pitchFamily="34" charset="0"/>
              </a:rPr>
              <a:t>Criteria for Approval Worksheet</a:t>
            </a:r>
          </a:p>
          <a:p>
            <a:pPr>
              <a:defRPr/>
            </a:pPr>
            <a:r>
              <a:rPr lang="en-US" sz="4000" dirty="0" smtClean="0">
                <a:latin typeface="Arial" pitchFamily="34" charset="0"/>
                <a:cs typeface="Arial" pitchFamily="34" charset="0"/>
              </a:rPr>
              <a:t>Scientific or Scholarly Review Worksheet</a:t>
            </a:r>
          </a:p>
          <a:p>
            <a:pPr>
              <a:defRPr/>
            </a:pPr>
            <a:r>
              <a:rPr lang="en-US" sz="4000" dirty="0" smtClean="0">
                <a:latin typeface="Arial" pitchFamily="34" charset="0"/>
                <a:cs typeface="Arial" pitchFamily="34" charset="0"/>
              </a:rPr>
              <a:t>FAQ section </a:t>
            </a:r>
          </a:p>
          <a:p>
            <a:pPr>
              <a:defRPr/>
            </a:pPr>
            <a:r>
              <a:rPr lang="en-US" sz="4000" dirty="0" smtClean="0">
                <a:latin typeface="Arial" pitchFamily="34" charset="0"/>
                <a:cs typeface="Arial" pitchFamily="34" charset="0"/>
              </a:rPr>
              <a:t>Investigator Manual</a:t>
            </a:r>
            <a:endParaRPr lang="en-US" sz="4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187709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Training/education</a:t>
            </a:r>
            <a:endParaRPr lang="en-US" dirty="0"/>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Join the IRB listserv</a:t>
            </a:r>
          </a:p>
          <a:p>
            <a:r>
              <a:rPr lang="en-US" sz="2800" dirty="0" smtClean="0">
                <a:latin typeface="Arial" pitchFamily="34" charset="0"/>
                <a:cs typeface="Arial" pitchFamily="34" charset="0"/>
              </a:rPr>
              <a:t>Monthly webinars</a:t>
            </a:r>
          </a:p>
          <a:p>
            <a:r>
              <a:rPr lang="en-US" sz="2800" dirty="0" smtClean="0">
                <a:latin typeface="Arial" pitchFamily="34" charset="0"/>
                <a:cs typeface="Arial" pitchFamily="34" charset="0"/>
              </a:rPr>
              <a:t>One-on-one training</a:t>
            </a:r>
          </a:p>
          <a:p>
            <a:r>
              <a:rPr lang="en-US" sz="2800" dirty="0" smtClean="0">
                <a:latin typeface="Arial" pitchFamily="34" charset="0"/>
                <a:cs typeface="Arial" pitchFamily="34" charset="0"/>
              </a:rPr>
              <a:t>Classroom training</a:t>
            </a:r>
          </a:p>
          <a:p>
            <a:r>
              <a:rPr lang="en-US" sz="2800" dirty="0" smtClean="0">
                <a:latin typeface="Arial" pitchFamily="34" charset="0"/>
                <a:cs typeface="Arial" pitchFamily="34" charset="0"/>
              </a:rPr>
              <a:t>Departmental or </a:t>
            </a:r>
            <a:r>
              <a:rPr lang="en-US" sz="2800" dirty="0">
                <a:latin typeface="Arial" pitchFamily="34" charset="0"/>
                <a:cs typeface="Arial" pitchFamily="34" charset="0"/>
              </a:rPr>
              <a:t>C</a:t>
            </a:r>
            <a:r>
              <a:rPr lang="en-US" sz="2800" dirty="0" smtClean="0">
                <a:latin typeface="Arial" pitchFamily="34" charset="0"/>
                <a:cs typeface="Arial" pitchFamily="34" charset="0"/>
              </a:rPr>
              <a:t>ollege training</a:t>
            </a:r>
          </a:p>
          <a:p>
            <a:pPr marL="0" indent="0">
              <a:buNone/>
            </a:pPr>
            <a:r>
              <a:rPr lang="en-US" sz="2800" dirty="0">
                <a:latin typeface="Arial" pitchFamily="34" charset="0"/>
                <a:cs typeface="Arial" pitchFamily="34" charset="0"/>
                <a:hlinkClick r:id="rId2"/>
              </a:rPr>
              <a:t>Contact our trainer: naomi.starkey@temple.edu</a:t>
            </a:r>
            <a:endParaRPr lang="en-US" sz="2800" dirty="0">
              <a:latin typeface="Arial" pitchFamily="34" charset="0"/>
              <a:cs typeface="Arial" pitchFamily="34" charset="0"/>
            </a:endParaRPr>
          </a:p>
          <a:p>
            <a:pPr marL="0" indent="0">
              <a:buNone/>
            </a:pP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095516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sz="4400" dirty="0" smtClean="0">
                <a:latin typeface="Arial" pitchFamily="34" charset="0"/>
                <a:cs typeface="Arial" pitchFamily="34" charset="0"/>
              </a:rPr>
              <a:t>Don’t violate subjects’ rights.</a:t>
            </a:r>
          </a:p>
          <a:p>
            <a:r>
              <a:rPr lang="en-US" sz="4400" dirty="0" smtClean="0">
                <a:latin typeface="Arial" pitchFamily="34" charset="0"/>
                <a:cs typeface="Arial" pitchFamily="34" charset="0"/>
              </a:rPr>
              <a:t>Ask the question, “Is this human subjects research?” </a:t>
            </a:r>
          </a:p>
          <a:p>
            <a:r>
              <a:rPr lang="en-US" sz="4400" dirty="0" smtClean="0">
                <a:latin typeface="Arial" pitchFamily="34" charset="0"/>
                <a:cs typeface="Arial" pitchFamily="34" charset="0"/>
              </a:rPr>
              <a:t>Consult the IRB website </a:t>
            </a:r>
            <a:r>
              <a:rPr lang="en-US" sz="3900" dirty="0">
                <a:latin typeface="Arial" pitchFamily="34" charset="0"/>
                <a:cs typeface="Arial" pitchFamily="34" charset="0"/>
                <a:hlinkClick r:id="rId2"/>
              </a:rPr>
              <a:t>http://www.temple.edu/research/regaffairs/irb/index.html</a:t>
            </a:r>
            <a:r>
              <a:rPr lang="en-US" sz="3900" dirty="0">
                <a:latin typeface="Arial" pitchFamily="34" charset="0"/>
                <a:cs typeface="Arial" pitchFamily="34" charset="0"/>
              </a:rPr>
              <a:t> </a:t>
            </a:r>
            <a:r>
              <a:rPr lang="en-US" sz="4400" dirty="0" smtClean="0">
                <a:latin typeface="Arial" pitchFamily="34" charset="0"/>
                <a:cs typeface="Arial" pitchFamily="34" charset="0"/>
              </a:rPr>
              <a:t>and contact the IRB with your questions: </a:t>
            </a:r>
            <a:r>
              <a:rPr lang="en-US" sz="4400" dirty="0" smtClean="0">
                <a:solidFill>
                  <a:srgbClr val="FF0000"/>
                </a:solidFill>
                <a:latin typeface="Arial" pitchFamily="34" charset="0"/>
                <a:cs typeface="Arial" pitchFamily="34" charset="0"/>
              </a:rPr>
              <a:t>irb@temple.edu</a:t>
            </a:r>
            <a:endParaRPr lang="en-US" sz="4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459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15 minutes. .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15 minutes </a:t>
            </a:r>
            <a:r>
              <a:rPr lang="en-US" dirty="0">
                <a:latin typeface="Arial" pitchFamily="34" charset="0"/>
                <a:cs typeface="Arial" pitchFamily="34" charset="0"/>
              </a:rPr>
              <a:t>may save a lot of </a:t>
            </a:r>
            <a:r>
              <a:rPr lang="en-US" dirty="0" smtClean="0">
                <a:latin typeface="Arial" pitchFamily="34" charset="0"/>
                <a:cs typeface="Arial" pitchFamily="34" charset="0"/>
              </a:rPr>
              <a:t>time in the long run.</a:t>
            </a:r>
            <a:endParaRPr lang="en-US" dirty="0">
              <a:latin typeface="Arial" pitchFamily="34" charset="0"/>
              <a:cs typeface="Arial" pitchFamily="34" charset="0"/>
            </a:endParaRPr>
          </a:p>
          <a:p>
            <a:r>
              <a:rPr lang="en-US" dirty="0">
                <a:latin typeface="Arial" pitchFamily="34" charset="0"/>
                <a:cs typeface="Arial" pitchFamily="34" charset="0"/>
              </a:rPr>
              <a:t>Obtain IRB approval </a:t>
            </a:r>
            <a:r>
              <a:rPr lang="en-US" dirty="0" smtClean="0">
                <a:latin typeface="Arial" pitchFamily="34" charset="0"/>
                <a:cs typeface="Arial" pitchFamily="34" charset="0"/>
              </a:rPr>
              <a:t>before implementation of a study or its changes.</a:t>
            </a:r>
            <a:endParaRPr lang="en-US" dirty="0">
              <a:latin typeface="Arial" pitchFamily="34" charset="0"/>
              <a:cs typeface="Arial" pitchFamily="34" charset="0"/>
            </a:endParaRPr>
          </a:p>
          <a:p>
            <a:r>
              <a:rPr lang="en-US" dirty="0">
                <a:latin typeface="Arial" pitchFamily="34" charset="0"/>
                <a:cs typeface="Arial" pitchFamily="34" charset="0"/>
              </a:rPr>
              <a:t>Don’t risk your and Temple’s reputation</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742" y="228600"/>
            <a:ext cx="3171258" cy="2962880"/>
          </a:xfrm>
          <a:prstGeom prst="rect">
            <a:avLst/>
          </a:prstGeom>
        </p:spPr>
      </p:pic>
    </p:spTree>
    <p:extLst>
      <p:ext uri="{BB962C8B-B14F-4D97-AF65-F5344CB8AC3E}">
        <p14:creationId xmlns:p14="http://schemas.microsoft.com/office/powerpoint/2010/main" val="177809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Arial" pitchFamily="34" charset="0"/>
                <a:cs typeface="Arial" pitchFamily="34" charset="0"/>
              </a:rPr>
              <a:t>What is human subjects research?</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3600" dirty="0" smtClean="0">
                <a:latin typeface="Arial" pitchFamily="34" charset="0"/>
                <a:cs typeface="Arial" pitchFamily="34" charset="0"/>
              </a:rPr>
              <a:t>The IRB reviews human subjects research. The activity has to be considered "research" and has to involve "human subjects" for the IRB to review it.</a:t>
            </a:r>
          </a:p>
          <a:p>
            <a:r>
              <a:rPr lang="en-US" sz="3600" dirty="0" smtClean="0">
                <a:latin typeface="Arial" pitchFamily="34" charset="0"/>
                <a:cs typeface="Arial" pitchFamily="34" charset="0"/>
              </a:rPr>
              <a:t>We follow FDA and DHHS definitions of those terms. For today’s purpose, we will use the DHHS definitions.</a:t>
            </a:r>
          </a:p>
        </p:txBody>
      </p:sp>
    </p:spTree>
    <p:extLst>
      <p:ext uri="{BB962C8B-B14F-4D97-AF65-F5344CB8AC3E}">
        <p14:creationId xmlns:p14="http://schemas.microsoft.com/office/powerpoint/2010/main" val="234993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DHHS definition of “research”</a:t>
            </a:r>
            <a:endParaRPr lang="en-US" dirty="0"/>
          </a:p>
        </p:txBody>
      </p:sp>
      <p:sp>
        <p:nvSpPr>
          <p:cNvPr id="3" name="Content Placeholder 2"/>
          <p:cNvSpPr>
            <a:spLocks noGrp="1"/>
          </p:cNvSpPr>
          <p:nvPr>
            <p:ph idx="1"/>
          </p:nvPr>
        </p:nvSpPr>
        <p:spPr/>
        <p:txBody>
          <a:bodyPr>
            <a:normAutofit/>
          </a:bodyPr>
          <a:lstStyle/>
          <a:p>
            <a:r>
              <a:rPr lang="en-US" sz="4000" dirty="0" smtClean="0">
                <a:latin typeface="Arial" pitchFamily="34" charset="0"/>
                <a:cs typeface="Arial" pitchFamily="34" charset="0"/>
              </a:rPr>
              <a:t>45 CFR §46.102 (d): research is a </a:t>
            </a:r>
            <a:r>
              <a:rPr lang="en-US" sz="4000" dirty="0">
                <a:latin typeface="Arial" pitchFamily="34" charset="0"/>
                <a:cs typeface="Arial" pitchFamily="34" charset="0"/>
              </a:rPr>
              <a:t>systematic investigation. . . designed to develop or contribute to generalizable knowledge</a:t>
            </a:r>
            <a:r>
              <a:rPr lang="en-US" sz="4000" dirty="0" smtClean="0">
                <a:latin typeface="Arial" pitchFamily="34" charset="0"/>
                <a:cs typeface="Arial" pitchFamily="34" charset="0"/>
              </a:rPr>
              <a:t>.</a:t>
            </a:r>
          </a:p>
        </p:txBody>
      </p:sp>
    </p:spTree>
    <p:extLst>
      <p:ext uri="{BB962C8B-B14F-4D97-AF65-F5344CB8AC3E}">
        <p14:creationId xmlns:p14="http://schemas.microsoft.com/office/powerpoint/2010/main" val="87025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the definition</a:t>
            </a:r>
            <a:endParaRPr lang="en-US" dirty="0"/>
          </a:p>
        </p:txBody>
      </p:sp>
      <p:sp>
        <p:nvSpPr>
          <p:cNvPr id="3" name="Content Placeholder 2"/>
          <p:cNvSpPr>
            <a:spLocks noGrp="1"/>
          </p:cNvSpPr>
          <p:nvPr>
            <p:ph idx="1"/>
          </p:nvPr>
        </p:nvSpPr>
        <p:spPr/>
        <p:txBody>
          <a:bodyPr>
            <a:noAutofit/>
          </a:bodyPr>
          <a:lstStyle/>
          <a:p>
            <a:pPr lvl="1"/>
            <a:r>
              <a:rPr lang="en-US" sz="3600" dirty="0" smtClean="0">
                <a:latin typeface="Arial" pitchFamily="34" charset="0"/>
                <a:cs typeface="Arial" pitchFamily="34" charset="0"/>
              </a:rPr>
              <a:t>Investigation- </a:t>
            </a:r>
            <a:r>
              <a:rPr lang="en-US" sz="3600" dirty="0">
                <a:latin typeface="Arial" pitchFamily="34" charset="0"/>
                <a:cs typeface="Arial" pitchFamily="34" charset="0"/>
              </a:rPr>
              <a:t>a</a:t>
            </a:r>
            <a:r>
              <a:rPr lang="en-US" sz="3600" dirty="0" smtClean="0">
                <a:latin typeface="Arial" pitchFamily="34" charset="0"/>
                <a:cs typeface="Arial" pitchFamily="34" charset="0"/>
              </a:rPr>
              <a:t> </a:t>
            </a:r>
            <a:r>
              <a:rPr lang="en-US" sz="3600" dirty="0">
                <a:latin typeface="Arial" pitchFamily="34" charset="0"/>
                <a:cs typeface="Arial" pitchFamily="34" charset="0"/>
              </a:rPr>
              <a:t>searching inquiry for facts; detailed or careful examination</a:t>
            </a:r>
          </a:p>
          <a:p>
            <a:pPr lvl="1"/>
            <a:r>
              <a:rPr lang="en-US" sz="3600" dirty="0" smtClean="0">
                <a:latin typeface="Arial" pitchFamily="34" charset="0"/>
                <a:cs typeface="Arial" pitchFamily="34" charset="0"/>
              </a:rPr>
              <a:t>Systematic- </a:t>
            </a:r>
            <a:r>
              <a:rPr lang="en-US" sz="3600" dirty="0">
                <a:latin typeface="Arial" pitchFamily="34" charset="0"/>
                <a:cs typeface="Arial" pitchFamily="34" charset="0"/>
              </a:rPr>
              <a:t>Having or involving a system, method, or plan</a:t>
            </a:r>
          </a:p>
          <a:p>
            <a:pPr lvl="1"/>
            <a:r>
              <a:rPr lang="en-US" sz="3600" dirty="0" smtClean="0">
                <a:latin typeface="Arial" pitchFamily="34" charset="0"/>
                <a:cs typeface="Arial" pitchFamily="34" charset="0"/>
              </a:rPr>
              <a:t>Knowledge- </a:t>
            </a:r>
            <a:r>
              <a:rPr lang="en-US" sz="3600" dirty="0">
                <a:latin typeface="Arial" pitchFamily="34" charset="0"/>
                <a:cs typeface="Arial" pitchFamily="34" charset="0"/>
              </a:rPr>
              <a:t>truths, facts, information</a:t>
            </a:r>
          </a:p>
          <a:p>
            <a:pPr lvl="1"/>
            <a:r>
              <a:rPr lang="en-US" sz="3600" dirty="0">
                <a:latin typeface="Arial" pitchFamily="34" charset="0"/>
                <a:cs typeface="Arial" pitchFamily="34" charset="0"/>
              </a:rPr>
              <a:t>Generalizable (widely applicable</a:t>
            </a:r>
            <a:r>
              <a:rPr lang="en-US" sz="3600" dirty="0" smtClean="0">
                <a:latin typeface="Arial" pitchFamily="34" charset="0"/>
                <a:cs typeface="Arial" pitchFamily="34" charset="0"/>
              </a:rPr>
              <a:t>)</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45587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a:latin typeface="Arial" pitchFamily="34" charset="0"/>
                <a:cs typeface="Arial" pitchFamily="34" charset="0"/>
              </a:rPr>
              <a:t>R</a:t>
            </a:r>
            <a:r>
              <a:rPr lang="en-US" sz="3600" dirty="0" smtClean="0">
                <a:latin typeface="Arial" pitchFamily="34" charset="0"/>
                <a:cs typeface="Arial" pitchFamily="34" charset="0"/>
              </a:rPr>
              <a:t>esearch </a:t>
            </a:r>
            <a:r>
              <a:rPr lang="en-US" sz="3600" dirty="0">
                <a:latin typeface="Arial" pitchFamily="34" charset="0"/>
                <a:cs typeface="Arial" pitchFamily="34" charset="0"/>
              </a:rPr>
              <a:t>results do not have to be published or presented at a professional meeting to qualify the experiment or data gathering as research. From DHHS' perspective, the contribution to generalizable </a:t>
            </a:r>
            <a:r>
              <a:rPr lang="en-US" sz="3600" dirty="0" smtClean="0">
                <a:latin typeface="Arial" pitchFamily="34" charset="0"/>
                <a:cs typeface="Arial" pitchFamily="34" charset="0"/>
              </a:rPr>
              <a:t>knowledge </a:t>
            </a:r>
            <a:r>
              <a:rPr lang="en-US" sz="3600" dirty="0">
                <a:latin typeface="Arial" pitchFamily="34" charset="0"/>
                <a:cs typeface="Arial" pitchFamily="34" charset="0"/>
              </a:rPr>
              <a:t>makes </a:t>
            </a:r>
            <a:r>
              <a:rPr lang="en-US" sz="3600" dirty="0" smtClean="0">
                <a:latin typeface="Arial" pitchFamily="34" charset="0"/>
                <a:cs typeface="Arial" pitchFamily="34" charset="0"/>
              </a:rPr>
              <a:t>the activity research</a:t>
            </a:r>
            <a:r>
              <a:rPr lang="en-US" sz="3600" dirty="0">
                <a:latin typeface="Arial" pitchFamily="34" charset="0"/>
                <a:cs typeface="Arial" pitchFamily="34" charset="0"/>
              </a:rPr>
              <a:t>, regardless of </a:t>
            </a:r>
            <a:r>
              <a:rPr lang="en-US" sz="3600" dirty="0" smtClean="0">
                <a:latin typeface="Arial" pitchFamily="34" charset="0"/>
                <a:cs typeface="Arial" pitchFamily="34" charset="0"/>
              </a:rPr>
              <a:t>publication or presentation.</a:t>
            </a:r>
            <a:endParaRPr lang="en-US" sz="36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343041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sz="3900" dirty="0" smtClean="0">
                <a:latin typeface="Arial" pitchFamily="34" charset="0"/>
                <a:cs typeface="Arial" pitchFamily="34" charset="0"/>
              </a:rPr>
              <a:t>A person </a:t>
            </a:r>
            <a:r>
              <a:rPr lang="en-US" sz="3900" dirty="0">
                <a:latin typeface="Arial" pitchFamily="34" charset="0"/>
                <a:cs typeface="Arial" pitchFamily="34" charset="0"/>
              </a:rPr>
              <a:t>cannot circumvent the </a:t>
            </a:r>
            <a:r>
              <a:rPr lang="en-US" sz="3900" dirty="0" smtClean="0">
                <a:latin typeface="Arial" pitchFamily="34" charset="0"/>
                <a:cs typeface="Arial" pitchFamily="34" charset="0"/>
              </a:rPr>
              <a:t>definition </a:t>
            </a:r>
            <a:r>
              <a:rPr lang="en-US" sz="3900" dirty="0">
                <a:latin typeface="Arial" pitchFamily="34" charset="0"/>
                <a:cs typeface="Arial" pitchFamily="34" charset="0"/>
              </a:rPr>
              <a:t>of research by claiming that there was no intent to develop or contribute to generalizable knowledge. The IRB evaluates the investigator's proposed actions and behavior, rather than the investigator's intent, to discern the design of the activity.</a:t>
            </a:r>
          </a:p>
          <a:p>
            <a:endParaRPr lang="en-US" dirty="0"/>
          </a:p>
        </p:txBody>
      </p:sp>
    </p:spTree>
    <p:extLst>
      <p:ext uri="{BB962C8B-B14F-4D97-AF65-F5344CB8AC3E}">
        <p14:creationId xmlns:p14="http://schemas.microsoft.com/office/powerpoint/2010/main" val="51756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1536</Words>
  <Application>Microsoft Office PowerPoint</Application>
  <PresentationFormat>On-screen Show (4:3)</PresentationFormat>
  <Paragraphs>188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Introduction to the IRB </vt:lpstr>
      <vt:lpstr>Topics in this presentation</vt:lpstr>
      <vt:lpstr>#1 Question: when are you going electronic?</vt:lpstr>
      <vt:lpstr>Mission of the IRB</vt:lpstr>
      <vt:lpstr>What is human subjects research?</vt:lpstr>
      <vt:lpstr>DHHS definition of “research”</vt:lpstr>
      <vt:lpstr>Breaking down the definition</vt:lpstr>
      <vt:lpstr>PowerPoint Presentation</vt:lpstr>
      <vt:lpstr>PowerPoint Presentation</vt:lpstr>
      <vt:lpstr>DHHS definition of “human subject”</vt:lpstr>
      <vt:lpstr>Breaking down the definition</vt:lpstr>
      <vt:lpstr>Breaking down the definition, contd.</vt:lpstr>
      <vt:lpstr>PowerPoint Presentation</vt:lpstr>
      <vt:lpstr>Example: human subjects research? </vt:lpstr>
      <vt:lpstr>Example: human subjects research? </vt:lpstr>
      <vt:lpstr>Example: human subjects research?  </vt:lpstr>
      <vt:lpstr>Review process</vt:lpstr>
      <vt:lpstr>Exempt research</vt:lpstr>
      <vt:lpstr>Then why do I have to submit exempt research to the IRB for approval?</vt:lpstr>
      <vt:lpstr>Expedited research</vt:lpstr>
      <vt:lpstr>PowerPoint Presentation</vt:lpstr>
      <vt:lpstr>Full Board review</vt:lpstr>
      <vt:lpstr>Three Applications</vt:lpstr>
      <vt:lpstr>Application for Classroom Project/Activities</vt:lpstr>
      <vt:lpstr>HUD Application</vt:lpstr>
      <vt:lpstr>PowerPoint Presentation</vt:lpstr>
      <vt:lpstr>PowerPoint Presentation</vt:lpstr>
      <vt:lpstr>PowerPoint Presentation</vt:lpstr>
      <vt:lpstr>IRB approval= IRB approval</vt:lpstr>
      <vt:lpstr>Example </vt:lpstr>
      <vt:lpstr>Post-IRB approval: now what?</vt:lpstr>
      <vt:lpstr>PowerPoint Presentation</vt:lpstr>
      <vt:lpstr>Post-approval, contd.</vt:lpstr>
      <vt:lpstr>Reportable New Information form, contd.</vt:lpstr>
      <vt:lpstr>Post-approval, contd.</vt:lpstr>
      <vt:lpstr>PowerPoint Presentation</vt:lpstr>
      <vt:lpstr>Final Report</vt:lpstr>
      <vt:lpstr>Noncompliance </vt:lpstr>
      <vt:lpstr>Example re-visited</vt:lpstr>
      <vt:lpstr>Example, contd: </vt:lpstr>
      <vt:lpstr>Potential consequences</vt:lpstr>
      <vt:lpstr>PowerPoint Presentation</vt:lpstr>
      <vt:lpstr>PowerPoint Presentation</vt:lpstr>
      <vt:lpstr>PowerPoint Presentation</vt:lpstr>
      <vt:lpstr>Resources</vt:lpstr>
      <vt:lpstr>Examples of resources</vt:lpstr>
      <vt:lpstr>Training/education</vt:lpstr>
      <vt:lpstr>Conclusion</vt:lpstr>
      <vt:lpstr>15 minutes.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Investigators’ responsibilities in conducting human subjects research</dc:title>
  <dc:creator>Client Services</dc:creator>
  <cp:lastModifiedBy>Ming-Hui Chou</cp:lastModifiedBy>
  <cp:revision>81</cp:revision>
  <dcterms:created xsi:type="dcterms:W3CDTF">2012-04-17T13:39:34Z</dcterms:created>
  <dcterms:modified xsi:type="dcterms:W3CDTF">2012-11-15T20:33:11Z</dcterms:modified>
</cp:coreProperties>
</file>