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73" autoAdjust="0"/>
  </p:normalViewPr>
  <p:slideViewPr>
    <p:cSldViewPr>
      <p:cViewPr varScale="1">
        <p:scale>
          <a:sx n="98" d="100"/>
          <a:sy n="98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E35F59-162C-49A5-A45B-6C442AF30BA7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3FF43D-C5FE-4B1F-9D4C-1E39F2505601}">
      <dgm:prSet phldrT="[Text]"/>
      <dgm:spPr/>
      <dgm:t>
        <a:bodyPr/>
        <a:lstStyle/>
        <a:p>
          <a:r>
            <a:rPr lang="en-US" dirty="0" smtClean="0"/>
            <a:t>technology</a:t>
          </a:r>
          <a:endParaRPr lang="en-US" dirty="0"/>
        </a:p>
      </dgm:t>
    </dgm:pt>
    <dgm:pt modelId="{ABB30503-8874-42C5-8074-6480963A2432}" type="parTrans" cxnId="{5005FD17-BD85-46A5-A456-2C8D8B710F94}">
      <dgm:prSet/>
      <dgm:spPr/>
      <dgm:t>
        <a:bodyPr/>
        <a:lstStyle/>
        <a:p>
          <a:endParaRPr lang="en-US"/>
        </a:p>
      </dgm:t>
    </dgm:pt>
    <dgm:pt modelId="{569A923C-7CF1-4DEE-B71C-74A0AE5AE124}" type="sibTrans" cxnId="{5005FD17-BD85-46A5-A456-2C8D8B710F94}">
      <dgm:prSet/>
      <dgm:spPr/>
      <dgm:t>
        <a:bodyPr/>
        <a:lstStyle/>
        <a:p>
          <a:endParaRPr lang="en-US"/>
        </a:p>
      </dgm:t>
    </dgm:pt>
    <dgm:pt modelId="{35F2D2BE-7AE6-44C0-AB6F-E1FDF5397896}">
      <dgm:prSet phldrT="[Text]"/>
      <dgm:spPr/>
      <dgm:t>
        <a:bodyPr/>
        <a:lstStyle/>
        <a:p>
          <a:r>
            <a:rPr lang="en-US" dirty="0" smtClean="0"/>
            <a:t>capability</a:t>
          </a:r>
          <a:endParaRPr lang="en-US" dirty="0"/>
        </a:p>
      </dgm:t>
    </dgm:pt>
    <dgm:pt modelId="{3041FFA2-48B1-4B39-87ED-56EAD41E7E6D}" type="parTrans" cxnId="{6A132F56-8A89-4F88-91D4-F346B3E85E82}">
      <dgm:prSet/>
      <dgm:spPr/>
      <dgm:t>
        <a:bodyPr/>
        <a:lstStyle/>
        <a:p>
          <a:endParaRPr lang="en-US"/>
        </a:p>
      </dgm:t>
    </dgm:pt>
    <dgm:pt modelId="{9275AD88-0607-4E74-B7DA-2DD33C818CF0}" type="sibTrans" cxnId="{6A132F56-8A89-4F88-91D4-F346B3E85E82}">
      <dgm:prSet/>
      <dgm:spPr/>
      <dgm:t>
        <a:bodyPr/>
        <a:lstStyle/>
        <a:p>
          <a:endParaRPr lang="en-US"/>
        </a:p>
      </dgm:t>
    </dgm:pt>
    <dgm:pt modelId="{734D38AB-CF1F-48D4-991F-1D4FDF854695}">
      <dgm:prSet phldrT="[Text]"/>
      <dgm:spPr/>
      <dgm:t>
        <a:bodyPr/>
        <a:lstStyle/>
        <a:p>
          <a:r>
            <a:rPr lang="en-US" dirty="0" smtClean="0"/>
            <a:t>organization</a:t>
          </a:r>
          <a:endParaRPr lang="en-US" dirty="0"/>
        </a:p>
      </dgm:t>
    </dgm:pt>
    <dgm:pt modelId="{DDCF9E83-8107-4864-8B6F-06450E857C7F}" type="parTrans" cxnId="{EDCCCB74-D64D-4074-AB82-9DC5E4297AAD}">
      <dgm:prSet/>
      <dgm:spPr/>
      <dgm:t>
        <a:bodyPr/>
        <a:lstStyle/>
        <a:p>
          <a:endParaRPr lang="en-US"/>
        </a:p>
      </dgm:t>
    </dgm:pt>
    <dgm:pt modelId="{12502589-E6C7-4A2D-97AF-6818E6268C33}" type="sibTrans" cxnId="{EDCCCB74-D64D-4074-AB82-9DC5E4297AAD}">
      <dgm:prSet/>
      <dgm:spPr/>
      <dgm:t>
        <a:bodyPr/>
        <a:lstStyle/>
        <a:p>
          <a:endParaRPr lang="en-US"/>
        </a:p>
      </dgm:t>
    </dgm:pt>
    <dgm:pt modelId="{DA8F0376-BBAA-45CC-B800-497C1545867A}" type="pres">
      <dgm:prSet presAssocID="{5AE35F59-162C-49A5-A45B-6C442AF30B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2252AE-C170-4DF8-91FA-5FCF96086AAF}" type="pres">
      <dgm:prSet presAssocID="{EB3FF43D-C5FE-4B1F-9D4C-1E39F2505601}" presName="Name5" presStyleLbl="vennNode1" presStyleIdx="0" presStyleCnt="3" custScaleY="574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286FE-7937-42E5-8F8F-4FA59DE4EC43}" type="pres">
      <dgm:prSet presAssocID="{569A923C-7CF1-4DEE-B71C-74A0AE5AE124}" presName="space" presStyleCnt="0"/>
      <dgm:spPr/>
    </dgm:pt>
    <dgm:pt modelId="{7D704D1A-5FB6-4022-AE00-693C0DED5073}" type="pres">
      <dgm:prSet presAssocID="{35F2D2BE-7AE6-44C0-AB6F-E1FDF5397896}" presName="Name5" presStyleLbl="vennNode1" presStyleIdx="1" presStyleCnt="3" custScaleY="574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5BF59-11AF-4572-A7A1-59A36CDEE159}" type="pres">
      <dgm:prSet presAssocID="{9275AD88-0607-4E74-B7DA-2DD33C818CF0}" presName="space" presStyleCnt="0"/>
      <dgm:spPr/>
    </dgm:pt>
    <dgm:pt modelId="{5D78A053-EF25-4A58-A13B-CC9F129BD98D}" type="pres">
      <dgm:prSet presAssocID="{734D38AB-CF1F-48D4-991F-1D4FDF854695}" presName="Name5" presStyleLbl="vennNode1" presStyleIdx="2" presStyleCnt="3" custScaleY="63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6A6A88-0B2B-492F-A7D0-658B17CF8FD8}" type="presOf" srcId="{35F2D2BE-7AE6-44C0-AB6F-E1FDF5397896}" destId="{7D704D1A-5FB6-4022-AE00-693C0DED5073}" srcOrd="0" destOrd="0" presId="urn:microsoft.com/office/officeart/2005/8/layout/venn3"/>
    <dgm:cxn modelId="{C1165070-BC7D-4D37-9F7A-E0359F6445DC}" type="presOf" srcId="{734D38AB-CF1F-48D4-991F-1D4FDF854695}" destId="{5D78A053-EF25-4A58-A13B-CC9F129BD98D}" srcOrd="0" destOrd="0" presId="urn:microsoft.com/office/officeart/2005/8/layout/venn3"/>
    <dgm:cxn modelId="{50468156-6773-4AF1-B4D0-22168E58E000}" type="presOf" srcId="{EB3FF43D-C5FE-4B1F-9D4C-1E39F2505601}" destId="{2E2252AE-C170-4DF8-91FA-5FCF96086AAF}" srcOrd="0" destOrd="0" presId="urn:microsoft.com/office/officeart/2005/8/layout/venn3"/>
    <dgm:cxn modelId="{EDCCCB74-D64D-4074-AB82-9DC5E4297AAD}" srcId="{5AE35F59-162C-49A5-A45B-6C442AF30BA7}" destId="{734D38AB-CF1F-48D4-991F-1D4FDF854695}" srcOrd="2" destOrd="0" parTransId="{DDCF9E83-8107-4864-8B6F-06450E857C7F}" sibTransId="{12502589-E6C7-4A2D-97AF-6818E6268C33}"/>
    <dgm:cxn modelId="{6A132F56-8A89-4F88-91D4-F346B3E85E82}" srcId="{5AE35F59-162C-49A5-A45B-6C442AF30BA7}" destId="{35F2D2BE-7AE6-44C0-AB6F-E1FDF5397896}" srcOrd="1" destOrd="0" parTransId="{3041FFA2-48B1-4B39-87ED-56EAD41E7E6D}" sibTransId="{9275AD88-0607-4E74-B7DA-2DD33C818CF0}"/>
    <dgm:cxn modelId="{5005FD17-BD85-46A5-A456-2C8D8B710F94}" srcId="{5AE35F59-162C-49A5-A45B-6C442AF30BA7}" destId="{EB3FF43D-C5FE-4B1F-9D4C-1E39F2505601}" srcOrd="0" destOrd="0" parTransId="{ABB30503-8874-42C5-8074-6480963A2432}" sibTransId="{569A923C-7CF1-4DEE-B71C-74A0AE5AE124}"/>
    <dgm:cxn modelId="{DAE2D508-4BAC-435A-B05B-87907B420742}" type="presOf" srcId="{5AE35F59-162C-49A5-A45B-6C442AF30BA7}" destId="{DA8F0376-BBAA-45CC-B800-497C1545867A}" srcOrd="0" destOrd="0" presId="urn:microsoft.com/office/officeart/2005/8/layout/venn3"/>
    <dgm:cxn modelId="{7B457387-7C4A-4DCB-8F4A-16C320D7779A}" type="presParOf" srcId="{DA8F0376-BBAA-45CC-B800-497C1545867A}" destId="{2E2252AE-C170-4DF8-91FA-5FCF96086AAF}" srcOrd="0" destOrd="0" presId="urn:microsoft.com/office/officeart/2005/8/layout/venn3"/>
    <dgm:cxn modelId="{0A4A41A6-DDAC-4310-8C46-B41AE1C64B9E}" type="presParOf" srcId="{DA8F0376-BBAA-45CC-B800-497C1545867A}" destId="{A5E286FE-7937-42E5-8F8F-4FA59DE4EC43}" srcOrd="1" destOrd="0" presId="urn:microsoft.com/office/officeart/2005/8/layout/venn3"/>
    <dgm:cxn modelId="{44713A7B-810F-43EC-8D9E-73562F954649}" type="presParOf" srcId="{DA8F0376-BBAA-45CC-B800-497C1545867A}" destId="{7D704D1A-5FB6-4022-AE00-693C0DED5073}" srcOrd="2" destOrd="0" presId="urn:microsoft.com/office/officeart/2005/8/layout/venn3"/>
    <dgm:cxn modelId="{2E20753A-2F00-4D7A-BCF8-83AE71847F54}" type="presParOf" srcId="{DA8F0376-BBAA-45CC-B800-497C1545867A}" destId="{DC55BF59-11AF-4572-A7A1-59A36CDEE159}" srcOrd="3" destOrd="0" presId="urn:microsoft.com/office/officeart/2005/8/layout/venn3"/>
    <dgm:cxn modelId="{BAB39903-3F07-4E6A-B4B8-C83E0866D322}" type="presParOf" srcId="{DA8F0376-BBAA-45CC-B800-497C1545867A}" destId="{5D78A053-EF25-4A58-A13B-CC9F129BD98D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252AE-C170-4DF8-91FA-5FCF96086AAF}">
      <dsp:nvSpPr>
        <dsp:cNvPr id="0" name=""/>
        <dsp:cNvSpPr/>
      </dsp:nvSpPr>
      <dsp:spPr>
        <a:xfrm>
          <a:off x="2678" y="1066802"/>
          <a:ext cx="2342554" cy="134619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8919" tIns="26670" rIns="128919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technology</a:t>
          </a:r>
          <a:endParaRPr lang="en-US" sz="2100" kern="1200" dirty="0"/>
        </a:p>
      </dsp:txBody>
      <dsp:txXfrm>
        <a:off x="345737" y="1263948"/>
        <a:ext cx="1656436" cy="951903"/>
      </dsp:txXfrm>
    </dsp:sp>
    <dsp:sp modelId="{7D704D1A-5FB6-4022-AE00-693C0DED5073}">
      <dsp:nvSpPr>
        <dsp:cNvPr id="0" name=""/>
        <dsp:cNvSpPr/>
      </dsp:nvSpPr>
      <dsp:spPr>
        <a:xfrm>
          <a:off x="1876722" y="1066802"/>
          <a:ext cx="2342554" cy="1346195"/>
        </a:xfrm>
        <a:prstGeom prst="ellipse">
          <a:avLst/>
        </a:prstGeom>
        <a:solidFill>
          <a:schemeClr val="accent2">
            <a:alpha val="50000"/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8919" tIns="26670" rIns="128919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capability</a:t>
          </a:r>
          <a:endParaRPr lang="en-US" sz="2100" kern="1200" dirty="0"/>
        </a:p>
      </dsp:txBody>
      <dsp:txXfrm>
        <a:off x="2219781" y="1263948"/>
        <a:ext cx="1656436" cy="951903"/>
      </dsp:txXfrm>
    </dsp:sp>
    <dsp:sp modelId="{5D78A053-EF25-4A58-A13B-CC9F129BD98D}">
      <dsp:nvSpPr>
        <dsp:cNvPr id="0" name=""/>
        <dsp:cNvSpPr/>
      </dsp:nvSpPr>
      <dsp:spPr>
        <a:xfrm>
          <a:off x="3750766" y="990598"/>
          <a:ext cx="2342554" cy="1498602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8919" tIns="26670" rIns="128919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organization</a:t>
          </a:r>
          <a:endParaRPr lang="en-US" sz="2100" kern="1200" dirty="0"/>
        </a:p>
      </dsp:txBody>
      <dsp:txXfrm>
        <a:off x="4093825" y="1210063"/>
        <a:ext cx="1656436" cy="1059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8C9CF-9838-4180-967B-BE2D0FFE9C57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8047E-8139-4FF0-AC52-6C12B7301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1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THIS</a:t>
            </a:r>
            <a:r>
              <a:rPr lang="en-US" baseline="0" dirty="0" smtClean="0">
                <a:solidFill>
                  <a:srgbClr val="FF0000"/>
                </a:solidFill>
              </a:rPr>
              <a:t> SLIDE HAS AN ANIMATION!   It is not viewable until in “Slide Show</a:t>
            </a:r>
            <a:r>
              <a:rPr lang="en-US" baseline="0" smtClean="0">
                <a:solidFill>
                  <a:srgbClr val="FF0000"/>
                </a:solidFill>
              </a:rPr>
              <a:t>” mode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047E-8139-4FF0-AC52-6C12B7301C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9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4719-9907-4F11-A58F-B9254D32680D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81F3-937F-4DCE-9C24-D7518F1C7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8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4719-9907-4F11-A58F-B9254D32680D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81F3-937F-4DCE-9C24-D7518F1C7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9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4719-9907-4F11-A58F-B9254D32680D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81F3-937F-4DCE-9C24-D7518F1C7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4719-9907-4F11-A58F-B9254D32680D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81F3-937F-4DCE-9C24-D7518F1C7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4719-9907-4F11-A58F-B9254D32680D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81F3-937F-4DCE-9C24-D7518F1C7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0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4719-9907-4F11-A58F-B9254D32680D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81F3-937F-4DCE-9C24-D7518F1C7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7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4719-9907-4F11-A58F-B9254D32680D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81F3-937F-4DCE-9C24-D7518F1C7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1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4719-9907-4F11-A58F-B9254D32680D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81F3-937F-4DCE-9C24-D7518F1C7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66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4719-9907-4F11-A58F-B9254D32680D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81F3-937F-4DCE-9C24-D7518F1C7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4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4719-9907-4F11-A58F-B9254D32680D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81F3-937F-4DCE-9C24-D7518F1C7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4719-9907-4F11-A58F-B9254D32680D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81F3-937F-4DCE-9C24-D7518F1C7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5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52400"/>
            <a:ext cx="9525000" cy="7162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24719-9907-4F11-A58F-B9254D32680D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481F3-937F-4DCE-9C24-D7518F1C7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9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60000"/>
        <a:buFont typeface="Courier New" pitchFamily="49" charset="0"/>
        <a:buChar char="o"/>
        <a:defRPr sz="24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65000"/>
        <a:buFont typeface="Wingdings" pitchFamily="2" charset="2"/>
        <a:buChar char="§"/>
        <a:defRPr sz="20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937" y="838200"/>
            <a:ext cx="6480463" cy="3797146"/>
          </a:xfrm>
          <a:prstGeom prst="rect">
            <a:avLst/>
          </a:prstGeom>
        </p:spPr>
      </p:pic>
      <p:sp>
        <p:nvSpPr>
          <p:cNvPr id="5" name="Title Placeholder 1"/>
          <p:cNvSpPr txBox="1">
            <a:spLocks/>
          </p:cNvSpPr>
          <p:nvPr/>
        </p:nvSpPr>
        <p:spPr>
          <a:xfrm>
            <a:off x="188768" y="41148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rebuchet MS"/>
              </a:rPr>
              <a:t>Human Subjects Development Module Implementation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76201" y="6172200"/>
            <a:ext cx="922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+mn-ea"/>
                <a:cs typeface="+mn-cs"/>
              </a:rPr>
              <a:t>All of the information and contents contained in this presentation constitute the confidential and proprietary information of InfoEd International, Inc., </a:t>
            </a:r>
            <a:br>
              <a:rPr lang="en-US" sz="9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en-US" sz="9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+mn-ea"/>
                <a:cs typeface="+mn-cs"/>
              </a:rPr>
              <a:t>and may not be copied, reproduced or distributed in any manner without the prior written consent of InfoEd International, Inc.</a:t>
            </a:r>
          </a:p>
          <a:p>
            <a:pPr algn="r"/>
            <a:r>
              <a:rPr lang="en-US" sz="9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+mn-ea"/>
                <a:cs typeface="+mn-cs"/>
              </a:rPr>
              <a:t/>
            </a:r>
            <a:br>
              <a:rPr lang="en-US" sz="9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en-US" sz="900" b="1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+mn-ea"/>
                <a:cs typeface="+mn-cs"/>
              </a:rPr>
              <a:t>© InfoEd International, Inc</a:t>
            </a:r>
            <a:r>
              <a:rPr lang="en-US" sz="9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+mn-ea"/>
                <a:cs typeface="+mn-cs"/>
              </a:rPr>
              <a:t>.</a:t>
            </a:r>
            <a:endParaRPr lang="en-US" sz="900" i="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82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Human Subjects Module?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Very Simply….</a:t>
            </a:r>
            <a:endParaRPr lang="en-US" dirty="0"/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It’s </a:t>
            </a:r>
            <a:r>
              <a:rPr lang="en-US" sz="3600" i="1" dirty="0" err="1" smtClean="0">
                <a:solidFill>
                  <a:srgbClr val="C00000"/>
                </a:solidFill>
              </a:rPr>
              <a:t>e</a:t>
            </a:r>
            <a:r>
              <a:rPr lang="en-US" sz="3600" dirty="0" err="1" smtClean="0">
                <a:solidFill>
                  <a:srgbClr val="C00000"/>
                </a:solidFill>
              </a:rPr>
              <a:t>RA</a:t>
            </a:r>
            <a:r>
              <a:rPr lang="en-US" sz="3600" dirty="0" smtClean="0"/>
              <a:t> for the IRB</a:t>
            </a:r>
          </a:p>
          <a:p>
            <a:pPr lvl="1"/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341" y="6437620"/>
            <a:ext cx="1449659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21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Concept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524000" y="2057400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tx2"/>
                </a:solidFill>
                <a:latin typeface="Trebuchet MS" pitchFamily="34" charset="0"/>
              </a:rPr>
              <a:t>Process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105400" y="2057400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tx2"/>
                </a:solidFill>
                <a:latin typeface="Trebuchet MS" pitchFamily="34" charset="0"/>
              </a:rPr>
              <a:t>People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1981200"/>
          <a:ext cx="6096000" cy="347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Connector 7"/>
          <p:cNvCxnSpPr/>
          <p:nvPr/>
        </p:nvCxnSpPr>
        <p:spPr>
          <a:xfrm rot="5400000">
            <a:off x="2514600" y="27432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248400" y="26670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762000" y="4800600"/>
            <a:ext cx="7696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tx2"/>
                </a:solidFill>
                <a:latin typeface="Georgia" pitchFamily="18" charset="0"/>
              </a:rPr>
              <a:t>Improving processes and empowering people translates to increased capacity – which in turn leverages technology and strengthens organizational performance.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341" y="6437620"/>
            <a:ext cx="1449659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25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Key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</a:p>
          <a:p>
            <a:endParaRPr lang="en-US" dirty="0" smtClean="0"/>
          </a:p>
          <a:p>
            <a:r>
              <a:rPr lang="en-US" dirty="0" smtClean="0"/>
              <a:t>Connectivity</a:t>
            </a:r>
          </a:p>
          <a:p>
            <a:endParaRPr lang="en-US" dirty="0" smtClean="0"/>
          </a:p>
          <a:p>
            <a:r>
              <a:rPr lang="en-US" dirty="0" smtClean="0"/>
              <a:t>Transparency/Collaboration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341" y="6437620"/>
            <a:ext cx="1449659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59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Efficiency is Multifaceted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301134" y="2219961"/>
            <a:ext cx="3413760" cy="3413760"/>
            <a:chOff x="1429105" y="274319"/>
            <a:chExt cx="3413760" cy="3413760"/>
          </a:xfrm>
        </p:grpSpPr>
        <p:sp>
          <p:nvSpPr>
            <p:cNvPr id="11" name="Pie 10"/>
            <p:cNvSpPr/>
            <p:nvPr/>
          </p:nvSpPr>
          <p:spPr>
            <a:xfrm>
              <a:off x="1429105" y="274319"/>
              <a:ext cx="3413760" cy="3413760"/>
            </a:xfrm>
            <a:prstGeom prst="pie">
              <a:avLst>
                <a:gd name="adj1" fmla="val 16200000"/>
                <a:gd name="adj2" fmla="val 1800000"/>
              </a:avLst>
            </a:prstGeom>
            <a:solidFill>
              <a:srgbClr val="CCB400">
                <a:hueOff val="0"/>
                <a:satOff val="0"/>
                <a:lumOff val="0"/>
                <a:alphaOff val="0"/>
              </a:srgbClr>
            </a:solidFill>
            <a:ln w="11429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ysDash"/>
            </a:ln>
            <a:effectLst/>
          </p:spPr>
        </p:sp>
        <p:sp>
          <p:nvSpPr>
            <p:cNvPr id="12" name="Pie 4"/>
            <p:cNvSpPr/>
            <p:nvPr/>
          </p:nvSpPr>
          <p:spPr>
            <a:xfrm>
              <a:off x="3285134" y="904239"/>
              <a:ext cx="1158240" cy="11379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Researcher</a:t>
              </a:r>
              <a:endPara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125163" y="2321561"/>
            <a:ext cx="3413760" cy="3413760"/>
            <a:chOff x="1253134" y="375919"/>
            <a:chExt cx="3413760" cy="3413760"/>
          </a:xfrm>
        </p:grpSpPr>
        <p:sp>
          <p:nvSpPr>
            <p:cNvPr id="9" name="Pie 8"/>
            <p:cNvSpPr/>
            <p:nvPr/>
          </p:nvSpPr>
          <p:spPr>
            <a:xfrm>
              <a:off x="1253134" y="375919"/>
              <a:ext cx="3413760" cy="3413760"/>
            </a:xfrm>
            <a:prstGeom prst="pie">
              <a:avLst>
                <a:gd name="adj1" fmla="val 1800000"/>
                <a:gd name="adj2" fmla="val 9000000"/>
              </a:avLst>
            </a:prstGeom>
            <a:solidFill>
              <a:srgbClr val="8CADAE">
                <a:hueOff val="0"/>
                <a:satOff val="0"/>
                <a:lumOff val="0"/>
                <a:alphaOff val="0"/>
              </a:srgbClr>
            </a:solidFill>
            <a:ln w="11429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ysDash"/>
            </a:ln>
            <a:effectLst/>
          </p:spPr>
        </p:sp>
        <p:sp>
          <p:nvSpPr>
            <p:cNvPr id="10" name="Pie 6"/>
            <p:cNvSpPr/>
            <p:nvPr/>
          </p:nvSpPr>
          <p:spPr>
            <a:xfrm>
              <a:off x="2187854" y="2529840"/>
              <a:ext cx="1544320" cy="105664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IRB Administration</a:t>
              </a:r>
              <a:endPara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125163" y="2321561"/>
            <a:ext cx="3413760" cy="3413760"/>
            <a:chOff x="1253134" y="375919"/>
            <a:chExt cx="3413760" cy="3413760"/>
          </a:xfrm>
        </p:grpSpPr>
        <p:sp>
          <p:nvSpPr>
            <p:cNvPr id="7" name="Pie 6"/>
            <p:cNvSpPr/>
            <p:nvPr/>
          </p:nvSpPr>
          <p:spPr>
            <a:xfrm>
              <a:off x="1253134" y="375919"/>
              <a:ext cx="3413760" cy="3413760"/>
            </a:xfrm>
            <a:prstGeom prst="pie">
              <a:avLst>
                <a:gd name="adj1" fmla="val 9000000"/>
                <a:gd name="adj2" fmla="val 16200000"/>
              </a:avLst>
            </a:prstGeom>
            <a:solidFill>
              <a:srgbClr val="8C7B70">
                <a:hueOff val="0"/>
                <a:satOff val="0"/>
                <a:lumOff val="0"/>
                <a:alphaOff val="0"/>
              </a:srgbClr>
            </a:solidFill>
            <a:ln w="11429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ysDash"/>
            </a:ln>
            <a:effectLst/>
          </p:spPr>
        </p:sp>
        <p:sp>
          <p:nvSpPr>
            <p:cNvPr id="8" name="Pie 8"/>
            <p:cNvSpPr/>
            <p:nvPr/>
          </p:nvSpPr>
          <p:spPr>
            <a:xfrm>
              <a:off x="1618894" y="1046480"/>
              <a:ext cx="1158240" cy="11379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Reviewer</a:t>
              </a:r>
              <a:endPara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341" y="6437620"/>
            <a:ext cx="1449659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60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efficienc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62000"/>
            <a:ext cx="5867400" cy="537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99" y="269874"/>
            <a:ext cx="3008313" cy="6356351"/>
          </a:xfrm>
        </p:spPr>
        <p:txBody>
          <a:bodyPr vert="horz" anchor="t">
            <a:normAutofit/>
          </a:bodyPr>
          <a:lstStyle/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Efficiency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048000" y="856985"/>
            <a:ext cx="4572000" cy="51275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SzPct val="85000"/>
              <a:buFont typeface="Wingdings 2" pitchFamily="18" charset="2"/>
              <a:buChar char=""/>
            </a:pPr>
            <a:r>
              <a:rPr lang="en-US" sz="3200" dirty="0">
                <a:solidFill>
                  <a:prstClr val="black"/>
                </a:solidFill>
                <a:latin typeface="Trebuchet MS" pitchFamily="34" charset="0"/>
              </a:rPr>
              <a:t>Time Savings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en-US" sz="3200" dirty="0">
              <a:solidFill>
                <a:prstClr val="black"/>
              </a:solidFill>
              <a:latin typeface="Trebuchet MS" pitchFamily="34" charset="0"/>
            </a:endParaRP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SzPct val="85000"/>
              <a:buFont typeface="Wingdings 2" pitchFamily="18" charset="2"/>
              <a:buChar char=""/>
            </a:pPr>
            <a:r>
              <a:rPr lang="en-US" sz="3200" dirty="0">
                <a:solidFill>
                  <a:prstClr val="black"/>
                </a:solidFill>
                <a:latin typeface="Trebuchet MS" pitchFamily="34" charset="0"/>
              </a:rPr>
              <a:t>Resource Savings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SzPct val="85000"/>
              <a:buFont typeface="Wingdings 2" pitchFamily="18" charset="2"/>
              <a:buChar char=""/>
            </a:pPr>
            <a:endParaRPr lang="en-US" sz="3200" dirty="0">
              <a:solidFill>
                <a:prstClr val="black"/>
              </a:solidFill>
              <a:latin typeface="Trebuchet MS" pitchFamily="34" charset="0"/>
            </a:endParaRP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SzPct val="85000"/>
              <a:buFont typeface="Wingdings 2" pitchFamily="18" charset="2"/>
              <a:buChar char=""/>
            </a:pPr>
            <a:r>
              <a:rPr lang="en-US" sz="3200" dirty="0">
                <a:solidFill>
                  <a:prstClr val="black"/>
                </a:solidFill>
                <a:latin typeface="Trebuchet MS" pitchFamily="34" charset="0"/>
              </a:rPr>
              <a:t>Accuracy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SzPct val="85000"/>
              <a:buFont typeface="Wingdings 2" pitchFamily="18" charset="2"/>
              <a:buChar char=""/>
            </a:pPr>
            <a:endParaRPr lang="en-US" sz="3200" dirty="0">
              <a:solidFill>
                <a:prstClr val="black"/>
              </a:solidFill>
              <a:latin typeface="Trebuchet MS" pitchFamily="34" charset="0"/>
            </a:endParaRP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 2" pitchFamily="18" charset="2"/>
              <a:buChar char=""/>
            </a:pPr>
            <a:r>
              <a:rPr lang="en-US" sz="3200" dirty="0">
                <a:latin typeface="Trebuchet MS" pitchFamily="34" charset="0"/>
              </a:rPr>
              <a:t>Quality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en-US" sz="2700" dirty="0">
              <a:solidFill>
                <a:prstClr val="black"/>
              </a:solidFill>
              <a:latin typeface="Georgia"/>
            </a:endParaRP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en-US" sz="2700" dirty="0">
              <a:solidFill>
                <a:prstClr val="black"/>
              </a:solidFill>
              <a:latin typeface="Georgi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341" y="6437620"/>
            <a:ext cx="1449659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3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onnecting pp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95600"/>
            <a:ext cx="58674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Connectivity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Accessibility</a:t>
            </a:r>
          </a:p>
          <a:p>
            <a:endParaRPr lang="en-US" sz="2000" dirty="0" smtClean="0"/>
          </a:p>
          <a:p>
            <a:r>
              <a:rPr lang="en-US" dirty="0" smtClean="0"/>
              <a:t>Correspondence/ Communication</a:t>
            </a:r>
            <a:endParaRPr lang="en-US" dirty="0"/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341" y="6437620"/>
            <a:ext cx="1449659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12950"/>
          </a:xfrm>
        </p:spPr>
        <p:txBody>
          <a:bodyPr>
            <a:noAutofit/>
          </a:bodyPr>
          <a:lstStyle/>
          <a:p>
            <a:r>
              <a:rPr lang="en-US" sz="3200" dirty="0" smtClean="0"/>
              <a:t>Transparency &amp; Collaboration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Visibility</a:t>
            </a:r>
          </a:p>
          <a:p>
            <a:endParaRPr lang="en-US" dirty="0"/>
          </a:p>
          <a:p>
            <a:r>
              <a:rPr lang="en-US" dirty="0"/>
              <a:t>Ability to Track &amp; Report</a:t>
            </a:r>
          </a:p>
          <a:p>
            <a:endParaRPr lang="en-US" dirty="0"/>
          </a:p>
          <a:p>
            <a:r>
              <a:rPr lang="en-US" dirty="0"/>
              <a:t>Partnership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438400"/>
            <a:ext cx="2822812" cy="3687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transparenc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3200400"/>
            <a:ext cx="58674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341" y="6437620"/>
            <a:ext cx="1449659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0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Human Subjects Development Module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466834" y="2336633"/>
            <a:ext cx="4030639" cy="1829838"/>
            <a:chOff x="2286000" y="1953345"/>
            <a:chExt cx="4030639" cy="1829838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2286000" y="1953345"/>
              <a:ext cx="3581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600" b="1" dirty="0" smtClean="0">
                  <a:solidFill>
                    <a:srgbClr val="C00000"/>
                  </a:solidFill>
                  <a:latin typeface="Georgia" pitchFamily="18" charset="0"/>
                </a:rPr>
                <a:t>Coming Soon </a:t>
              </a:r>
              <a:endParaRPr lang="en-US" sz="3600" b="1" dirty="0">
                <a:solidFill>
                  <a:srgbClr val="C00000"/>
                </a:solidFill>
                <a:latin typeface="Georgia" pitchFamily="18" charset="0"/>
              </a:endParaRPr>
            </a:p>
          </p:txBody>
        </p:sp>
        <p:sp>
          <p:nvSpPr>
            <p:cNvPr id="5" name="Text Placeholder 2"/>
            <p:cNvSpPr txBox="1">
              <a:spLocks/>
            </p:cNvSpPr>
            <p:nvPr/>
          </p:nvSpPr>
          <p:spPr>
            <a:xfrm>
              <a:off x="3344839" y="2101617"/>
              <a:ext cx="2971800" cy="16732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5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60000"/>
                <a:buFont typeface="Courier New" pitchFamily="49" charset="0"/>
                <a:buChar char="o"/>
                <a:defRPr sz="2400" kern="1200">
                  <a:solidFill>
                    <a:schemeClr val="tx1"/>
                  </a:solidFill>
                  <a:latin typeface="Constantia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65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Constantia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Constantia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400" kern="1200">
                  <a:solidFill>
                    <a:schemeClr val="tx1"/>
                  </a:solidFill>
                  <a:latin typeface="Constantia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 2"/>
                <a:buNone/>
                <a:defRPr/>
              </a:pPr>
              <a:endParaRPr lang="en-US" dirty="0" smtClean="0"/>
            </a:p>
            <a:p>
              <a:pPr>
                <a:buFont typeface="Wingdings 2"/>
                <a:buNone/>
                <a:defRPr/>
              </a:pPr>
              <a:r>
                <a:rPr lang="en-US" sz="15000" dirty="0" err="1" smtClean="0">
                  <a:latin typeface="Agency FB" pitchFamily="34" charset="0"/>
                </a:rPr>
                <a:t>eRA@</a:t>
              </a:r>
              <a:r>
                <a:rPr lang="en-US" sz="15000" dirty="0" err="1" smtClean="0">
                  <a:solidFill>
                    <a:srgbClr val="C00000"/>
                  </a:solidFill>
                  <a:latin typeface="Agency FB" pitchFamily="34" charset="0"/>
                </a:rPr>
                <a:t>TU</a:t>
              </a:r>
              <a:endParaRPr lang="en-US" sz="24000" dirty="0">
                <a:solidFill>
                  <a:srgbClr val="C00000"/>
                </a:solidFill>
                <a:latin typeface="Agency FB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39538" y="2336633"/>
              <a:ext cx="10668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 smtClean="0">
                  <a:solidFill>
                    <a:schemeClr val="bg1">
                      <a:lumMod val="50000"/>
                    </a:schemeClr>
                  </a:solidFill>
                  <a:latin typeface="Elephant" pitchFamily="18" charset="0"/>
                </a:rPr>
                <a:t>2</a:t>
              </a:r>
              <a:endParaRPr lang="en-US" sz="8800" dirty="0">
                <a:solidFill>
                  <a:schemeClr val="bg1">
                    <a:lumMod val="50000"/>
                  </a:schemeClr>
                </a:solidFill>
                <a:latin typeface="Elephant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341" y="6437620"/>
            <a:ext cx="1449659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76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127</Words>
  <Application>Microsoft Office PowerPoint</Application>
  <PresentationFormat>On-screen Show (4:3)</PresentationFormat>
  <Paragraphs>51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What is the Human Subjects Module?</vt:lpstr>
      <vt:lpstr> Concept </vt:lpstr>
      <vt:lpstr>Key Attributes</vt:lpstr>
      <vt:lpstr>Efficiency</vt:lpstr>
      <vt:lpstr> Efficiency</vt:lpstr>
      <vt:lpstr>Connectivity</vt:lpstr>
      <vt:lpstr>Transparency &amp; Collaboration</vt:lpstr>
      <vt:lpstr>Human Subjects Development Module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McRee, Jayme</dc:creator>
  <cp:lastModifiedBy>microlan</cp:lastModifiedBy>
  <cp:revision>25</cp:revision>
  <dcterms:created xsi:type="dcterms:W3CDTF">2011-09-28T14:48:41Z</dcterms:created>
  <dcterms:modified xsi:type="dcterms:W3CDTF">2012-11-27T20:23:22Z</dcterms:modified>
</cp:coreProperties>
</file>