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75" r:id="rId3"/>
    <p:sldId id="264" r:id="rId4"/>
    <p:sldId id="274" r:id="rId5"/>
    <p:sldId id="273" r:id="rId6"/>
    <p:sldId id="268" r:id="rId7"/>
    <p:sldId id="266" r:id="rId8"/>
    <p:sldId id="269" r:id="rId9"/>
    <p:sldId id="270" r:id="rId10"/>
    <p:sldId id="258" r:id="rId11"/>
    <p:sldId id="271" r:id="rId12"/>
    <p:sldId id="272" r:id="rId13"/>
    <p:sldId id="277" r:id="rId14"/>
    <p:sldId id="279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7" autoAdjust="0"/>
    <p:restoredTop sz="88172" autoAdjust="0"/>
  </p:normalViewPr>
  <p:slideViewPr>
    <p:cSldViewPr>
      <p:cViewPr>
        <p:scale>
          <a:sx n="109" d="100"/>
          <a:sy n="109" d="100"/>
        </p:scale>
        <p:origin x="-16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D031F-8466-40AF-85A9-DC99B3B191C8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C109D-B8D6-4D94-ADAD-450171A2C6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45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C109D-B8D6-4D94-ADAD-450171A2C6B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C109D-B8D6-4D94-ADAD-450171A2C6B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C109D-B8D6-4D94-ADAD-450171A2C6B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C109D-B8D6-4D94-ADAD-450171A2C6B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66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C109D-B8D6-4D94-ADAD-450171A2C6B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66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C109D-B8D6-4D94-ADAD-450171A2C6B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7ABEC-9F66-4EAB-8C13-61959DDC0561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0A0B1-302D-473C-B6EE-C6F0CE6A5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7ABEC-9F66-4EAB-8C13-61959DDC0561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0A0B1-302D-473C-B6EE-C6F0CE6A5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7ABEC-9F66-4EAB-8C13-61959DDC0561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0A0B1-302D-473C-B6EE-C6F0CE6A5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7ABEC-9F66-4EAB-8C13-61959DDC0561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0A0B1-302D-473C-B6EE-C6F0CE6A5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7ABEC-9F66-4EAB-8C13-61959DDC0561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0A0B1-302D-473C-B6EE-C6F0CE6A5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7ABEC-9F66-4EAB-8C13-61959DDC0561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0A0B1-302D-473C-B6EE-C6F0CE6A5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7ABEC-9F66-4EAB-8C13-61959DDC0561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0A0B1-302D-473C-B6EE-C6F0CE6A5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7ABEC-9F66-4EAB-8C13-61959DDC0561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0A0B1-302D-473C-B6EE-C6F0CE6A5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7ABEC-9F66-4EAB-8C13-61959DDC0561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0A0B1-302D-473C-B6EE-C6F0CE6A5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7ABEC-9F66-4EAB-8C13-61959DDC0561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0A0B1-302D-473C-B6EE-C6F0CE6A5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7ABEC-9F66-4EAB-8C13-61959DDC0561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0A0B1-302D-473C-B6EE-C6F0CE6A5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767ABEC-9F66-4EAB-8C13-61959DDC0561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70A0B1-302D-473C-B6EE-C6F0CE6A5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hyperlink" Target="http://www.temple.edu/research/login.asp?val=iacuc" TargetMode="External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7.jpeg"/><Relationship Id="rId4" Type="http://schemas.openxmlformats.org/officeDocument/2006/relationships/hyperlink" Target="https://www.temple.edu/researchapps/aalas/AALAS_Login.asp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2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5.emf"/><Relationship Id="rId5" Type="http://schemas.openxmlformats.org/officeDocument/2006/relationships/image" Target="../media/image24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3" Type="http://schemas.openxmlformats.org/officeDocument/2006/relationships/image" Target="../media/image27.jpeg"/><Relationship Id="rId7" Type="http://schemas.openxmlformats.org/officeDocument/2006/relationships/image" Target="../media/image3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jpg"/><Relationship Id="rId5" Type="http://schemas.openxmlformats.org/officeDocument/2006/relationships/image" Target="../media/image29.jpeg"/><Relationship Id="rId4" Type="http://schemas.openxmlformats.org/officeDocument/2006/relationships/image" Target="../media/image2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el:215-707-1329" TargetMode="External"/><Relationship Id="rId2" Type="http://schemas.openxmlformats.org/officeDocument/2006/relationships/hyperlink" Target="mailto:Burstein@temple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45950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IACUC and Compliance Overview and Updates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743200"/>
            <a:ext cx="7406640" cy="9144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Sheera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Dashkow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MLAS, GVT, CPIA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IACUC and Compliance Director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45484">
            <a:off x="7303311" y="2224618"/>
            <a:ext cx="1754835" cy="842321"/>
          </a:xfrm>
          <a:prstGeom prst="rect">
            <a:avLst/>
          </a:prstGeom>
        </p:spPr>
      </p:pic>
      <p:pic>
        <p:nvPicPr>
          <p:cNvPr id="7" name="Picture 2" descr="http://ts1.mm.bing.net/images/thumbnail.aspx?q=1512778630704&amp;id=06b600107c30be9ecf9586101854fbc0&amp;url=http%3a%2f%2fwww.healthjockey.com%2fimg%2ftemple-university-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114800"/>
            <a:ext cx="20097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http://ts3.mm.bing.net/th?id=H.4771782693684686&amp;pid=1.7&amp;w=245&amp;h=180&amp;c=7&amp;rs=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038600"/>
            <a:ext cx="23336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Compliance Issues</a:t>
            </a:r>
            <a:endParaRPr lang="en-US" dirty="0"/>
          </a:p>
        </p:txBody>
      </p:sp>
      <p:pic>
        <p:nvPicPr>
          <p:cNvPr id="6" name="Content Placeholder 5" descr="lab00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3048000"/>
            <a:ext cx="3657600" cy="27432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Or…Is This Your Lab?</a:t>
            </a:r>
          </a:p>
          <a:p>
            <a:endParaRPr lang="en-US" dirty="0" smtClean="0"/>
          </a:p>
        </p:txBody>
      </p:sp>
      <p:pic>
        <p:nvPicPr>
          <p:cNvPr id="7" name="Picture 6" descr="labclean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468" y="2150850"/>
            <a:ext cx="3788229" cy="284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 rot="10800000" flipV="1">
            <a:off x="1752594" y="2303575"/>
            <a:ext cx="2362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Is This Your Lab?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583" y="6248400"/>
            <a:ext cx="1686298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Compliance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Investigators or lab personnel working with animals before the protocol is approved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Additional investigators </a:t>
            </a:r>
            <a:r>
              <a:rPr lang="en-US" dirty="0">
                <a:solidFill>
                  <a:schemeClr val="tx2"/>
                </a:solidFill>
              </a:rPr>
              <a:t>or lab personnel working with animals before </a:t>
            </a:r>
            <a:r>
              <a:rPr lang="en-US" dirty="0" smtClean="0">
                <a:solidFill>
                  <a:schemeClr val="tx2"/>
                </a:solidFill>
              </a:rPr>
              <a:t>they have been formally added and approved to work on a protocol via an amendment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Performing procedures not approved in a protocol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Not performing procedures approved in a protocol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Animals in-house on an expired protocol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Expired drugs</a:t>
            </a:r>
          </a:p>
          <a:p>
            <a:pPr marL="82296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583" y="6248400"/>
            <a:ext cx="16862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0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1600200" y="1752600"/>
            <a:ext cx="7086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dirty="0">
                <a:latin typeface="Bookman Old Style" pitchFamily="18" charset="0"/>
              </a:rPr>
              <a:t>Animals cannot be kept outside of the </a:t>
            </a:r>
            <a:r>
              <a:rPr lang="en-US" dirty="0" smtClean="0">
                <a:latin typeface="Bookman Old Style" pitchFamily="18" charset="0"/>
              </a:rPr>
              <a:t>animal </a:t>
            </a:r>
            <a:r>
              <a:rPr lang="en-US" dirty="0">
                <a:latin typeface="Bookman Old Style" pitchFamily="18" charset="0"/>
              </a:rPr>
              <a:t>facilities</a:t>
            </a:r>
          </a:p>
          <a:p>
            <a:pPr eaLnBrk="1" hangingPunct="1"/>
            <a:r>
              <a:rPr lang="en-US" dirty="0">
                <a:latin typeface="Bookman Old Style" pitchFamily="18" charset="0"/>
              </a:rPr>
              <a:t>for more than 12 hours (USDA species) or 24 hours (rodents)</a:t>
            </a:r>
          </a:p>
          <a:p>
            <a:pPr eaLnBrk="1" hangingPunct="1"/>
            <a:r>
              <a:rPr lang="en-US" dirty="0">
                <a:latin typeface="Bookman Old Style" pitchFamily="18" charset="0"/>
              </a:rPr>
              <a:t>without IACUC approval.</a:t>
            </a:r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1752600" y="4800600"/>
            <a:ext cx="67553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Bookman Old Style" pitchFamily="18" charset="0"/>
              </a:rPr>
              <a:t>This is a federal requirement!!!</a:t>
            </a:r>
          </a:p>
          <a:p>
            <a:pPr eaLnBrk="1" hangingPunct="1"/>
            <a:r>
              <a:rPr lang="en-US" dirty="0" smtClean="0">
                <a:latin typeface="Bookman Old Style" pitchFamily="18" charset="0"/>
              </a:rPr>
              <a:t>All animal labs and housing areas must be inspected and </a:t>
            </a:r>
          </a:p>
          <a:p>
            <a:pPr eaLnBrk="1" hangingPunct="1"/>
            <a:r>
              <a:rPr lang="en-US" dirty="0" smtClean="0">
                <a:latin typeface="Bookman Old Style" pitchFamily="18" charset="0"/>
              </a:rPr>
              <a:t>approved by the IACUC before animal work can begin.  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3557" name="TextBox 6"/>
          <p:cNvSpPr txBox="1">
            <a:spLocks noChangeArrowheads="1"/>
          </p:cNvSpPr>
          <p:nvPr/>
        </p:nvSpPr>
        <p:spPr bwMode="auto">
          <a:xfrm>
            <a:off x="2133600" y="381000"/>
            <a:ext cx="658971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800" dirty="0">
                <a:latin typeface="Bookman Old Style" pitchFamily="18" charset="0"/>
              </a:rPr>
              <a:t>Animals being </a:t>
            </a:r>
            <a:r>
              <a:rPr lang="en-US" sz="2800" dirty="0" smtClean="0">
                <a:latin typeface="Bookman Old Style" pitchFamily="18" charset="0"/>
              </a:rPr>
              <a:t>used or housed </a:t>
            </a:r>
            <a:r>
              <a:rPr lang="en-US" sz="2800" dirty="0">
                <a:latin typeface="Bookman Old Style" pitchFamily="18" charset="0"/>
              </a:rPr>
              <a:t>in </a:t>
            </a:r>
            <a:r>
              <a:rPr lang="en-US" sz="2800" dirty="0" smtClean="0">
                <a:latin typeface="Bookman Old Style" pitchFamily="18" charset="0"/>
              </a:rPr>
              <a:t>laboratories </a:t>
            </a:r>
            <a:r>
              <a:rPr lang="en-US" sz="2800" dirty="0">
                <a:latin typeface="Bookman Old Style" pitchFamily="18" charset="0"/>
              </a:rPr>
              <a:t>without </a:t>
            </a:r>
            <a:r>
              <a:rPr lang="en-US" sz="2800" dirty="0" smtClean="0">
                <a:latin typeface="Bookman Old Style" pitchFamily="18" charset="0"/>
              </a:rPr>
              <a:t>prior IACUC </a:t>
            </a:r>
            <a:r>
              <a:rPr lang="en-US" sz="2800" dirty="0">
                <a:latin typeface="Bookman Old Style" pitchFamily="18" charset="0"/>
              </a:rPr>
              <a:t>approval</a:t>
            </a:r>
          </a:p>
        </p:txBody>
      </p:sp>
      <p:pic>
        <p:nvPicPr>
          <p:cNvPr id="235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2" y="359680"/>
            <a:ext cx="1209675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583" y="6248400"/>
            <a:ext cx="1686298" cy="457200"/>
          </a:xfrm>
          <a:prstGeom prst="rect">
            <a:avLst/>
          </a:prstGeom>
        </p:spPr>
      </p:pic>
      <p:pic>
        <p:nvPicPr>
          <p:cNvPr id="9" name="Picture 2" descr="https://encrypted-tbn2.google.com/images?q=tbn:ANd9GcRT759MrP0J2xvpCWlGRiygsJPZaJSANcf_s835GXSq-2VCM-Bd0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454" y="3048000"/>
            <a:ext cx="2404672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96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IACUC Resources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35608" y="1447800"/>
            <a:ext cx="7022592" cy="4800600"/>
          </a:xfrm>
        </p:spPr>
        <p:txBody>
          <a:bodyPr/>
          <a:lstStyle/>
          <a:p>
            <a:pPr marL="82296" indent="0">
              <a:buNone/>
            </a:pPr>
            <a:r>
              <a:rPr lang="en-US" dirty="0" smtClean="0"/>
              <a:t>IACUC Website</a:t>
            </a:r>
          </a:p>
          <a:p>
            <a:pPr marL="82296" indent="0">
              <a:buNone/>
            </a:pP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www.temple.edu/research/login.asp?val=iacuc</a:t>
            </a:r>
            <a:endParaRPr lang="en-US" sz="2000" dirty="0" smtClean="0"/>
          </a:p>
          <a:p>
            <a:pPr marL="82296" indent="0">
              <a:buNone/>
            </a:pPr>
            <a:r>
              <a:rPr lang="en-US" dirty="0" smtClean="0"/>
              <a:t>AALAS Learning Library</a:t>
            </a:r>
          </a:p>
          <a:p>
            <a:pPr marL="82296" indent="0">
              <a:buNone/>
            </a:pP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www.temple.edu/researchapps/aalas/AALAS_Login.aspx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583" y="6248400"/>
            <a:ext cx="1686298" cy="457200"/>
          </a:xfrm>
          <a:prstGeom prst="rect">
            <a:avLst/>
          </a:prstGeom>
        </p:spPr>
      </p:pic>
      <p:pic>
        <p:nvPicPr>
          <p:cNvPr id="1026" name="Picture 2" descr="http://ts1.mm.bing.net/th?id=H.4592648230995964&amp;pid=1.7&amp;w=257&amp;h=184&amp;c=7&amp;rs=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038600"/>
            <a:ext cx="24479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s2.mm.bing.net/th?id=H.4912034784216209&amp;pid=1.7&amp;w=188&amp;h=173&amp;c=7&amp;rs=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886200"/>
            <a:ext cx="179070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s4.mm.bing.net/th?id=H.4547413622458683&amp;pid=1.7&amp;w=240&amp;h=178&amp;c=7&amp;rs=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583" y="463652"/>
            <a:ext cx="2071817" cy="153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38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IACUC Resources</a:t>
            </a:r>
            <a:endParaRPr lang="en-US" dirty="0"/>
          </a:p>
        </p:txBody>
      </p:sp>
      <p:pic>
        <p:nvPicPr>
          <p:cNvPr id="3076" name="Picture 4" descr="http://ts4.mm.bing.net/th?id=H.4523400464107475&amp;pid=1.7&amp;w=203&amp;h=187&amp;c=7&amp;rs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838156"/>
            <a:ext cx="1933575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583" y="6248400"/>
            <a:ext cx="1686298" cy="457200"/>
          </a:xfrm>
          <a:prstGeom prst="rect">
            <a:avLst/>
          </a:prstGeom>
        </p:spPr>
      </p:pic>
      <p:pic>
        <p:nvPicPr>
          <p:cNvPr id="2" name="Picture 2" descr="http://ts2.mm.bing.net/th?id=H.4591514323190489&amp;pid=1.7&amp;w=229&amp;h=169&amp;c=7&amp;rs=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1" y="303344"/>
            <a:ext cx="1666932" cy="1230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042" y="1524000"/>
            <a:ext cx="3541715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132" y="1533526"/>
            <a:ext cx="3657600" cy="2842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102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89969">
            <a:off x="3519223" y="3113281"/>
            <a:ext cx="2191878" cy="175277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8781">
            <a:off x="5847765" y="1037471"/>
            <a:ext cx="2638389" cy="17625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7319">
            <a:off x="6090489" y="3873563"/>
            <a:ext cx="2767521" cy="20756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58901">
            <a:off x="1321709" y="1434610"/>
            <a:ext cx="2286000" cy="1714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16940">
            <a:off x="1393555" y="4713524"/>
            <a:ext cx="2133600" cy="1600200"/>
          </a:xfrm>
          <a:prstGeom prst="rect">
            <a:avLst/>
          </a:prstGeom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91000" y="304800"/>
            <a:ext cx="12271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IACUC- Institutional Animal Care and Use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We as a research community are charged by the public with the responsibility to assure animal welfare in exchange for the privilege of utilizing animals in the advancement of human welfare.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45488">
            <a:off x="5694608" y="4365185"/>
            <a:ext cx="1622120" cy="162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122" name="Picture 2" descr="http://ts4.mm.bing.net/th?id=H.4796276895123295&amp;pid=1.7&amp;w=186&amp;h=164&amp;c=7&amp;rs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395195"/>
            <a:ext cx="177165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155135"/>
            <a:ext cx="16862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2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Role of the IACUC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Review protocols that involve the use of live animals.  </a:t>
            </a:r>
          </a:p>
          <a:p>
            <a:r>
              <a:rPr lang="en-US" dirty="0">
                <a:solidFill>
                  <a:schemeClr val="tx2"/>
                </a:solidFill>
              </a:rPr>
              <a:t>R</a:t>
            </a:r>
            <a:r>
              <a:rPr lang="en-US" dirty="0" smtClean="0">
                <a:solidFill>
                  <a:schemeClr val="tx2"/>
                </a:solidFill>
              </a:rPr>
              <a:t>eview </a:t>
            </a:r>
            <a:r>
              <a:rPr lang="en-US" dirty="0" smtClean="0">
                <a:solidFill>
                  <a:schemeClr val="tx2"/>
                </a:solidFill>
              </a:rPr>
              <a:t>of entire animal care program every 6 months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Inspection of all animal facilities and lab areas every 6 months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Address animal welfare concerns</a:t>
            </a:r>
          </a:p>
          <a:p>
            <a:r>
              <a:rPr lang="en-US" dirty="0">
                <a:solidFill>
                  <a:schemeClr val="tx2"/>
                </a:solidFill>
                <a:cs typeface="Times New Roman" pitchFamily="18" charset="0"/>
              </a:rPr>
              <a:t>R</a:t>
            </a:r>
            <a:r>
              <a:rPr lang="en-US" dirty="0" smtClean="0">
                <a:solidFill>
                  <a:schemeClr val="tx2"/>
                </a:solidFill>
                <a:cs typeface="Times New Roman" pitchFamily="18" charset="0"/>
              </a:rPr>
              <a:t>esponsible </a:t>
            </a:r>
            <a:r>
              <a:rPr lang="en-US" dirty="0">
                <a:solidFill>
                  <a:schemeClr val="tx2"/>
                </a:solidFill>
                <a:cs typeface="Times New Roman" pitchFamily="18" charset="0"/>
              </a:rPr>
              <a:t>for reporting any instances of non-compliance and recommending corrective action.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583" y="6248400"/>
            <a:ext cx="1686298" cy="457200"/>
          </a:xfrm>
          <a:prstGeom prst="rect">
            <a:avLst/>
          </a:prstGeom>
        </p:spPr>
      </p:pic>
      <p:pic>
        <p:nvPicPr>
          <p:cNvPr id="7" name="Picture 4" descr="https://encrypted-tbn0.google.com/images?q=tbn:ANd9GcRakLf0Xts08XM9MWqsulPSS8Chx1aglCeQgoNYK-2LPnlQHsd2iTNG6QJ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04800"/>
            <a:ext cx="1743075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57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Alternatives</a:t>
            </a:r>
            <a:br>
              <a:rPr lang="en-US" sz="4000" b="1" dirty="0" smtClean="0">
                <a:solidFill>
                  <a:schemeClr val="tx2"/>
                </a:solidFill>
              </a:rPr>
            </a:b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Current regulations stress the need to search for and develop alternatives to procedures on animals that cause more than momentary pain or distress. The concept of the </a:t>
            </a:r>
            <a:r>
              <a:rPr lang="en-US" sz="2000" u="sng" dirty="0">
                <a:solidFill>
                  <a:schemeClr val="tx2"/>
                </a:solidFill>
                <a:cs typeface="Times New Roman" pitchFamily="18" charset="0"/>
              </a:rPr>
              <a:t>3 "R"s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has been used when thinking about alternatives to animal use. This concept was developed in 1959 by Russell and Burch in their book: </a:t>
            </a:r>
            <a:r>
              <a:rPr lang="en-US" sz="2000" i="1" dirty="0">
                <a:solidFill>
                  <a:schemeClr val="tx2"/>
                </a:solidFill>
                <a:cs typeface="Times New Roman" pitchFamily="18" charset="0"/>
              </a:rPr>
              <a:t>The Principles of Humane Animal Experimental Techniques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.</a:t>
            </a:r>
            <a:br>
              <a:rPr lang="en-US" sz="2000" dirty="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br>
              <a:rPr lang="en-US" sz="2000" dirty="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The </a:t>
            </a:r>
            <a:r>
              <a:rPr lang="en-US" sz="2000" u="sng" dirty="0">
                <a:solidFill>
                  <a:schemeClr val="tx2"/>
                </a:solidFill>
                <a:cs typeface="Times New Roman" pitchFamily="18" charset="0"/>
              </a:rPr>
              <a:t>3 "R"s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are </a:t>
            </a:r>
            <a:r>
              <a:rPr lang="en-US" sz="2000" u="sng" dirty="0">
                <a:solidFill>
                  <a:schemeClr val="tx2"/>
                </a:solidFill>
                <a:cs typeface="Times New Roman" pitchFamily="18" charset="0"/>
              </a:rPr>
              <a:t>Replacement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, </a:t>
            </a:r>
            <a:r>
              <a:rPr lang="en-US" sz="2000" u="sng" dirty="0">
                <a:solidFill>
                  <a:schemeClr val="tx2"/>
                </a:solidFill>
                <a:cs typeface="Times New Roman" pitchFamily="18" charset="0"/>
              </a:rPr>
              <a:t>Reduction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, and </a:t>
            </a:r>
            <a:r>
              <a:rPr lang="en-US" sz="2000" u="sng" dirty="0">
                <a:solidFill>
                  <a:schemeClr val="tx2"/>
                </a:solidFill>
                <a:cs typeface="Times New Roman" pitchFamily="18" charset="0"/>
              </a:rPr>
              <a:t>Refinement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. Investigators at </a:t>
            </a:r>
            <a:r>
              <a:rPr lang="en-US" sz="2000" dirty="0" smtClean="0">
                <a:solidFill>
                  <a:schemeClr val="tx2"/>
                </a:solidFill>
                <a:cs typeface="Times New Roman" pitchFamily="18" charset="0"/>
              </a:rPr>
              <a:t>Temple, 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who use animals that may undergo more than momentary pain or distress, must consider the </a:t>
            </a:r>
            <a:r>
              <a:rPr lang="en-US" sz="2000" u="sng" dirty="0">
                <a:solidFill>
                  <a:schemeClr val="tx2"/>
                </a:solidFill>
                <a:cs typeface="Times New Roman" pitchFamily="18" charset="0"/>
              </a:rPr>
              <a:t>3 "R"s</a:t>
            </a:r>
            <a:r>
              <a:rPr lang="en-US" sz="2000" dirty="0">
                <a:solidFill>
                  <a:schemeClr val="tx2"/>
                </a:solidFill>
                <a:cs typeface="Times New Roman" pitchFamily="18" charset="0"/>
              </a:rPr>
              <a:t> in the design of their experiments or teaching protocols and must demonstrate their search for alternatives</a:t>
            </a:r>
            <a:r>
              <a:rPr lang="en-US" sz="2000" dirty="0" smtClean="0">
                <a:solidFill>
                  <a:schemeClr val="tx2"/>
                </a:solidFill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en-US" sz="2000" dirty="0" smtClean="0">
                <a:solidFill>
                  <a:schemeClr val="tx2"/>
                </a:solidFill>
                <a:cs typeface="Times New Roman" pitchFamily="18" charset="0"/>
              </a:rPr>
              <a:t>Contact Karen Burstein, Senior Reference Librarian</a:t>
            </a:r>
          </a:p>
          <a:p>
            <a:pPr marL="82296" indent="0">
              <a:buNone/>
            </a:pPr>
            <a:r>
              <a:rPr lang="en-US" sz="2000" dirty="0" smtClean="0">
                <a:solidFill>
                  <a:schemeClr val="tx2"/>
                </a:solidFill>
                <a:cs typeface="Times New Roman" pitchFamily="18" charset="0"/>
                <a:hlinkClick r:id="rId2"/>
              </a:rPr>
              <a:t>Burstein@temple.edu</a:t>
            </a:r>
            <a:r>
              <a:rPr lang="en-US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000" dirty="0">
                <a:hlinkClick r:id="rId3"/>
              </a:rPr>
              <a:t>215-707-1329</a:t>
            </a:r>
            <a:r>
              <a:rPr lang="en-US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</a:p>
          <a:p>
            <a:pPr marL="82296" indent="0">
              <a:buNone/>
            </a:pP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583" y="6248400"/>
            <a:ext cx="1686298" cy="457200"/>
          </a:xfrm>
          <a:prstGeom prst="rect">
            <a:avLst/>
          </a:prstGeom>
        </p:spPr>
      </p:pic>
      <p:pic>
        <p:nvPicPr>
          <p:cNvPr id="4098" name="Picture 2" descr="http://ts4.mm.bing.net/th?id=H.4846261741879735&amp;pid=1.7&amp;w=297&amp;h=185&amp;c=7&amp;rs=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28600"/>
            <a:ext cx="1905000" cy="118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33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IACUC at Temple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tx2"/>
                </a:solidFill>
                <a:cs typeface="Times New Roman" pitchFamily="18" charset="0"/>
              </a:rPr>
              <a:t>The </a:t>
            </a:r>
            <a:r>
              <a:rPr lang="en-US" b="1" dirty="0">
                <a:solidFill>
                  <a:schemeClr val="tx2"/>
                </a:solidFill>
                <a:cs typeface="Times New Roman" pitchFamily="18" charset="0"/>
              </a:rPr>
              <a:t>IACUC</a:t>
            </a:r>
            <a:r>
              <a:rPr lang="en-US" dirty="0">
                <a:solidFill>
                  <a:schemeClr val="tx2"/>
                </a:solidFill>
                <a:cs typeface="Times New Roman" pitchFamily="18" charset="0"/>
              </a:rPr>
              <a:t>, which is a committee mandated by the AWA and the PHS policy, reviews and must approve all activities involving vertebrates at </a:t>
            </a:r>
            <a:r>
              <a:rPr lang="en-US" dirty="0" smtClean="0">
                <a:solidFill>
                  <a:schemeClr val="tx2"/>
                </a:solidFill>
                <a:cs typeface="Times New Roman" pitchFamily="18" charset="0"/>
              </a:rPr>
              <a:t>Temple. </a:t>
            </a:r>
            <a:r>
              <a:rPr lang="en-US" dirty="0">
                <a:solidFill>
                  <a:schemeClr val="tx2"/>
                </a:solidFill>
                <a:cs typeface="Times New Roman" pitchFamily="18" charset="0"/>
              </a:rPr>
              <a:t>The AWA and PHS policy state membership requirements for the committee</a:t>
            </a:r>
            <a:r>
              <a:rPr lang="en-US" dirty="0" smtClean="0">
                <a:solidFill>
                  <a:schemeClr val="tx2"/>
                </a:solidFill>
                <a:cs typeface="Times New Roman" pitchFamily="18" charset="0"/>
              </a:rPr>
              <a:t>:</a:t>
            </a:r>
          </a:p>
          <a:p>
            <a:pPr>
              <a:buClr>
                <a:schemeClr val="tx1"/>
              </a:buClr>
              <a:buFontTx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chemeClr val="tx2"/>
                </a:solidFill>
              </a:rPr>
              <a:t>veterinarian </a:t>
            </a:r>
            <a:r>
              <a:rPr lang="en-US" dirty="0">
                <a:solidFill>
                  <a:schemeClr val="tx2"/>
                </a:solidFill>
              </a:rPr>
              <a:t>(with laboratory animal background and responsibility at the institution),</a:t>
            </a:r>
          </a:p>
          <a:p>
            <a:pPr>
              <a:buClr>
                <a:schemeClr val="tx1"/>
              </a:buClr>
              <a:buFontTx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chemeClr val="tx2"/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member </a:t>
            </a:r>
            <a:r>
              <a:rPr lang="en-US" dirty="0">
                <a:solidFill>
                  <a:schemeClr val="tx2"/>
                </a:solidFill>
              </a:rPr>
              <a:t>of the community (to represent the public interest),</a:t>
            </a:r>
          </a:p>
          <a:p>
            <a:pPr>
              <a:buClr>
                <a:schemeClr val="tx1"/>
              </a:buClr>
              <a:buFontTx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chemeClr val="tx2"/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scientist </a:t>
            </a:r>
            <a:r>
              <a:rPr lang="en-US" dirty="0">
                <a:solidFill>
                  <a:schemeClr val="tx2"/>
                </a:solidFill>
              </a:rPr>
              <a:t>who uses animals in </a:t>
            </a:r>
            <a:r>
              <a:rPr lang="en-US" dirty="0" smtClean="0">
                <a:solidFill>
                  <a:schemeClr val="tx2"/>
                </a:solidFill>
              </a:rPr>
              <a:t>research</a:t>
            </a:r>
            <a:endParaRPr lang="en-US" dirty="0">
              <a:solidFill>
                <a:schemeClr val="tx2"/>
              </a:solidFill>
            </a:endParaRPr>
          </a:p>
          <a:p>
            <a:pPr>
              <a:buClr>
                <a:schemeClr val="tx1"/>
              </a:buClr>
              <a:buFontTx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chemeClr val="tx2"/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non-scientist member</a:t>
            </a: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  <a:cs typeface="Times New Roman" pitchFamily="18" charset="0"/>
              </a:rPr>
              <a:t>The committee must </a:t>
            </a:r>
            <a:r>
              <a:rPr lang="en-US" dirty="0">
                <a:solidFill>
                  <a:schemeClr val="tx2"/>
                </a:solidFill>
                <a:cs typeface="Times New Roman" pitchFamily="18" charset="0"/>
              </a:rPr>
              <a:t>have at least 5 members, currently our committee has </a:t>
            </a:r>
            <a:r>
              <a:rPr lang="en-US" dirty="0" smtClean="0">
                <a:solidFill>
                  <a:schemeClr val="tx2"/>
                </a:solidFill>
                <a:cs typeface="Times New Roman" pitchFamily="18" charset="0"/>
              </a:rPr>
              <a:t>20 </a:t>
            </a:r>
            <a:r>
              <a:rPr lang="en-US" dirty="0">
                <a:solidFill>
                  <a:schemeClr val="tx2"/>
                </a:solidFill>
                <a:cs typeface="Times New Roman" pitchFamily="18" charset="0"/>
              </a:rPr>
              <a:t>members.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76200"/>
            <a:ext cx="2082981" cy="13826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155135"/>
            <a:ext cx="16862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26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IACUC at Temple University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The Guide</a:t>
            </a:r>
            <a:r>
              <a:rPr lang="en-US" dirty="0" smtClean="0">
                <a:solidFill>
                  <a:schemeClr val="tx2"/>
                </a:solidFill>
              </a:rPr>
              <a:t> for the Care and Use of Laboratory Animals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b="1" dirty="0" err="1" smtClean="0">
                <a:solidFill>
                  <a:schemeClr val="tx2"/>
                </a:solidFill>
              </a:rPr>
              <a:t>AAALACi</a:t>
            </a:r>
            <a:r>
              <a:rPr lang="en-US" dirty="0" smtClean="0">
                <a:solidFill>
                  <a:schemeClr val="tx2"/>
                </a:solidFill>
              </a:rPr>
              <a:t>-Association </a:t>
            </a:r>
            <a:r>
              <a:rPr lang="en-US" dirty="0">
                <a:solidFill>
                  <a:schemeClr val="tx2"/>
                </a:solidFill>
              </a:rPr>
              <a:t>for the </a:t>
            </a:r>
            <a:r>
              <a:rPr lang="en-US" dirty="0" smtClean="0">
                <a:solidFill>
                  <a:schemeClr val="tx2"/>
                </a:solidFill>
              </a:rPr>
              <a:t>Assessment and </a:t>
            </a:r>
            <a:r>
              <a:rPr lang="en-US" dirty="0">
                <a:solidFill>
                  <a:schemeClr val="tx2"/>
                </a:solidFill>
              </a:rPr>
              <a:t>Accreditation of Laboratory Animal Care-International</a:t>
            </a:r>
          </a:p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USDA</a:t>
            </a:r>
            <a:r>
              <a:rPr lang="en-US" dirty="0" smtClean="0">
                <a:solidFill>
                  <a:schemeClr val="tx2"/>
                </a:solidFill>
              </a:rPr>
              <a:t>-United </a:t>
            </a:r>
            <a:r>
              <a:rPr lang="en-US" dirty="0">
                <a:solidFill>
                  <a:schemeClr val="tx2"/>
                </a:solidFill>
              </a:rPr>
              <a:t>States Department of </a:t>
            </a:r>
            <a:r>
              <a:rPr lang="en-US" dirty="0" smtClean="0">
                <a:solidFill>
                  <a:schemeClr val="tx2"/>
                </a:solidFill>
              </a:rPr>
              <a:t>Agriculture</a:t>
            </a:r>
            <a:endParaRPr lang="en-US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chemeClr val="tx2"/>
                </a:solidFill>
              </a:rPr>
              <a:t>AWA</a:t>
            </a:r>
            <a:r>
              <a:rPr lang="en-US" dirty="0">
                <a:solidFill>
                  <a:schemeClr val="tx2"/>
                </a:solidFill>
              </a:rPr>
              <a:t>-Animal Welfare Act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chemeClr val="tx2"/>
                </a:solidFill>
              </a:rPr>
              <a:t>OLAW</a:t>
            </a:r>
            <a:r>
              <a:rPr lang="en-US" dirty="0">
                <a:solidFill>
                  <a:schemeClr val="tx2"/>
                </a:solidFill>
              </a:rPr>
              <a:t>-Office for Laboratory Animal Welfare 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AALAS</a:t>
            </a:r>
            <a:r>
              <a:rPr lang="en-US" dirty="0" smtClean="0">
                <a:solidFill>
                  <a:schemeClr val="tx2"/>
                </a:solidFill>
              </a:rPr>
              <a:t>-American </a:t>
            </a:r>
            <a:r>
              <a:rPr lang="en-US" dirty="0">
                <a:solidFill>
                  <a:schemeClr val="tx2"/>
                </a:solidFill>
              </a:rPr>
              <a:t>Association of Laboratory Animal Science</a:t>
            </a:r>
          </a:p>
        </p:txBody>
      </p:sp>
      <p:pic>
        <p:nvPicPr>
          <p:cNvPr id="5" name="Picture 20" descr="https://encrypted-tbn2.google.com/images?q=tbn:ANd9GcRkmcwUu1rLOsEYVsGWGnlb1c0Vc8gaKAm3qs4g_iWWzX5eADIlPetbQch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76800"/>
            <a:ext cx="1225186" cy="821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2" descr="https://encrypted-tbn0.google.com/images?q=tbn:ANd9GcRbV539BrqKaY72Y5qps7Qg9AWSQ2GH_VwUqZsPC_B_v43Sc67nIPiCqxa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049" y="1219200"/>
            <a:ext cx="913344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8" descr="https://encrypted-tbn3.google.com/images?q=tbn:ANd9GcQ29SdbTu8P7m9QvZsBPje5Nlro1vsOjBAXMhqXKR1gImS6IKMtO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657600"/>
            <a:ext cx="911407" cy="627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6" descr="https://encrypted-tbn3.google.com/images?q=tbn:ANd9GcTpKKd8YJL9Q9a4eoK9xG8e1oCmmo0Y3eleyNGncVTPfxc_wZV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828107"/>
            <a:ext cx="1219200" cy="45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155135"/>
            <a:ext cx="16862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13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Arrow Callout 1"/>
          <p:cNvSpPr/>
          <p:nvPr/>
        </p:nvSpPr>
        <p:spPr>
          <a:xfrm>
            <a:off x="990600" y="762000"/>
            <a:ext cx="2209800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Bookman Old Style" pitchFamily="18" charset="0"/>
              </a:rPr>
              <a:t>USDA</a:t>
            </a:r>
          </a:p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Bookman Old Style" pitchFamily="18" charset="0"/>
              </a:rPr>
              <a:t>(United States Department</a:t>
            </a:r>
          </a:p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Bookman Old Style" pitchFamily="18" charset="0"/>
              </a:rPr>
              <a:t>Of Agriculture)</a:t>
            </a:r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1066800" y="152400"/>
            <a:ext cx="73771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chemeClr val="tx2"/>
                </a:solidFill>
                <a:latin typeface="+mj-lt"/>
              </a:rPr>
              <a:t>Regulatory Oversight of Animals Used in Research</a:t>
            </a:r>
          </a:p>
        </p:txBody>
      </p:sp>
      <p:sp>
        <p:nvSpPr>
          <p:cNvPr id="4" name="Down Arrow Callout 3"/>
          <p:cNvSpPr/>
          <p:nvPr/>
        </p:nvSpPr>
        <p:spPr>
          <a:xfrm>
            <a:off x="6553200" y="762000"/>
            <a:ext cx="2209800" cy="7620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Bookman Old Style" pitchFamily="18" charset="0"/>
              </a:rPr>
              <a:t>PHS</a:t>
            </a:r>
          </a:p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Bookman Old Style" pitchFamily="18" charset="0"/>
              </a:rPr>
              <a:t>(Public Health Services)</a:t>
            </a:r>
          </a:p>
        </p:txBody>
      </p:sp>
      <p:sp>
        <p:nvSpPr>
          <p:cNvPr id="5" name="Down Arrow Callout 4"/>
          <p:cNvSpPr/>
          <p:nvPr/>
        </p:nvSpPr>
        <p:spPr>
          <a:xfrm>
            <a:off x="3352800" y="1219200"/>
            <a:ext cx="2743200" cy="160020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Bookman Old Style" pitchFamily="18" charset="0"/>
              </a:rPr>
              <a:t>AAALAC, International</a:t>
            </a:r>
          </a:p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Bookman Old Style" pitchFamily="18" charset="0"/>
              </a:rPr>
              <a:t>(Association for the Assessment and</a:t>
            </a:r>
          </a:p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Bookman Old Style" pitchFamily="18" charset="0"/>
              </a:rPr>
              <a:t>Accreditation of Laboratory Animal</a:t>
            </a:r>
          </a:p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Bookman Old Style" pitchFamily="18" charset="0"/>
              </a:rPr>
              <a:t>Care International)</a:t>
            </a:r>
          </a:p>
        </p:txBody>
      </p:sp>
      <p:sp>
        <p:nvSpPr>
          <p:cNvPr id="14342" name="TextBox 5"/>
          <p:cNvSpPr txBox="1">
            <a:spLocks noChangeArrowheads="1"/>
          </p:cNvSpPr>
          <p:nvPr/>
        </p:nvSpPr>
        <p:spPr bwMode="auto">
          <a:xfrm>
            <a:off x="2209800" y="4419600"/>
            <a:ext cx="4567238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dirty="0" smtClean="0">
                <a:latin typeface="Bookman Old Style" pitchFamily="18" charset="0"/>
              </a:rPr>
              <a:t>TEMPLE UNIVERSITY </a:t>
            </a:r>
            <a:endParaRPr lang="en-US" dirty="0">
              <a:latin typeface="Bookman Old Style" pitchFamily="18" charset="0"/>
            </a:endParaRPr>
          </a:p>
          <a:p>
            <a:pPr algn="ctr" eaLnBrk="1" hangingPunct="1"/>
            <a:r>
              <a:rPr lang="en-US" dirty="0">
                <a:latin typeface="Bookman Old Style" pitchFamily="18" charset="0"/>
              </a:rPr>
              <a:t>IACUC</a:t>
            </a:r>
          </a:p>
          <a:p>
            <a:pPr algn="ctr" eaLnBrk="1" hangingPunct="1"/>
            <a:r>
              <a:rPr lang="en-US" sz="1200" dirty="0">
                <a:latin typeface="Bookman Old Style" pitchFamily="18" charset="0"/>
              </a:rPr>
              <a:t>(Institutional Animal Care &amp; Use Committee)</a:t>
            </a:r>
          </a:p>
          <a:p>
            <a:pPr algn="ctr" eaLnBrk="1" hangingPunct="1"/>
            <a:endParaRPr lang="en-US" dirty="0">
              <a:latin typeface="Bookman Old Style" pitchFamily="18" charset="0"/>
            </a:endParaRPr>
          </a:p>
          <a:p>
            <a:pPr algn="ctr" eaLnBrk="1" hangingPunct="1"/>
            <a:r>
              <a:rPr lang="en-US" dirty="0" smtClean="0">
                <a:latin typeface="Bookman Old Style" pitchFamily="18" charset="0"/>
              </a:rPr>
              <a:t>ACUP </a:t>
            </a:r>
            <a:r>
              <a:rPr lang="en-US" dirty="0">
                <a:latin typeface="Bookman Old Style" pitchFamily="18" charset="0"/>
              </a:rPr>
              <a:t>or Protocol</a:t>
            </a:r>
          </a:p>
          <a:p>
            <a:pPr algn="ctr" eaLnBrk="1" hangingPunct="1"/>
            <a:r>
              <a:rPr lang="en-US" sz="1200" dirty="0">
                <a:latin typeface="Bookman Old Style" pitchFamily="18" charset="0"/>
              </a:rPr>
              <a:t>(Animal Protocol)</a:t>
            </a:r>
          </a:p>
          <a:p>
            <a:pPr algn="ctr" eaLnBrk="1" hangingPunct="1"/>
            <a:endParaRPr lang="en-US" dirty="0">
              <a:latin typeface="Bookman Old Style" pitchFamily="18" charset="0"/>
            </a:endParaRPr>
          </a:p>
          <a:p>
            <a:pPr algn="ctr" eaLnBrk="1" hangingPunct="1"/>
            <a:r>
              <a:rPr lang="en-US" dirty="0">
                <a:latin typeface="Bookman Old Style" pitchFamily="18" charset="0"/>
              </a:rPr>
              <a:t>Investigator</a:t>
            </a:r>
          </a:p>
          <a:p>
            <a:pPr algn="ctr" eaLnBrk="1" hangingPunct="1"/>
            <a:endParaRPr lang="en-US" dirty="0"/>
          </a:p>
          <a:p>
            <a:pPr algn="ctr"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382294" y="5295106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4382294" y="6057106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5" name="TextBox 11"/>
          <p:cNvSpPr txBox="1">
            <a:spLocks noChangeArrowheads="1"/>
          </p:cNvSpPr>
          <p:nvPr/>
        </p:nvSpPr>
        <p:spPr bwMode="auto">
          <a:xfrm>
            <a:off x="6324600" y="1676400"/>
            <a:ext cx="25146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dirty="0">
                <a:latin typeface="Bookman Old Style" pitchFamily="18" charset="0"/>
              </a:rPr>
              <a:t>NIH</a:t>
            </a:r>
          </a:p>
          <a:p>
            <a:pPr algn="ctr" eaLnBrk="1" hangingPunct="1"/>
            <a:r>
              <a:rPr lang="en-US" sz="1200" dirty="0">
                <a:latin typeface="Bookman Old Style" pitchFamily="18" charset="0"/>
              </a:rPr>
              <a:t>(National Institute Of Health)</a:t>
            </a:r>
          </a:p>
        </p:txBody>
      </p:sp>
      <p:sp>
        <p:nvSpPr>
          <p:cNvPr id="14346" name="TextBox 12"/>
          <p:cNvSpPr txBox="1">
            <a:spLocks noChangeArrowheads="1"/>
          </p:cNvSpPr>
          <p:nvPr/>
        </p:nvSpPr>
        <p:spPr bwMode="auto">
          <a:xfrm flipH="1">
            <a:off x="5943600" y="2286000"/>
            <a:ext cx="28194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dirty="0">
                <a:latin typeface="Bookman Old Style" pitchFamily="18" charset="0"/>
              </a:rPr>
              <a:t>OLAW</a:t>
            </a:r>
          </a:p>
          <a:p>
            <a:pPr algn="ctr" eaLnBrk="1" hangingPunct="1"/>
            <a:r>
              <a:rPr lang="en-US" sz="1200" dirty="0">
                <a:latin typeface="Bookman Old Style" pitchFamily="18" charset="0"/>
              </a:rPr>
              <a:t>(Office of Laboratory Animal Welfare)</a:t>
            </a:r>
          </a:p>
        </p:txBody>
      </p:sp>
      <p:sp>
        <p:nvSpPr>
          <p:cNvPr id="14347" name="TextBox 13"/>
          <p:cNvSpPr txBox="1">
            <a:spLocks noChangeArrowheads="1"/>
          </p:cNvSpPr>
          <p:nvPr/>
        </p:nvSpPr>
        <p:spPr bwMode="auto">
          <a:xfrm>
            <a:off x="992584" y="2177166"/>
            <a:ext cx="243443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dirty="0">
                <a:latin typeface="Bookman Old Style" pitchFamily="18" charset="0"/>
              </a:rPr>
              <a:t>APHIS</a:t>
            </a:r>
          </a:p>
          <a:p>
            <a:pPr algn="ctr" eaLnBrk="1" hangingPunct="1"/>
            <a:r>
              <a:rPr lang="en-US" sz="1200" dirty="0">
                <a:latin typeface="Bookman Old Style" pitchFamily="18" charset="0"/>
              </a:rPr>
              <a:t>(Animal and Health Plant Inspection Services)</a:t>
            </a:r>
          </a:p>
        </p:txBody>
      </p:sp>
      <p:sp>
        <p:nvSpPr>
          <p:cNvPr id="16" name="Down Arrow Callout 15"/>
          <p:cNvSpPr/>
          <p:nvPr/>
        </p:nvSpPr>
        <p:spPr>
          <a:xfrm>
            <a:off x="1905000" y="3200400"/>
            <a:ext cx="5676900" cy="1219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Bookman Old Style" pitchFamily="18" charset="0"/>
                <a:ea typeface="ＭＳ Ｐゴシック" pitchFamily="34" charset="-128"/>
              </a:rPr>
              <a:t>AWA </a:t>
            </a:r>
            <a:r>
              <a:rPr lang="en-US" sz="1200" dirty="0">
                <a:solidFill>
                  <a:schemeClr val="tx1"/>
                </a:solidFill>
                <a:latin typeface="Bookman Old Style" pitchFamily="18" charset="0"/>
                <a:ea typeface="ＭＳ Ｐゴシック" pitchFamily="34" charset="-128"/>
              </a:rPr>
              <a:t>(Animal Welfare Act)</a:t>
            </a:r>
          </a:p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Bookman Old Style" pitchFamily="18" charset="0"/>
              </a:rPr>
              <a:t>“</a:t>
            </a:r>
            <a:r>
              <a:rPr lang="en-US" altLang="ja-JP" dirty="0">
                <a:solidFill>
                  <a:schemeClr val="tx1"/>
                </a:solidFill>
                <a:latin typeface="Bookman Old Style" pitchFamily="18" charset="0"/>
              </a:rPr>
              <a:t>The Guide</a:t>
            </a:r>
            <a:r>
              <a:rPr lang="ja-JP" altLang="en-US" dirty="0">
                <a:solidFill>
                  <a:schemeClr val="tx1"/>
                </a:solidFill>
                <a:latin typeface="Bookman Old Style" pitchFamily="18" charset="0"/>
              </a:rPr>
              <a:t>”</a:t>
            </a:r>
            <a:r>
              <a:rPr lang="en-US" altLang="ja-JP" dirty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Bookman Old Style" pitchFamily="18" charset="0"/>
              </a:rPr>
              <a:t>(The Guide for the Care and Use of Laboratory Animals)</a:t>
            </a:r>
            <a:endParaRPr lang="en-US" dirty="0">
              <a:solidFill>
                <a:schemeClr val="tx1"/>
              </a:solidFill>
              <a:latin typeface="Bookman Old Style" pitchFamily="18" charset="0"/>
              <a:ea typeface="ＭＳ Ｐゴシック" pitchFamily="34" charset="-128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902" y="6101467"/>
            <a:ext cx="16862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38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New IACUC Compliance Coordinator 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95400" y="1447800"/>
            <a:ext cx="7498080" cy="4800600"/>
          </a:xfrm>
        </p:spPr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Mary Kate </a:t>
            </a:r>
            <a:r>
              <a:rPr lang="en-US" sz="4400" dirty="0" err="1" smtClean="0">
                <a:solidFill>
                  <a:schemeClr val="tx2"/>
                </a:solidFill>
              </a:rPr>
              <a:t>Goldy</a:t>
            </a:r>
            <a:r>
              <a:rPr lang="en-US" sz="4400" dirty="0" smtClean="0">
                <a:solidFill>
                  <a:schemeClr val="tx2"/>
                </a:solidFill>
              </a:rPr>
              <a:t>, MLAS, LATG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solidFill>
                  <a:schemeClr val="tx2"/>
                </a:solidFill>
              </a:rPr>
              <a:t>Implementation </a:t>
            </a:r>
            <a:r>
              <a:rPr lang="en-US" dirty="0">
                <a:solidFill>
                  <a:schemeClr val="tx2"/>
                </a:solidFill>
              </a:rPr>
              <a:t>of a new post approval monitoring program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solidFill>
                  <a:schemeClr val="tx2"/>
                </a:solidFill>
              </a:rPr>
              <a:t>Starting </a:t>
            </a:r>
            <a:r>
              <a:rPr lang="en-US" dirty="0">
                <a:solidFill>
                  <a:schemeClr val="tx2"/>
                </a:solidFill>
              </a:rPr>
              <a:t>with USDA </a:t>
            </a:r>
            <a:r>
              <a:rPr lang="en-US" dirty="0" smtClean="0">
                <a:solidFill>
                  <a:schemeClr val="tx2"/>
                </a:solidFill>
              </a:rPr>
              <a:t>protocols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solidFill>
                  <a:schemeClr val="tx2"/>
                </a:solidFill>
              </a:rPr>
              <a:t>Information </a:t>
            </a:r>
            <a:r>
              <a:rPr lang="en-US" dirty="0">
                <a:solidFill>
                  <a:schemeClr val="tx2"/>
                </a:solidFill>
              </a:rPr>
              <a:t>on Animal Protocols remains up-to-date and in compliance.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2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/>
                </a:solidFill>
              </a:rPr>
              <a:t>Foster a teamwork environment between the </a:t>
            </a:r>
            <a:r>
              <a:rPr lang="en-US" dirty="0" smtClean="0">
                <a:solidFill>
                  <a:schemeClr val="tx2"/>
                </a:solidFill>
              </a:rPr>
              <a:t>laboratories, ULAR </a:t>
            </a:r>
            <a:r>
              <a:rPr lang="en-US" dirty="0">
                <a:solidFill>
                  <a:schemeClr val="tx2"/>
                </a:solidFill>
              </a:rPr>
              <a:t>and IACUC.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2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/>
                </a:solidFill>
              </a:rPr>
              <a:t>Allow for an exchange of information and education.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tx2"/>
                </a:solidFill>
              </a:rPr>
              <a:t>Create consistency in policies which allows consistency in research performed at the University.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sz="4000" dirty="0">
                <a:solidFill>
                  <a:srgbClr val="FF0000"/>
                </a:solidFill>
              </a:rPr>
              <a:t>Our purpose is to allow your research to proceed without interruption or jeopardy!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583" y="6248400"/>
            <a:ext cx="1686298" cy="457200"/>
          </a:xfrm>
          <a:prstGeom prst="rect">
            <a:avLst/>
          </a:prstGeom>
        </p:spPr>
      </p:pic>
      <p:pic>
        <p:nvPicPr>
          <p:cNvPr id="8" name="Picture 44" descr="https://encrypted-tbn1.google.com/images?q=tbn:ANd9GcRKBUgJrg-tQkqiEayoG6DTqqIY4XUs9tWMbTMe1e-E5sEW0AYr19JfNb8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399" y="2150298"/>
            <a:ext cx="927753" cy="66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67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IACUC Program Coordinator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95400" y="1447800"/>
            <a:ext cx="7498080" cy="4800600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Lisa </a:t>
            </a:r>
            <a:r>
              <a:rPr lang="en-US" sz="4400" dirty="0" err="1" smtClean="0">
                <a:solidFill>
                  <a:schemeClr val="tx2"/>
                </a:solidFill>
              </a:rPr>
              <a:t>Panchella</a:t>
            </a:r>
            <a:r>
              <a:rPr lang="en-US" sz="4400" dirty="0" smtClean="0">
                <a:solidFill>
                  <a:schemeClr val="tx2"/>
                </a:solidFill>
              </a:rPr>
              <a:t>, MLAS, </a:t>
            </a:r>
            <a:r>
              <a:rPr lang="en-US" sz="4400" dirty="0" smtClean="0">
                <a:solidFill>
                  <a:schemeClr val="tx2"/>
                </a:solidFill>
              </a:rPr>
              <a:t>LATG</a:t>
            </a:r>
            <a:endParaRPr lang="en-US" sz="4400" dirty="0" smtClean="0">
              <a:solidFill>
                <a:schemeClr val="tx2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solidFill>
                  <a:schemeClr val="tx2"/>
                </a:solidFill>
              </a:rPr>
              <a:t>Implementation </a:t>
            </a:r>
            <a:r>
              <a:rPr lang="en-US" dirty="0">
                <a:solidFill>
                  <a:schemeClr val="tx2"/>
                </a:solidFill>
              </a:rPr>
              <a:t>of </a:t>
            </a:r>
            <a:r>
              <a:rPr lang="en-US" dirty="0" smtClean="0">
                <a:solidFill>
                  <a:schemeClr val="tx2"/>
                </a:solidFill>
              </a:rPr>
              <a:t>the </a:t>
            </a:r>
            <a:r>
              <a:rPr lang="en-US" dirty="0" err="1" smtClean="0">
                <a:solidFill>
                  <a:schemeClr val="tx2"/>
                </a:solidFill>
              </a:rPr>
              <a:t>eRA</a:t>
            </a:r>
            <a:r>
              <a:rPr lang="en-US" dirty="0" smtClean="0">
                <a:solidFill>
                  <a:schemeClr val="tx2"/>
                </a:solidFill>
              </a:rPr>
              <a:t> module for electronic protocol submission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solidFill>
                  <a:schemeClr val="tx2"/>
                </a:solidFill>
              </a:rPr>
              <a:t>Start-up for the project is anticipated for July 2013</a:t>
            </a:r>
            <a:endParaRPr lang="en-US" dirty="0">
              <a:solidFill>
                <a:schemeClr val="tx2"/>
              </a:solidFill>
            </a:endParaRPr>
          </a:p>
          <a:p>
            <a:pPr marL="82296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>
              <a:solidFill>
                <a:schemeClr val="tx2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/>
                </a:solidFill>
              </a:rPr>
              <a:t>Allow investigators to electronically submit protocols, amendments, and annual reviews. </a:t>
            </a:r>
            <a:endParaRPr lang="en-US" dirty="0">
              <a:solidFill>
                <a:schemeClr val="tx2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2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/>
                </a:solidFill>
              </a:rPr>
              <a:t>Allow for </a:t>
            </a:r>
            <a:r>
              <a:rPr lang="en-US" dirty="0" smtClean="0">
                <a:solidFill>
                  <a:schemeClr val="tx2"/>
                </a:solidFill>
              </a:rPr>
              <a:t>IACUC members to review protocols electronically.</a:t>
            </a:r>
            <a:endParaRPr lang="en-US" dirty="0">
              <a:solidFill>
                <a:schemeClr val="tx2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tx2"/>
                </a:solidFill>
              </a:rPr>
              <a:t>Training will be offered to PIs and lab staff.</a:t>
            </a:r>
            <a:endParaRPr lang="en-US" dirty="0">
              <a:solidFill>
                <a:schemeClr val="tx2"/>
              </a:solidFill>
            </a:endParaRPr>
          </a:p>
          <a:p>
            <a:pPr>
              <a:defRPr/>
            </a:pPr>
            <a:endParaRPr lang="en-US" dirty="0">
              <a:latin typeface="+mj-lt"/>
            </a:endParaRPr>
          </a:p>
          <a:p>
            <a:pPr marL="82296" indent="0">
              <a:buNone/>
              <a:defRPr/>
            </a:pPr>
            <a:endParaRPr lang="en-US" sz="4000" dirty="0">
              <a:solidFill>
                <a:srgbClr val="FF0000"/>
              </a:solidFill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583" y="6248400"/>
            <a:ext cx="1686298" cy="457200"/>
          </a:xfrm>
          <a:prstGeom prst="rect">
            <a:avLst/>
          </a:prstGeom>
        </p:spPr>
      </p:pic>
      <p:pic>
        <p:nvPicPr>
          <p:cNvPr id="6" name="Picture 44" descr="https://encrypted-tbn1.google.com/images?q=tbn:ANd9GcRKBUgJrg-tQkqiEayoG6DTqqIY4XUs9tWMbTMe1e-E5sEW0AYr19JfNb8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1143000"/>
            <a:ext cx="1114165" cy="941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69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14786</TotalTime>
  <Words>700</Words>
  <Application>Microsoft Office PowerPoint</Application>
  <PresentationFormat>On-screen Show (4:3)</PresentationFormat>
  <Paragraphs>119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IACUC and Compliance Overview and Updates </vt:lpstr>
      <vt:lpstr>IACUC- Institutional Animal Care and Use Committee</vt:lpstr>
      <vt:lpstr>Role of the IACUC</vt:lpstr>
      <vt:lpstr>Alternatives </vt:lpstr>
      <vt:lpstr>IACUC at Temple</vt:lpstr>
      <vt:lpstr>IACUC at Temple University</vt:lpstr>
      <vt:lpstr>PowerPoint Presentation</vt:lpstr>
      <vt:lpstr>New IACUC Compliance Coordinator </vt:lpstr>
      <vt:lpstr>New IACUC Program Coordinator </vt:lpstr>
      <vt:lpstr>Common Compliance Issues</vt:lpstr>
      <vt:lpstr>Common Compliance Issues</vt:lpstr>
      <vt:lpstr>PowerPoint Presentation</vt:lpstr>
      <vt:lpstr>IACUC Resources</vt:lpstr>
      <vt:lpstr>IACUC Resources</vt:lpstr>
      <vt:lpstr>Questions??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Veterinary Technicians:  Finding Your Calling</dc:title>
  <dc:creator>pricehe</dc:creator>
  <cp:lastModifiedBy>Sheera Dashkow</cp:lastModifiedBy>
  <cp:revision>109</cp:revision>
  <dcterms:created xsi:type="dcterms:W3CDTF">2011-05-11T00:09:59Z</dcterms:created>
  <dcterms:modified xsi:type="dcterms:W3CDTF">2013-06-06T19:37:43Z</dcterms:modified>
</cp:coreProperties>
</file>