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9" r:id="rId3"/>
    <p:sldId id="263" r:id="rId4"/>
    <p:sldId id="281" r:id="rId5"/>
    <p:sldId id="279" r:id="rId6"/>
    <p:sldId id="286" r:id="rId7"/>
    <p:sldId id="287" r:id="rId8"/>
    <p:sldId id="272" r:id="rId9"/>
    <p:sldId id="273" r:id="rId10"/>
    <p:sldId id="264" r:id="rId11"/>
    <p:sldId id="266" r:id="rId12"/>
    <p:sldId id="265" r:id="rId13"/>
    <p:sldId id="270" r:id="rId14"/>
    <p:sldId id="271" r:id="rId15"/>
    <p:sldId id="258" r:id="rId16"/>
    <p:sldId id="259" r:id="rId17"/>
    <p:sldId id="260" r:id="rId18"/>
    <p:sldId id="262" r:id="rId19"/>
    <p:sldId id="282" r:id="rId20"/>
    <p:sldId id="274" r:id="rId21"/>
    <p:sldId id="26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F2FA"/>
    <a:srgbClr val="C9ECF7"/>
    <a:srgbClr val="C8E5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1"/>
  <c:chart>
    <c:autoTitleDeleted val="1"/>
    <c:plotArea>
      <c:layout/>
      <c:pieChart>
        <c:varyColors val="1"/>
        <c:ser>
          <c:idx val="0"/>
          <c:order val="0"/>
          <c:tx>
            <c:strRef>
              <c:f>Sheet1!$B$1</c:f>
              <c:strCache>
                <c:ptCount val="1"/>
                <c:pt idx="0">
                  <c:v>Sales</c:v>
                </c:pt>
              </c:strCache>
            </c:strRef>
          </c:tx>
          <c:dLbls>
            <c:txPr>
              <a:bodyPr/>
              <a:lstStyle/>
              <a:p>
                <a:pPr>
                  <a:defRPr sz="1400"/>
                </a:pPr>
                <a:endParaRPr lang="en-US"/>
              </a:p>
            </c:txPr>
            <c:dLblPos val="bestFit"/>
            <c:showVal val="1"/>
            <c:showLeaderLines val="1"/>
          </c:dLbls>
          <c:cat>
            <c:strRef>
              <c:f>Sheet1!$A$2:$A$9</c:f>
              <c:strCache>
                <c:ptCount val="8"/>
                <c:pt idx="0">
                  <c:v>Patient Care Activities</c:v>
                </c:pt>
                <c:pt idx="1">
                  <c:v>Tuition and Fees</c:v>
                </c:pt>
                <c:pt idx="2">
                  <c:v>Commonwealth of Pennsylvania appropriation</c:v>
                </c:pt>
                <c:pt idx="3">
                  <c:v>Federal Grants and Contracts</c:v>
                </c:pt>
                <c:pt idx="4">
                  <c:v>Contributions for Operations and Endowments</c:v>
                </c:pt>
                <c:pt idx="5">
                  <c:v>Investment Return</c:v>
                </c:pt>
                <c:pt idx="6">
                  <c:v>Auxiliary Enterprises</c:v>
                </c:pt>
                <c:pt idx="7">
                  <c:v>Other Sources</c:v>
                </c:pt>
              </c:strCache>
            </c:strRef>
          </c:cat>
          <c:val>
            <c:numRef>
              <c:f>Sheet1!$B$2:$B$9</c:f>
              <c:numCache>
                <c:formatCode>"$"#,##0.00_);[Red]\("$"#,##0.00\)</c:formatCode>
                <c:ptCount val="8"/>
                <c:pt idx="0" formatCode="&quot;$&quot;#,##0.0_);[Red]\(&quot;$&quot;#,##0.0\)">
                  <c:v>1129.5</c:v>
                </c:pt>
                <c:pt idx="1">
                  <c:v>577.62</c:v>
                </c:pt>
                <c:pt idx="2">
                  <c:v>164.97</c:v>
                </c:pt>
                <c:pt idx="3">
                  <c:v>143.72999999999999</c:v>
                </c:pt>
                <c:pt idx="4">
                  <c:v>42.53</c:v>
                </c:pt>
                <c:pt idx="5" formatCode="&quot;$&quot;#,##0.0_);[Red]\(&quot;$&quot;#,##0.0\)">
                  <c:v>41.5</c:v>
                </c:pt>
                <c:pt idx="6">
                  <c:v>79.61</c:v>
                </c:pt>
                <c:pt idx="7">
                  <c:v>40.58</c:v>
                </c:pt>
              </c:numCache>
            </c:numRef>
          </c:val>
        </c:ser>
        <c:dLbls>
          <c:showVal val="1"/>
        </c:dLbls>
        <c:firstSliceAng val="0"/>
      </c:pieChart>
    </c:plotArea>
    <c:legend>
      <c:legendPos val="r"/>
      <c:layout>
        <c:manualLayout>
          <c:xMode val="edge"/>
          <c:yMode val="edge"/>
          <c:x val="0.65000000000000036"/>
          <c:y val="6.6163426025927521E-2"/>
          <c:w val="0.33833333333333332"/>
          <c:h val="0.8957801439786407"/>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dLbls>
            <c:dLbl>
              <c:idx val="0"/>
              <c:layout>
                <c:manualLayout>
                  <c:x val="2.7775833712426132E-3"/>
                  <c:y val="3.0302732044857981E-2"/>
                </c:manualLayout>
              </c:layout>
              <c:dLblPos val="outEnd"/>
              <c:showVal val="1"/>
            </c:dLbl>
            <c:dLbl>
              <c:idx val="4"/>
              <c:layout>
                <c:manualLayout>
                  <c:x val="-5.092177355344132E-17"/>
                  <c:y val="2.2727272727272776E-2"/>
                </c:manualLayout>
              </c:layout>
              <c:dLblPos val="outEnd"/>
              <c:showVal val="1"/>
            </c:dLbl>
            <c:dLbl>
              <c:idx val="7"/>
              <c:layout>
                <c:manualLayout>
                  <c:x val="-2.7775833712426132E-3"/>
                  <c:y val="1.8939393939393936E-2"/>
                </c:manualLayout>
              </c:layout>
              <c:dLblPos val="outEnd"/>
              <c:showVal val="1"/>
            </c:dLbl>
            <c:dLbl>
              <c:idx val="8"/>
              <c:layout>
                <c:manualLayout>
                  <c:x val="1.0184354710688266E-16"/>
                  <c:y val="7.5757575757575465E-3"/>
                </c:manualLayout>
              </c:layout>
              <c:dLblPos val="outEnd"/>
              <c:showVal val="1"/>
            </c:dLbl>
            <c:txPr>
              <a:bodyPr/>
              <a:lstStyle/>
              <a:p>
                <a:pPr>
                  <a:defRPr sz="1400"/>
                </a:pPr>
                <a:endParaRPr lang="en-US"/>
              </a:p>
            </c:txPr>
            <c:dLblPos val="outEnd"/>
            <c:showVal val="1"/>
          </c:dLbls>
          <c:cat>
            <c:numRef>
              <c:f>Sheet1!$A$2:$A$12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Sheet1!$B$2:$B$12</c:f>
              <c:numCache>
                <c:formatCode>"$"#,##0</c:formatCode>
                <c:ptCount val="11"/>
                <c:pt idx="0" formatCode="&quot;$&quot;#,##0_);[Red]\(&quot;$&quot;#,##0\)">
                  <c:v>26</c:v>
                </c:pt>
                <c:pt idx="1">
                  <c:v>36</c:v>
                </c:pt>
                <c:pt idx="2">
                  <c:v>44</c:v>
                </c:pt>
                <c:pt idx="3">
                  <c:v>49</c:v>
                </c:pt>
                <c:pt idx="4">
                  <c:v>33</c:v>
                </c:pt>
                <c:pt idx="5">
                  <c:v>49</c:v>
                </c:pt>
                <c:pt idx="6">
                  <c:v>62</c:v>
                </c:pt>
                <c:pt idx="7">
                  <c:v>65</c:v>
                </c:pt>
                <c:pt idx="8">
                  <c:v>45</c:v>
                </c:pt>
                <c:pt idx="9">
                  <c:v>52</c:v>
                </c:pt>
                <c:pt idx="10">
                  <c:v>48</c:v>
                </c:pt>
              </c:numCache>
            </c:numRef>
          </c:val>
        </c:ser>
        <c:dLbls>
          <c:showVal val="1"/>
        </c:dLbls>
        <c:axId val="82520320"/>
        <c:axId val="82546688"/>
      </c:barChart>
      <c:catAx>
        <c:axId val="82520320"/>
        <c:scaling>
          <c:orientation val="minMax"/>
        </c:scaling>
        <c:axPos val="b"/>
        <c:numFmt formatCode="General" sourceLinked="1"/>
        <c:tickLblPos val="nextTo"/>
        <c:txPr>
          <a:bodyPr/>
          <a:lstStyle/>
          <a:p>
            <a:pPr>
              <a:defRPr sz="1200"/>
            </a:pPr>
            <a:endParaRPr lang="en-US"/>
          </a:p>
        </c:txPr>
        <c:crossAx val="82546688"/>
        <c:crosses val="autoZero"/>
        <c:auto val="1"/>
        <c:lblAlgn val="ctr"/>
        <c:lblOffset val="100"/>
      </c:catAx>
      <c:valAx>
        <c:axId val="82546688"/>
        <c:scaling>
          <c:orientation val="minMax"/>
        </c:scaling>
        <c:axPos val="l"/>
        <c:majorGridlines/>
        <c:numFmt formatCode="#,##0" sourceLinked="0"/>
        <c:tickLblPos val="nextTo"/>
        <c:txPr>
          <a:bodyPr/>
          <a:lstStyle/>
          <a:p>
            <a:pPr>
              <a:defRPr sz="1400"/>
            </a:pPr>
            <a:endParaRPr lang="en-US"/>
          </a:p>
        </c:txPr>
        <c:crossAx val="82520320"/>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dLbls>
            <c:dLbl>
              <c:idx val="0"/>
              <c:layout>
                <c:manualLayout>
                  <c:x val="2.7775833712426132E-3"/>
                  <c:y val="-2.9825817227392104E-7"/>
                </c:manualLayout>
              </c:layout>
              <c:dLblPos val="outEnd"/>
              <c:showVal val="1"/>
            </c:dLbl>
            <c:dLbl>
              <c:idx val="1"/>
              <c:layout>
                <c:manualLayout>
                  <c:x val="5.5551667424852151E-3"/>
                  <c:y val="3.7878787878787923E-3"/>
                </c:manualLayout>
              </c:layout>
              <c:dLblPos val="outEnd"/>
              <c:showVal val="1"/>
            </c:dLbl>
            <c:dLbl>
              <c:idx val="4"/>
              <c:layout>
                <c:manualLayout>
                  <c:x val="-5.0921773553441425E-17"/>
                  <c:y val="2.2727272727272794E-2"/>
                </c:manualLayout>
              </c:layout>
              <c:dLblPos val="outEnd"/>
              <c:showVal val="1"/>
            </c:dLbl>
            <c:dLbl>
              <c:idx val="5"/>
              <c:layout>
                <c:manualLayout>
                  <c:x val="5.5551667424852151E-3"/>
                  <c:y val="2.6515151515151516E-2"/>
                </c:manualLayout>
              </c:layout>
              <c:dLblPos val="outEnd"/>
              <c:showVal val="1"/>
            </c:dLbl>
            <c:dLbl>
              <c:idx val="7"/>
              <c:layout>
                <c:manualLayout>
                  <c:x val="-2.7775833712426132E-3"/>
                  <c:y val="-1.7360910556390967E-17"/>
                </c:manualLayout>
              </c:layout>
              <c:dLblPos val="outEnd"/>
              <c:showVal val="1"/>
            </c:dLbl>
            <c:dLbl>
              <c:idx val="8"/>
              <c:layout>
                <c:manualLayout>
                  <c:x val="0"/>
                  <c:y val="1.8939393939393936E-2"/>
                </c:manualLayout>
              </c:layout>
              <c:dLblPos val="outEnd"/>
              <c:showVal val="1"/>
            </c:dLbl>
            <c:dLbl>
              <c:idx val="10"/>
              <c:layout>
                <c:manualLayout>
                  <c:x val="8.3327501137278361E-3"/>
                  <c:y val="1.1363636363636367E-2"/>
                </c:manualLayout>
              </c:layout>
              <c:dLblPos val="outEnd"/>
              <c:showVal val="1"/>
            </c:dLbl>
            <c:txPr>
              <a:bodyPr/>
              <a:lstStyle/>
              <a:p>
                <a:pPr>
                  <a:defRPr sz="1200"/>
                </a:pPr>
                <a:endParaRPr lang="en-US"/>
              </a:p>
            </c:txPr>
            <c:dLblPos val="outEnd"/>
            <c:showVal val="1"/>
          </c:dLbls>
          <c:cat>
            <c:numRef>
              <c:f>Sheet1!$A$2:$A$12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Sheet1!$B$2:$B$12</c:f>
              <c:numCache>
                <c:formatCode>0.0</c:formatCode>
                <c:ptCount val="11"/>
                <c:pt idx="0">
                  <c:v>28.8</c:v>
                </c:pt>
                <c:pt idx="1">
                  <c:v>27.4</c:v>
                </c:pt>
                <c:pt idx="2">
                  <c:v>43.7</c:v>
                </c:pt>
                <c:pt idx="3">
                  <c:v>45</c:v>
                </c:pt>
                <c:pt idx="4">
                  <c:v>45.8</c:v>
                </c:pt>
                <c:pt idx="5">
                  <c:v>47</c:v>
                </c:pt>
                <c:pt idx="6">
                  <c:v>48.2</c:v>
                </c:pt>
                <c:pt idx="7">
                  <c:v>48.1</c:v>
                </c:pt>
                <c:pt idx="8">
                  <c:v>46.6</c:v>
                </c:pt>
                <c:pt idx="9">
                  <c:v>47.1</c:v>
                </c:pt>
                <c:pt idx="10">
                  <c:v>45.8</c:v>
                </c:pt>
              </c:numCache>
            </c:numRef>
          </c:val>
        </c:ser>
        <c:dLbls>
          <c:showVal val="1"/>
        </c:dLbls>
        <c:axId val="71691648"/>
        <c:axId val="82609280"/>
      </c:barChart>
      <c:catAx>
        <c:axId val="71691648"/>
        <c:scaling>
          <c:orientation val="minMax"/>
        </c:scaling>
        <c:axPos val="b"/>
        <c:numFmt formatCode="General" sourceLinked="1"/>
        <c:tickLblPos val="nextTo"/>
        <c:txPr>
          <a:bodyPr/>
          <a:lstStyle/>
          <a:p>
            <a:pPr>
              <a:defRPr sz="1200"/>
            </a:pPr>
            <a:endParaRPr lang="en-US"/>
          </a:p>
        </c:txPr>
        <c:crossAx val="82609280"/>
        <c:crosses val="autoZero"/>
        <c:auto val="1"/>
        <c:lblAlgn val="ctr"/>
        <c:lblOffset val="100"/>
      </c:catAx>
      <c:valAx>
        <c:axId val="82609280"/>
        <c:scaling>
          <c:orientation val="minMax"/>
        </c:scaling>
        <c:axPos val="l"/>
        <c:majorGridlines/>
        <c:numFmt formatCode="#,##0" sourceLinked="0"/>
        <c:tickLblPos val="nextTo"/>
        <c:txPr>
          <a:bodyPr/>
          <a:lstStyle/>
          <a:p>
            <a:pPr>
              <a:defRPr sz="1400"/>
            </a:pPr>
            <a:endParaRPr lang="en-US"/>
          </a:p>
        </c:txPr>
        <c:crossAx val="71691648"/>
        <c:crosses val="autoZero"/>
        <c:crossBetween val="between"/>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E9C898-646B-44FA-AD99-75CD44BB816E}" type="datetimeFigureOut">
              <a:rPr lang="en-US" smtClean="0"/>
              <a:pPr/>
              <a:t>5/1/2012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B97F94-963E-4013-ADAC-1D5564D18E98}"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B99339-2532-470D-9A50-EE68EAC4FC55}" type="datetimeFigureOut">
              <a:rPr lang="en-US" smtClean="0"/>
              <a:pPr/>
              <a:t>5/1/2012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74721E-7E1E-4B4F-8637-C72DEF9D13B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OTHER MATTERS – AUXILIARY ENTERPRISES </a:t>
            </a:r>
          </a:p>
          <a:p>
            <a:r>
              <a:rPr lang="en-US" sz="1200" kern="1200" baseline="0" dirty="0" smtClean="0">
                <a:solidFill>
                  <a:schemeClr val="tx1"/>
                </a:solidFill>
                <a:latin typeface="+mn-lt"/>
                <a:ea typeface="+mn-ea"/>
                <a:cs typeface="+mn-cs"/>
              </a:rPr>
              <a:t>Auxiliary operations were $$79.6M in FY11.  Top category is  University Housing ($48M).  Also includes parking, Liacouras Center and off campus residence halls  and Temple Press.  Bookstore, TPAC, foodservices. </a:t>
            </a:r>
          </a:p>
          <a:p>
            <a:r>
              <a:rPr lang="en-US" sz="1200" kern="1200" baseline="0" dirty="0" smtClean="0">
                <a:solidFill>
                  <a:schemeClr val="tx1"/>
                </a:solidFill>
                <a:latin typeface="+mn-lt"/>
                <a:ea typeface="+mn-ea"/>
                <a:cs typeface="+mn-cs"/>
              </a:rPr>
              <a:t>Three auxiliaries – Temple University Press, Intercollegiate Athletics and Off-Campus Housing require a subsidy from the University. </a:t>
            </a:r>
          </a:p>
        </p:txBody>
      </p:sp>
      <p:sp>
        <p:nvSpPr>
          <p:cNvPr id="4" name="Slide Number Placeholder 3"/>
          <p:cNvSpPr>
            <a:spLocks noGrp="1"/>
          </p:cNvSpPr>
          <p:nvPr>
            <p:ph type="sldNum" sz="quarter" idx="10"/>
          </p:nvPr>
        </p:nvSpPr>
        <p:spPr/>
        <p:txBody>
          <a:bodyPr/>
          <a:lstStyle/>
          <a:p>
            <a:fld id="{B674721E-7E1E-4B4F-8637-C72DEF9D13B5}"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A7EA0-0C88-4BCD-83C0-282830AB4A24}"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1EB5FE-1A2C-4ED0-8E27-7696BEE0B2A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A7EA0-0C88-4BCD-83C0-282830AB4A24}" type="datetimeFigureOut">
              <a:rPr lang="en-US" smtClean="0"/>
              <a:pPr/>
              <a:t>5/1/2012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EB5FE-1A2C-4ED0-8E27-7696BEE0B2A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Institutional Advancement </a:t>
            </a:r>
            <a:br>
              <a:rPr lang="en-US" dirty="0" smtClean="0"/>
            </a:br>
            <a:r>
              <a:rPr lang="en-US" dirty="0" smtClean="0">
                <a:solidFill>
                  <a:srgbClr val="C00000"/>
                </a:solidFill>
              </a:rPr>
              <a:t>Temple University</a:t>
            </a:r>
            <a:r>
              <a:rPr lang="en-US" dirty="0" smtClean="0"/>
              <a:t>	</a:t>
            </a:r>
            <a:endParaRPr lang="en-US" dirty="0"/>
          </a:p>
        </p:txBody>
      </p:sp>
      <p:sp>
        <p:nvSpPr>
          <p:cNvPr id="3" name="Subtitle 2"/>
          <p:cNvSpPr>
            <a:spLocks noGrp="1"/>
          </p:cNvSpPr>
          <p:nvPr>
            <p:ph type="subTitle" idx="1"/>
          </p:nvPr>
        </p:nvSpPr>
        <p:spPr/>
        <p:txBody>
          <a:bodyPr/>
          <a:lstStyle/>
          <a:p>
            <a:r>
              <a:rPr lang="en-US" dirty="0" smtClean="0">
                <a:solidFill>
                  <a:schemeClr val="tx1">
                    <a:lumMod val="65000"/>
                    <a:lumOff val="35000"/>
                  </a:schemeClr>
                </a:solidFill>
              </a:rPr>
              <a:t>May 2012</a:t>
            </a:r>
            <a:endParaRPr lang="en-US"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Supports Temple?</a:t>
            </a:r>
            <a:endParaRPr lang="en-US" dirty="0"/>
          </a:p>
        </p:txBody>
      </p:sp>
      <p:sp>
        <p:nvSpPr>
          <p:cNvPr id="3" name="Content Placeholder 2"/>
          <p:cNvSpPr>
            <a:spLocks noGrp="1"/>
          </p:cNvSpPr>
          <p:nvPr>
            <p:ph idx="1"/>
          </p:nvPr>
        </p:nvSpPr>
        <p:spPr/>
        <p:txBody>
          <a:bodyPr>
            <a:normAutofit/>
          </a:bodyPr>
          <a:lstStyle/>
          <a:p>
            <a:r>
              <a:rPr lang="en-US" dirty="0" smtClean="0"/>
              <a:t>Temple Community is comprised of…</a:t>
            </a:r>
          </a:p>
          <a:p>
            <a:pPr lvl="1"/>
            <a:r>
              <a:rPr lang="en-US" dirty="0" smtClean="0"/>
              <a:t>Alumni</a:t>
            </a:r>
          </a:p>
          <a:p>
            <a:pPr lvl="1"/>
            <a:r>
              <a:rPr lang="en-US" dirty="0" smtClean="0"/>
              <a:t>Students</a:t>
            </a:r>
          </a:p>
          <a:p>
            <a:pPr lvl="1"/>
            <a:r>
              <a:rPr lang="en-US" dirty="0" smtClean="0"/>
              <a:t>Parents</a:t>
            </a:r>
          </a:p>
          <a:p>
            <a:pPr lvl="1"/>
            <a:r>
              <a:rPr lang="en-US" dirty="0" smtClean="0"/>
              <a:t>Friends</a:t>
            </a:r>
          </a:p>
          <a:p>
            <a:pPr lvl="1"/>
            <a:r>
              <a:rPr lang="en-US" dirty="0" smtClean="0"/>
              <a:t>Faculty and Staff</a:t>
            </a:r>
          </a:p>
          <a:p>
            <a:pPr lvl="1"/>
            <a:r>
              <a:rPr lang="en-US" dirty="0" smtClean="0"/>
              <a:t>Trustees</a:t>
            </a:r>
          </a:p>
          <a:p>
            <a:pPr lvl="1"/>
            <a:r>
              <a:rPr lang="en-US" dirty="0" smtClean="0"/>
              <a:t>Corporations</a:t>
            </a:r>
          </a:p>
          <a:p>
            <a:pPr lvl="1"/>
            <a:r>
              <a:rPr lang="en-US" dirty="0" smtClean="0"/>
              <a:t>Foundations</a:t>
            </a:r>
          </a:p>
          <a:p>
            <a:pPr lvl="1"/>
            <a:r>
              <a:rPr lang="en-US" dirty="0" smtClean="0"/>
              <a:t>Government support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Gift?</a:t>
            </a:r>
            <a:endParaRPr lang="en-US" dirty="0"/>
          </a:p>
        </p:txBody>
      </p:sp>
      <p:sp>
        <p:nvSpPr>
          <p:cNvPr id="3" name="Content Placeholder 2"/>
          <p:cNvSpPr>
            <a:spLocks noGrp="1"/>
          </p:cNvSpPr>
          <p:nvPr>
            <p:ph idx="1"/>
          </p:nvPr>
        </p:nvSpPr>
        <p:spPr/>
        <p:txBody>
          <a:bodyPr>
            <a:noAutofit/>
          </a:bodyPr>
          <a:lstStyle/>
          <a:p>
            <a:r>
              <a:rPr lang="en-US" sz="2400" dirty="0" smtClean="0"/>
              <a:t>Cash, stock, or other assets</a:t>
            </a:r>
          </a:p>
          <a:p>
            <a:r>
              <a:rPr lang="en-US" sz="2400" dirty="0" smtClean="0"/>
              <a:t>Can be made once or in installments</a:t>
            </a:r>
          </a:p>
          <a:p>
            <a:r>
              <a:rPr lang="en-US" sz="2400" dirty="0" smtClean="0"/>
              <a:t>Gifts can be pledged and paid off over a number of months or years</a:t>
            </a:r>
          </a:p>
          <a:p>
            <a:r>
              <a:rPr lang="en-US" sz="2400" b="1" dirty="0" smtClean="0"/>
              <a:t>Restricted </a:t>
            </a:r>
            <a:r>
              <a:rPr lang="en-US" sz="2400" dirty="0" smtClean="0"/>
              <a:t>= donor decides where to allocate the money</a:t>
            </a:r>
          </a:p>
          <a:p>
            <a:r>
              <a:rPr lang="en-US" sz="2400" b="1" dirty="0" smtClean="0"/>
              <a:t>Unrestricted</a:t>
            </a:r>
            <a:r>
              <a:rPr lang="en-US" sz="2400" dirty="0" smtClean="0"/>
              <a:t> = Temple decides where to allocate the money</a:t>
            </a:r>
          </a:p>
          <a:p>
            <a:r>
              <a:rPr lang="en-US" sz="2400" dirty="0" smtClean="0"/>
              <a:t>Individual donors can often have their gift matched by their employer – </a:t>
            </a:r>
            <a:r>
              <a:rPr lang="en-US" sz="2400" b="1" dirty="0" smtClean="0"/>
              <a:t>“matching gifts”</a:t>
            </a:r>
            <a:endParaRPr lang="en-US"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Solicitation Lifecycle</a:t>
            </a:r>
            <a:endParaRPr lang="en-US" dirty="0"/>
          </a:p>
        </p:txBody>
      </p:sp>
      <p:sp>
        <p:nvSpPr>
          <p:cNvPr id="3" name="Content Placeholder 2"/>
          <p:cNvSpPr>
            <a:spLocks noGrp="1"/>
          </p:cNvSpPr>
          <p:nvPr>
            <p:ph idx="1"/>
          </p:nvPr>
        </p:nvSpPr>
        <p:spPr>
          <a:xfrm>
            <a:off x="381000" y="4648200"/>
            <a:ext cx="8229600" cy="1143000"/>
          </a:xfrm>
        </p:spPr>
        <p:txBody>
          <a:bodyPr>
            <a:normAutofit/>
          </a:bodyPr>
          <a:lstStyle/>
          <a:p>
            <a:pPr algn="ctr">
              <a:buNone/>
            </a:pPr>
            <a:r>
              <a:rPr lang="en-US" sz="2000" dirty="0" smtClean="0"/>
              <a:t>Length of time spent cultivating a donor often is dependent on the size of gift;  </a:t>
            </a:r>
          </a:p>
          <a:p>
            <a:pPr algn="ctr">
              <a:buNone/>
            </a:pPr>
            <a:r>
              <a:rPr lang="en-US" sz="2000" dirty="0" smtClean="0"/>
              <a:t>generally, the larger the gift (</a:t>
            </a:r>
            <a:r>
              <a:rPr lang="en-US" sz="2000" i="1" dirty="0" smtClean="0"/>
              <a:t>e.g., a Leadership Gift</a:t>
            </a:r>
            <a:r>
              <a:rPr lang="en-US" sz="2000" dirty="0" smtClean="0"/>
              <a:t>), the longer the lifecycle.</a:t>
            </a:r>
          </a:p>
          <a:p>
            <a:pPr algn="ctr"/>
            <a:endParaRPr lang="en-US" sz="2000" dirty="0"/>
          </a:p>
        </p:txBody>
      </p:sp>
      <p:grpSp>
        <p:nvGrpSpPr>
          <p:cNvPr id="42" name="Group 41"/>
          <p:cNvGrpSpPr/>
          <p:nvPr/>
        </p:nvGrpSpPr>
        <p:grpSpPr>
          <a:xfrm>
            <a:off x="2819400" y="1828800"/>
            <a:ext cx="3505200" cy="1981200"/>
            <a:chOff x="2514600" y="1600200"/>
            <a:chExt cx="3505200" cy="1981200"/>
          </a:xfrm>
        </p:grpSpPr>
        <p:sp>
          <p:nvSpPr>
            <p:cNvPr id="5" name="Rectangle 4"/>
            <p:cNvSpPr/>
            <p:nvPr/>
          </p:nvSpPr>
          <p:spPr>
            <a:xfrm>
              <a:off x="3810000" y="1600200"/>
              <a:ext cx="914400" cy="9144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rPr>
                <a:t>Solicit</a:t>
              </a:r>
              <a:endParaRPr lang="en-US" sz="1400" b="1" dirty="0">
                <a:solidFill>
                  <a:prstClr val="black"/>
                </a:solidFill>
              </a:endParaRPr>
            </a:p>
          </p:txBody>
        </p:sp>
        <p:sp>
          <p:nvSpPr>
            <p:cNvPr id="7" name="Rectangle 6"/>
            <p:cNvSpPr/>
            <p:nvPr/>
          </p:nvSpPr>
          <p:spPr>
            <a:xfrm>
              <a:off x="5105400" y="2667000"/>
              <a:ext cx="914400" cy="914400"/>
            </a:xfrm>
            <a:prstGeom prst="rect">
              <a:avLst/>
            </a:prstGeom>
            <a:solidFill>
              <a:schemeClr val="accent2">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rPr>
                <a:t>Steward</a:t>
              </a:r>
              <a:endParaRPr lang="en-US" sz="1400" b="1" dirty="0">
                <a:solidFill>
                  <a:prstClr val="black"/>
                </a:solidFill>
              </a:endParaRPr>
            </a:p>
          </p:txBody>
        </p:sp>
        <p:sp>
          <p:nvSpPr>
            <p:cNvPr id="11" name="Rectangle 10"/>
            <p:cNvSpPr/>
            <p:nvPr/>
          </p:nvSpPr>
          <p:spPr>
            <a:xfrm>
              <a:off x="2514600" y="2667000"/>
              <a:ext cx="914400" cy="914400"/>
            </a:xfrm>
            <a:prstGeom prst="rect">
              <a:avLst/>
            </a:prstGeom>
            <a:solidFill>
              <a:schemeClr val="accent3">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rPr>
                <a:t>Cultivate</a:t>
              </a:r>
              <a:endParaRPr lang="en-US" sz="1400" b="1" dirty="0">
                <a:solidFill>
                  <a:prstClr val="black"/>
                </a:solidFill>
              </a:endParaRPr>
            </a:p>
          </p:txBody>
        </p:sp>
        <p:cxnSp>
          <p:nvCxnSpPr>
            <p:cNvPr id="37" name="Straight Arrow Connector 36"/>
            <p:cNvCxnSpPr>
              <a:stCxn id="11" idx="0"/>
              <a:endCxn id="5" idx="1"/>
            </p:cNvCxnSpPr>
            <p:nvPr/>
          </p:nvCxnSpPr>
          <p:spPr>
            <a:xfrm flipV="1">
              <a:off x="2971800" y="2057400"/>
              <a:ext cx="838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5" idx="3"/>
              <a:endCxn id="7" idx="0"/>
            </p:cNvCxnSpPr>
            <p:nvPr/>
          </p:nvCxnSpPr>
          <p:spPr>
            <a:xfrm>
              <a:off x="4724400" y="2057400"/>
              <a:ext cx="838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7" idx="1"/>
              <a:endCxn id="11" idx="3"/>
            </p:cNvCxnSpPr>
            <p:nvPr/>
          </p:nvCxnSpPr>
          <p:spPr>
            <a:xfrm flipH="1">
              <a:off x="3429000" y="3124200"/>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3" name="Rectangle 42"/>
          <p:cNvSpPr/>
          <p:nvPr/>
        </p:nvSpPr>
        <p:spPr>
          <a:xfrm>
            <a:off x="1371600" y="2895600"/>
            <a:ext cx="914400" cy="914400"/>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rPr>
              <a:t>Identify</a:t>
            </a:r>
            <a:endParaRPr lang="en-US" sz="1400" b="1" dirty="0">
              <a:solidFill>
                <a:prstClr val="black"/>
              </a:solidFill>
            </a:endParaRPr>
          </a:p>
        </p:txBody>
      </p:sp>
      <p:cxnSp>
        <p:nvCxnSpPr>
          <p:cNvPr id="45" name="Straight Arrow Connector 44"/>
          <p:cNvCxnSpPr>
            <a:stCxn id="43" idx="3"/>
            <a:endCxn id="11" idx="1"/>
          </p:cNvCxnSpPr>
          <p:nvPr/>
        </p:nvCxnSpPr>
        <p:spPr>
          <a:xfrm>
            <a:off x="2286000" y="3352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ud11931\Desktop\1SVP.jpg"/>
          <p:cNvPicPr>
            <a:picLocks noChangeAspect="1" noChangeArrowheads="1"/>
          </p:cNvPicPr>
          <p:nvPr/>
        </p:nvPicPr>
        <p:blipFill>
          <a:blip r:embed="rId2" cstate="print"/>
          <a:srcRect l="2551" r="5612"/>
          <a:stretch>
            <a:fillRect/>
          </a:stretch>
        </p:blipFill>
        <p:spPr bwMode="auto">
          <a:xfrm>
            <a:off x="228600" y="609600"/>
            <a:ext cx="8610600" cy="5440680"/>
          </a:xfrm>
          <a:prstGeom prst="rect">
            <a:avLst/>
          </a:prstGeom>
          <a:noFill/>
        </p:spPr>
      </p:pic>
      <p:sp>
        <p:nvSpPr>
          <p:cNvPr id="5" name="Rectangle 4"/>
          <p:cNvSpPr/>
          <p:nvPr/>
        </p:nvSpPr>
        <p:spPr>
          <a:xfrm>
            <a:off x="2743200" y="2438400"/>
            <a:ext cx="990600" cy="914400"/>
          </a:xfrm>
          <a:prstGeom prst="rect">
            <a:avLst/>
          </a:prstGeom>
          <a:solidFill>
            <a:srgbClr val="DAF2FA"/>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Nicole Naumoff</a:t>
            </a:r>
          </a:p>
          <a:p>
            <a:pPr algn="ctr"/>
            <a:r>
              <a:rPr lang="en-US" sz="1100" dirty="0" smtClean="0">
                <a:solidFill>
                  <a:schemeClr val="tx1"/>
                </a:solidFill>
              </a:rPr>
              <a:t>AVP </a:t>
            </a:r>
          </a:p>
          <a:p>
            <a:pPr algn="ctr"/>
            <a:r>
              <a:rPr lang="en-US" sz="1100" dirty="0" smtClean="0">
                <a:solidFill>
                  <a:schemeClr val="tx1"/>
                </a:solidFill>
              </a:rPr>
              <a:t>Advancement</a:t>
            </a:r>
          </a:p>
          <a:p>
            <a:pPr algn="ctr"/>
            <a:r>
              <a:rPr lang="en-US" sz="1100" dirty="0" smtClean="0">
                <a:solidFill>
                  <a:schemeClr val="tx1"/>
                </a:solidFill>
              </a:rPr>
              <a:t>Comms</a:t>
            </a:r>
            <a:endParaRPr lang="en-US" sz="11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ud11931\Desktop\2 Development 7.jpg"/>
          <p:cNvPicPr>
            <a:picLocks noChangeAspect="1" noChangeArrowheads="1"/>
          </p:cNvPicPr>
          <p:nvPr/>
        </p:nvPicPr>
        <p:blipFill>
          <a:blip r:embed="rId2" cstate="print"/>
          <a:srcRect t="14286"/>
          <a:stretch>
            <a:fillRect/>
          </a:stretch>
        </p:blipFill>
        <p:spPr bwMode="auto">
          <a:xfrm>
            <a:off x="457200" y="1371600"/>
            <a:ext cx="8458200" cy="5029200"/>
          </a:xfrm>
          <a:prstGeom prst="rect">
            <a:avLst/>
          </a:prstGeom>
          <a:noFill/>
        </p:spPr>
      </p:pic>
      <p:sp>
        <p:nvSpPr>
          <p:cNvPr id="5" name="Rectangle 4"/>
          <p:cNvSpPr/>
          <p:nvPr/>
        </p:nvSpPr>
        <p:spPr>
          <a:xfrm>
            <a:off x="4953000" y="3352800"/>
            <a:ext cx="1371600" cy="685800"/>
          </a:xfrm>
          <a:prstGeom prst="rect">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Katharine Wiseman</a:t>
            </a:r>
          </a:p>
          <a:p>
            <a:pPr algn="ctr"/>
            <a:r>
              <a:rPr lang="en-US" sz="1100" dirty="0" smtClean="0">
                <a:solidFill>
                  <a:schemeClr val="tx1"/>
                </a:solidFill>
              </a:rPr>
              <a:t>Individual Gift Officer</a:t>
            </a:r>
            <a:endParaRPr lang="en-US" sz="1100" dirty="0">
              <a:solidFill>
                <a:schemeClr val="tx1"/>
              </a:solidFill>
            </a:endParaRPr>
          </a:p>
        </p:txBody>
      </p:sp>
      <p:sp>
        <p:nvSpPr>
          <p:cNvPr id="6" name="Rectangle 5"/>
          <p:cNvSpPr/>
          <p:nvPr/>
        </p:nvSpPr>
        <p:spPr>
          <a:xfrm>
            <a:off x="4953000" y="2667000"/>
            <a:ext cx="1371600" cy="533400"/>
          </a:xfrm>
          <a:prstGeom prst="rect">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Kate Long</a:t>
            </a:r>
          </a:p>
          <a:p>
            <a:pPr algn="ctr"/>
            <a:r>
              <a:rPr lang="en-US" sz="1100" dirty="0" smtClean="0">
                <a:solidFill>
                  <a:schemeClr val="tx1"/>
                </a:solidFill>
              </a:rPr>
              <a:t>Director of Individual Gifts</a:t>
            </a:r>
            <a:endParaRPr lang="en-US" sz="1100" dirty="0">
              <a:solidFill>
                <a:schemeClr val="tx1"/>
              </a:solidFill>
            </a:endParaRPr>
          </a:p>
        </p:txBody>
      </p:sp>
      <p:sp>
        <p:nvSpPr>
          <p:cNvPr id="7" name="Rectangle 6"/>
          <p:cNvSpPr/>
          <p:nvPr/>
        </p:nvSpPr>
        <p:spPr>
          <a:xfrm>
            <a:off x="4953000" y="4267200"/>
            <a:ext cx="1371600" cy="533400"/>
          </a:xfrm>
          <a:prstGeom prst="rect">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Monica Gagliardi</a:t>
            </a:r>
          </a:p>
          <a:p>
            <a:pPr algn="ctr"/>
            <a:r>
              <a:rPr lang="en-US" sz="1100" dirty="0" smtClean="0">
                <a:solidFill>
                  <a:schemeClr val="tx1"/>
                </a:solidFill>
              </a:rPr>
              <a:t>Individual Gift Officer</a:t>
            </a:r>
            <a:endParaRPr lang="en-US" sz="1100" dirty="0">
              <a:solidFill>
                <a:schemeClr val="tx1"/>
              </a:solidFill>
            </a:endParaRPr>
          </a:p>
        </p:txBody>
      </p:sp>
      <p:sp>
        <p:nvSpPr>
          <p:cNvPr id="8" name="Rectangle 7"/>
          <p:cNvSpPr/>
          <p:nvPr/>
        </p:nvSpPr>
        <p:spPr>
          <a:xfrm>
            <a:off x="1524000" y="2667000"/>
            <a:ext cx="1600200" cy="838200"/>
          </a:xfrm>
          <a:prstGeom prst="rect">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Kate Moore</a:t>
            </a:r>
          </a:p>
          <a:p>
            <a:pPr algn="ctr"/>
            <a:r>
              <a:rPr lang="en-US" sz="1100" dirty="0" smtClean="0">
                <a:solidFill>
                  <a:schemeClr val="tx1"/>
                </a:solidFill>
              </a:rPr>
              <a:t>Director of Corporation and Foundation Relations</a:t>
            </a:r>
            <a:endParaRPr lang="en-US" sz="1100" dirty="0">
              <a:solidFill>
                <a:schemeClr val="tx1"/>
              </a:solidFill>
            </a:endParaRPr>
          </a:p>
        </p:txBody>
      </p:sp>
      <p:sp>
        <p:nvSpPr>
          <p:cNvPr id="9" name="TextBox 8"/>
          <p:cNvSpPr txBox="1"/>
          <p:nvPr/>
        </p:nvSpPr>
        <p:spPr>
          <a:xfrm>
            <a:off x="2568776" y="304800"/>
            <a:ext cx="3984424" cy="400110"/>
          </a:xfrm>
          <a:prstGeom prst="rect">
            <a:avLst/>
          </a:prstGeom>
          <a:noFill/>
        </p:spPr>
        <p:txBody>
          <a:bodyPr wrap="none" rtlCol="0">
            <a:spAutoFit/>
          </a:bodyPr>
          <a:lstStyle/>
          <a:p>
            <a:r>
              <a:rPr lang="en-US" sz="2000" b="1" dirty="0" smtClean="0"/>
              <a:t>Central Development Support Team</a:t>
            </a:r>
            <a:endParaRPr lang="en-US" sz="2000" b="1" dirty="0"/>
          </a:p>
        </p:txBody>
      </p:sp>
      <p:sp>
        <p:nvSpPr>
          <p:cNvPr id="11" name="TextBox 10"/>
          <p:cNvSpPr txBox="1"/>
          <p:nvPr/>
        </p:nvSpPr>
        <p:spPr>
          <a:xfrm>
            <a:off x="1295400" y="685801"/>
            <a:ext cx="6477000" cy="1200329"/>
          </a:xfrm>
          <a:prstGeom prst="rect">
            <a:avLst/>
          </a:prstGeom>
          <a:noFill/>
        </p:spPr>
        <p:txBody>
          <a:bodyPr wrap="square" rtlCol="0">
            <a:spAutoFit/>
          </a:bodyPr>
          <a:lstStyle/>
          <a:p>
            <a:pPr algn="ctr"/>
            <a:r>
              <a:rPr lang="en-US" dirty="0" smtClean="0"/>
              <a:t>Corporate and Foundation Relations, Annual Fund,</a:t>
            </a:r>
          </a:p>
          <a:p>
            <a:pPr algn="ctr"/>
            <a:r>
              <a:rPr lang="en-US" dirty="0" smtClean="0"/>
              <a:t> Individual Gifts,  Gift Planning</a:t>
            </a:r>
          </a:p>
          <a:p>
            <a:endParaRPr lang="en-US" dirty="0" smtClean="0"/>
          </a:p>
          <a:p>
            <a:endParaRPr lang="en-US" dirty="0"/>
          </a:p>
        </p:txBody>
      </p:sp>
      <p:sp>
        <p:nvSpPr>
          <p:cNvPr id="12" name="Rectangle 11"/>
          <p:cNvSpPr/>
          <p:nvPr/>
        </p:nvSpPr>
        <p:spPr>
          <a:xfrm>
            <a:off x="3352800" y="2667000"/>
            <a:ext cx="1447800" cy="609600"/>
          </a:xfrm>
          <a:prstGeom prst="rect">
            <a:avLst/>
          </a:prstGeom>
          <a:solidFill>
            <a:schemeClr val="accent1">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Nicole Steiner</a:t>
            </a:r>
          </a:p>
          <a:p>
            <a:pPr algn="ctr"/>
            <a:r>
              <a:rPr lang="en-US" sz="1100" dirty="0" smtClean="0">
                <a:solidFill>
                  <a:schemeClr val="tx1"/>
                </a:solidFill>
              </a:rPr>
              <a:t>Executive Director of Annual Fund</a:t>
            </a:r>
            <a:endParaRPr lang="en-US" sz="11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Fund</a:t>
            </a:r>
            <a:endParaRPr lang="en-US" dirty="0"/>
          </a:p>
        </p:txBody>
      </p:sp>
      <p:sp>
        <p:nvSpPr>
          <p:cNvPr id="3" name="Content Placeholder 2"/>
          <p:cNvSpPr>
            <a:spLocks noGrp="1"/>
          </p:cNvSpPr>
          <p:nvPr>
            <p:ph idx="1"/>
          </p:nvPr>
        </p:nvSpPr>
        <p:spPr/>
        <p:txBody>
          <a:bodyPr>
            <a:noAutofit/>
          </a:bodyPr>
          <a:lstStyle/>
          <a:p>
            <a:pPr>
              <a:buNone/>
            </a:pPr>
            <a:r>
              <a:rPr lang="en-US" sz="2000" dirty="0" smtClean="0"/>
              <a:t>Gifts made on a recurring, annual basis (July 1- June 30). Short solicitation cycle.</a:t>
            </a:r>
          </a:p>
          <a:p>
            <a:endParaRPr lang="en-US" sz="2000" dirty="0" smtClean="0"/>
          </a:p>
          <a:p>
            <a:r>
              <a:rPr lang="en-US" sz="2000" b="1" dirty="0" smtClean="0"/>
              <a:t>Focus: </a:t>
            </a:r>
            <a:r>
              <a:rPr lang="en-US" sz="2000" dirty="0" smtClean="0"/>
              <a:t>Gifts of $999 and under. Primary goal is participation, not dollar amount. “Bodies in the door”.</a:t>
            </a:r>
          </a:p>
          <a:p>
            <a:r>
              <a:rPr lang="en-US" sz="2000" b="1" dirty="0" smtClean="0"/>
              <a:t>Audiences: </a:t>
            </a:r>
            <a:r>
              <a:rPr lang="en-US" sz="2000" dirty="0" smtClean="0"/>
              <a:t>Alumni, Parents, Friends, Faculty/Staff, Students (Tfund)</a:t>
            </a:r>
          </a:p>
          <a:p>
            <a:r>
              <a:rPr lang="en-US" sz="2000" b="1" dirty="0" smtClean="0"/>
              <a:t>Channels: </a:t>
            </a:r>
            <a:r>
              <a:rPr lang="en-US" sz="2000" dirty="0" smtClean="0"/>
              <a:t>print, phone, e-mail, online</a:t>
            </a:r>
          </a:p>
          <a:p>
            <a:r>
              <a:rPr lang="en-US" sz="2000" b="1" dirty="0" smtClean="0"/>
              <a:t>Recognition Society: </a:t>
            </a:r>
            <a:r>
              <a:rPr lang="en-US" sz="2000" dirty="0" smtClean="0"/>
              <a:t>Loyal T Society </a:t>
            </a:r>
            <a:r>
              <a:rPr lang="en-US" sz="2000" i="1" dirty="0" smtClean="0"/>
              <a:t>(recognizes consecutive giving)</a:t>
            </a:r>
          </a:p>
          <a:p>
            <a:r>
              <a:rPr lang="en-US" sz="2000" b="1" dirty="0" smtClean="0"/>
              <a:t>Team: </a:t>
            </a:r>
            <a:r>
              <a:rPr lang="en-US" sz="2000" dirty="0" smtClean="0"/>
              <a:t>Nicole Steiner, Ivy Lane, Tammy Rodriguez, Alysea McDonald</a:t>
            </a:r>
          </a:p>
          <a:p>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Individual Gifts</a:t>
            </a:r>
            <a:endParaRPr lang="en-US" dirty="0"/>
          </a:p>
        </p:txBody>
      </p:sp>
      <p:sp>
        <p:nvSpPr>
          <p:cNvPr id="3" name="Content Placeholder 2"/>
          <p:cNvSpPr>
            <a:spLocks noGrp="1"/>
          </p:cNvSpPr>
          <p:nvPr>
            <p:ph idx="1"/>
          </p:nvPr>
        </p:nvSpPr>
        <p:spPr/>
        <p:txBody>
          <a:bodyPr>
            <a:normAutofit/>
          </a:bodyPr>
          <a:lstStyle/>
          <a:p>
            <a:pPr>
              <a:buNone/>
            </a:pPr>
            <a:r>
              <a:rPr lang="en-US" sz="2000" dirty="0" smtClean="0"/>
              <a:t>Gifts made on a recurring, annual basis (July 1- June 30). Short solicitation cycle.</a:t>
            </a:r>
          </a:p>
          <a:p>
            <a:pPr>
              <a:buNone/>
            </a:pPr>
            <a:endParaRPr lang="en-US" sz="2000" dirty="0" smtClean="0"/>
          </a:p>
          <a:p>
            <a:r>
              <a:rPr lang="en-US" sz="2000" b="1" dirty="0" smtClean="0"/>
              <a:t>Focus: </a:t>
            </a:r>
            <a:r>
              <a:rPr lang="en-US" sz="2000" dirty="0" smtClean="0"/>
              <a:t>Gifts of $1k - $50k (an extension of the Annual Fund) Primary goal is increasing revenue and uncovering future Leadership Gift prospects.</a:t>
            </a:r>
          </a:p>
          <a:p>
            <a:r>
              <a:rPr lang="en-US" sz="2000" b="1" dirty="0" smtClean="0"/>
              <a:t>Audiences: </a:t>
            </a:r>
            <a:r>
              <a:rPr lang="en-US" sz="2000" dirty="0" smtClean="0"/>
              <a:t>Alumni, Parents, Friends, Faculty/Staff</a:t>
            </a:r>
          </a:p>
          <a:p>
            <a:r>
              <a:rPr lang="en-US" sz="2000" b="1" dirty="0" smtClean="0"/>
              <a:t>Channels: </a:t>
            </a:r>
            <a:r>
              <a:rPr lang="en-US" sz="2000" dirty="0" smtClean="0"/>
              <a:t>print, phone, e-mail, online, in-person</a:t>
            </a:r>
          </a:p>
          <a:p>
            <a:r>
              <a:rPr lang="en-US" sz="2000" b="1" dirty="0" smtClean="0"/>
              <a:t>Recognition Society: </a:t>
            </a:r>
            <a:r>
              <a:rPr lang="en-US" sz="2000" dirty="0" smtClean="0"/>
              <a:t>Conwell Society </a:t>
            </a:r>
            <a:r>
              <a:rPr lang="en-US" sz="2000" i="1" dirty="0" smtClean="0"/>
              <a:t>(recognizes donors who invest $1k and above)</a:t>
            </a:r>
          </a:p>
          <a:p>
            <a:r>
              <a:rPr lang="en-US" sz="2000" b="1" dirty="0" smtClean="0"/>
              <a:t>Team: </a:t>
            </a:r>
            <a:r>
              <a:rPr lang="en-US" sz="2000" dirty="0" smtClean="0"/>
              <a:t>Kate Long, Monica Gagliardi, Katharine Wiseman</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Gifts</a:t>
            </a:r>
            <a:endParaRPr lang="en-US" dirty="0"/>
          </a:p>
        </p:txBody>
      </p:sp>
      <p:sp>
        <p:nvSpPr>
          <p:cNvPr id="3" name="Content Placeholder 2"/>
          <p:cNvSpPr>
            <a:spLocks noGrp="1"/>
          </p:cNvSpPr>
          <p:nvPr>
            <p:ph idx="1"/>
          </p:nvPr>
        </p:nvSpPr>
        <p:spPr/>
        <p:txBody>
          <a:bodyPr>
            <a:normAutofit/>
          </a:bodyPr>
          <a:lstStyle/>
          <a:p>
            <a:pPr>
              <a:buNone/>
            </a:pPr>
            <a:r>
              <a:rPr lang="en-US" sz="2000" i="1" dirty="0" smtClean="0"/>
              <a:t>“Gifts of a lifetime”</a:t>
            </a:r>
            <a:r>
              <a:rPr lang="en-US" sz="2000" dirty="0" smtClean="0"/>
              <a:t>; gifts made once to Temple. Longer solicitation cycle; provide immediate support to Temple.</a:t>
            </a:r>
          </a:p>
          <a:p>
            <a:pPr>
              <a:buNone/>
            </a:pPr>
            <a:r>
              <a:rPr lang="en-US" sz="2000" dirty="0" smtClean="0"/>
              <a:t>Gifts are very specific and tailored to donor interest/need.</a:t>
            </a:r>
          </a:p>
          <a:p>
            <a:pPr>
              <a:buNone/>
            </a:pPr>
            <a:endParaRPr lang="en-US" sz="2000" dirty="0" smtClean="0"/>
          </a:p>
          <a:p>
            <a:r>
              <a:rPr lang="en-US" sz="2000" b="1" dirty="0" smtClean="0"/>
              <a:t>Focus: </a:t>
            </a:r>
            <a:r>
              <a:rPr lang="en-US" sz="2000" dirty="0" smtClean="0"/>
              <a:t>Gifts of $50k - $999k</a:t>
            </a:r>
          </a:p>
          <a:p>
            <a:r>
              <a:rPr lang="en-US" sz="2000" b="1" dirty="0" smtClean="0"/>
              <a:t>Audiences: </a:t>
            </a:r>
            <a:r>
              <a:rPr lang="en-US" sz="2000" dirty="0" smtClean="0"/>
              <a:t>Alumni, Friends, Parents</a:t>
            </a:r>
          </a:p>
          <a:p>
            <a:r>
              <a:rPr lang="en-US" sz="2000" b="1" dirty="0" smtClean="0"/>
              <a:t>Channels: </a:t>
            </a:r>
            <a:r>
              <a:rPr lang="en-US" sz="2000" dirty="0" smtClean="0"/>
              <a:t>in-person</a:t>
            </a:r>
          </a:p>
          <a:p>
            <a:r>
              <a:rPr lang="en-US" sz="2000" b="1" dirty="0" smtClean="0"/>
              <a:t>Recognition Society: </a:t>
            </a:r>
            <a:r>
              <a:rPr lang="en-US" sz="2000" dirty="0" smtClean="0"/>
              <a:t>Conwell Society </a:t>
            </a:r>
            <a:r>
              <a:rPr lang="en-US" sz="2000" i="1" dirty="0" smtClean="0"/>
              <a:t>(recognizes donors who invest $1k and above)</a:t>
            </a:r>
            <a:endParaRPr lang="en-US" sz="2000" dirty="0" smtClean="0"/>
          </a:p>
          <a:p>
            <a:r>
              <a:rPr lang="en-US" sz="2000" b="1" dirty="0" smtClean="0"/>
              <a:t>Team: </a:t>
            </a:r>
            <a:r>
              <a:rPr lang="en-US" sz="2000" dirty="0" smtClean="0"/>
              <a:t>Central: Ashley Lomery, Melissa, Kapustin, Star Hamilton ; Units: Directors of Development and related unit staff.</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Gift Planning</a:t>
            </a:r>
            <a:endParaRPr lang="en-US" dirty="0"/>
          </a:p>
        </p:txBody>
      </p:sp>
      <p:sp>
        <p:nvSpPr>
          <p:cNvPr id="3" name="Content Placeholder 2"/>
          <p:cNvSpPr>
            <a:spLocks noGrp="1"/>
          </p:cNvSpPr>
          <p:nvPr>
            <p:ph idx="1"/>
          </p:nvPr>
        </p:nvSpPr>
        <p:spPr/>
        <p:txBody>
          <a:bodyPr>
            <a:noAutofit/>
          </a:bodyPr>
          <a:lstStyle/>
          <a:p>
            <a:pPr>
              <a:buNone/>
            </a:pPr>
            <a:r>
              <a:rPr lang="en-US" sz="2000" dirty="0" smtClean="0"/>
              <a:t>Structured gifts made to Temple with the dual purpose of maximizing the value of the donor’s gift to Temple as well as the donor’s personal financial goals.</a:t>
            </a:r>
          </a:p>
          <a:p>
            <a:pPr>
              <a:buNone/>
            </a:pPr>
            <a:r>
              <a:rPr lang="en-US" sz="2000" dirty="0" smtClean="0"/>
              <a:t>Gifts are highly sophisticated and require adequate level of expertise.</a:t>
            </a:r>
          </a:p>
          <a:p>
            <a:pPr>
              <a:buNone/>
            </a:pPr>
            <a:endParaRPr lang="en-US" sz="2000" dirty="0" smtClean="0"/>
          </a:p>
          <a:p>
            <a:r>
              <a:rPr lang="en-US" sz="2000" b="1" dirty="0" smtClean="0"/>
              <a:t>Focus: </a:t>
            </a:r>
            <a:r>
              <a:rPr lang="en-US" sz="2000" dirty="0" smtClean="0"/>
              <a:t>Gifts range from $5k to multi-millions</a:t>
            </a:r>
          </a:p>
          <a:p>
            <a:r>
              <a:rPr lang="en-US" sz="2000" b="1" dirty="0" smtClean="0"/>
              <a:t>Audiences: </a:t>
            </a:r>
            <a:r>
              <a:rPr lang="en-US" sz="2000" dirty="0" smtClean="0"/>
              <a:t>Alumni, Friends, Faculty, Staff; often older segments</a:t>
            </a:r>
          </a:p>
          <a:p>
            <a:r>
              <a:rPr lang="en-US" sz="2000" b="1" dirty="0" smtClean="0"/>
              <a:t>Recognition Society: </a:t>
            </a:r>
            <a:r>
              <a:rPr lang="en-US" sz="2000" dirty="0" smtClean="0"/>
              <a:t>Acres of Diamonds </a:t>
            </a:r>
            <a:r>
              <a:rPr lang="en-US" sz="2000" i="1" dirty="0" smtClean="0"/>
              <a:t>(recognizes donors who have made a planned gift)</a:t>
            </a:r>
          </a:p>
          <a:p>
            <a:r>
              <a:rPr lang="en-US" sz="2000" b="1" dirty="0" smtClean="0"/>
              <a:t>Team: </a:t>
            </a:r>
            <a:r>
              <a:rPr lang="en-US" sz="2000" dirty="0" smtClean="0"/>
              <a:t>Meaghan Hogan</a:t>
            </a:r>
          </a:p>
          <a:p>
            <a:endParaRPr lang="en-US" sz="2000" dirty="0" smtClean="0"/>
          </a:p>
          <a:p>
            <a:endParaRPr lang="en-US" sz="2000" dirty="0" smtClean="0"/>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and Foundation Relations	</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nSpc>
                <a:spcPct val="110000"/>
              </a:lnSpc>
              <a:buNone/>
            </a:pPr>
            <a:r>
              <a:rPr lang="en-US" sz="2200" dirty="0" smtClean="0"/>
              <a:t>The Office of Corporate and Foundation Relations (CFR) fosters</a:t>
            </a:r>
          </a:p>
          <a:p>
            <a:pPr>
              <a:lnSpc>
                <a:spcPct val="110000"/>
              </a:lnSpc>
              <a:buNone/>
            </a:pPr>
            <a:r>
              <a:rPr lang="en-US" sz="2200" dirty="0" smtClean="0"/>
              <a:t>external relationships with local, regional, and national corporations</a:t>
            </a:r>
          </a:p>
          <a:p>
            <a:pPr>
              <a:lnSpc>
                <a:spcPct val="110000"/>
              </a:lnSpc>
              <a:buNone/>
            </a:pPr>
            <a:r>
              <a:rPr lang="en-US" sz="2200" dirty="0" smtClean="0"/>
              <a:t>and foundations in order to build financial support for Temple</a:t>
            </a:r>
          </a:p>
          <a:p>
            <a:pPr>
              <a:lnSpc>
                <a:spcPct val="110000"/>
              </a:lnSpc>
              <a:buNone/>
            </a:pPr>
            <a:r>
              <a:rPr lang="en-US" sz="2200" dirty="0" smtClean="0"/>
              <a:t>University, and sustains internal relationships across Institutional</a:t>
            </a:r>
          </a:p>
          <a:p>
            <a:pPr>
              <a:lnSpc>
                <a:spcPct val="110000"/>
              </a:lnSpc>
              <a:buNone/>
            </a:pPr>
            <a:r>
              <a:rPr lang="en-US" sz="2200" dirty="0" smtClean="0"/>
              <a:t>Advancement and the entire university to align Temple initiatives with</a:t>
            </a:r>
          </a:p>
          <a:p>
            <a:pPr>
              <a:lnSpc>
                <a:spcPct val="110000"/>
              </a:lnSpc>
              <a:buNone/>
            </a:pPr>
            <a:r>
              <a:rPr lang="en-US" sz="2200" dirty="0" smtClean="0"/>
              <a:t>funding organizations.</a:t>
            </a:r>
          </a:p>
          <a:p>
            <a:r>
              <a:rPr lang="en-US" sz="2000" b="1" dirty="0" smtClean="0"/>
              <a:t>Focus: </a:t>
            </a:r>
            <a:r>
              <a:rPr lang="en-US" sz="2000" dirty="0" smtClean="0"/>
              <a:t>Gifts range from $25k to multi-millions</a:t>
            </a:r>
          </a:p>
          <a:p>
            <a:r>
              <a:rPr lang="en-US" sz="2000" b="1" dirty="0" smtClean="0"/>
              <a:t>Audiences:  </a:t>
            </a:r>
            <a:r>
              <a:rPr lang="en-US" sz="2000" dirty="0" smtClean="0"/>
              <a:t>Corporations, Corporate Foundations, Private Foundations and other business entities</a:t>
            </a:r>
            <a:r>
              <a:rPr lang="en-US" sz="2000" b="1" dirty="0" smtClean="0"/>
              <a:t>.</a:t>
            </a:r>
          </a:p>
          <a:p>
            <a:r>
              <a:rPr lang="en-US" sz="2000" b="1" dirty="0" smtClean="0"/>
              <a:t>Team: </a:t>
            </a:r>
            <a:r>
              <a:rPr lang="en-US" sz="2000" dirty="0" smtClean="0"/>
              <a:t>Kate Moore, Tara Miller, Susan Waskey and Kristy Goldy</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Advancement</a:t>
            </a:r>
            <a:endParaRPr lang="en-US" dirty="0"/>
          </a:p>
        </p:txBody>
      </p:sp>
      <p:sp>
        <p:nvSpPr>
          <p:cNvPr id="3" name="Content Placeholder 2"/>
          <p:cNvSpPr>
            <a:spLocks noGrp="1"/>
          </p:cNvSpPr>
          <p:nvPr>
            <p:ph idx="1"/>
          </p:nvPr>
        </p:nvSpPr>
        <p:spPr>
          <a:xfrm>
            <a:off x="457200" y="1447800"/>
            <a:ext cx="8229600" cy="5105400"/>
          </a:xfrm>
        </p:spPr>
        <p:txBody>
          <a:bodyPr>
            <a:noAutofit/>
          </a:bodyPr>
          <a:lstStyle/>
          <a:p>
            <a:pPr>
              <a:buNone/>
            </a:pPr>
            <a:r>
              <a:rPr lang="en-US" sz="1400" b="1" i="1" u="sng" dirty="0" smtClean="0"/>
              <a:t>The Office of Institutional Advancement</a:t>
            </a:r>
            <a:endParaRPr lang="en-US" sz="1400" b="1" dirty="0" smtClean="0"/>
          </a:p>
          <a:p>
            <a:pPr>
              <a:buNone/>
            </a:pPr>
            <a:r>
              <a:rPr lang="en-US" sz="1200" dirty="0" smtClean="0"/>
              <a:t>	The Office of Institutional Advancement serves Temple University through Alumni Relations, Major Gifts, Annual and   Planned Giving, Corporate &amp; Foundation Relations, Communications and other Development Support Services. Advancement Office staff work collaboratively with other Temple staff and faculty to build relationships among Temple’s alumni and friends. Through these contacts the Advancement Office secures the partnerships necessary to ensure the future success of Temple University.</a:t>
            </a:r>
          </a:p>
          <a:p>
            <a:pPr>
              <a:buNone/>
            </a:pPr>
            <a:r>
              <a:rPr lang="en-US" sz="1200" b="1" dirty="0" smtClean="0">
                <a:solidFill>
                  <a:srgbClr val="C00000"/>
                </a:solidFill>
              </a:rPr>
              <a:t>Key Areas:</a:t>
            </a:r>
          </a:p>
          <a:p>
            <a:r>
              <a:rPr lang="en-US" sz="1200" dirty="0" smtClean="0"/>
              <a:t> </a:t>
            </a:r>
            <a:r>
              <a:rPr lang="en-US" sz="1200" b="1" dirty="0" smtClean="0"/>
              <a:t>Alumni Relations</a:t>
            </a:r>
          </a:p>
          <a:p>
            <a:endParaRPr lang="en-US" sz="1200" b="1" dirty="0" smtClean="0"/>
          </a:p>
          <a:p>
            <a:r>
              <a:rPr lang="en-US" sz="1200" b="1" dirty="0" smtClean="0"/>
              <a:t>Major Gifts</a:t>
            </a:r>
          </a:p>
          <a:p>
            <a:endParaRPr lang="en-US" sz="1200" b="1" dirty="0" smtClean="0"/>
          </a:p>
          <a:p>
            <a:r>
              <a:rPr lang="en-US" sz="1200" b="1" dirty="0" smtClean="0"/>
              <a:t>Planned Giving</a:t>
            </a:r>
            <a:r>
              <a:rPr lang="en-US" sz="1200" dirty="0" smtClean="0"/>
              <a:t/>
            </a:r>
            <a:br>
              <a:rPr lang="en-US" sz="1200" dirty="0" smtClean="0"/>
            </a:br>
            <a:endParaRPr lang="en-US" sz="1200" dirty="0" smtClean="0"/>
          </a:p>
          <a:p>
            <a:r>
              <a:rPr lang="en-US" sz="1200" b="1" dirty="0" smtClean="0"/>
              <a:t>Annual Giving</a:t>
            </a:r>
            <a:r>
              <a:rPr lang="en-US" sz="1200" dirty="0" smtClean="0"/>
              <a:t/>
            </a:r>
            <a:br>
              <a:rPr lang="en-US" sz="1200" dirty="0" smtClean="0"/>
            </a:br>
            <a:endParaRPr lang="en-US" sz="1200" b="1" dirty="0" smtClean="0"/>
          </a:p>
          <a:p>
            <a:r>
              <a:rPr lang="en-US" sz="1200" b="1" dirty="0" smtClean="0"/>
              <a:t>Corporations and Foundations Relations</a:t>
            </a:r>
          </a:p>
          <a:p>
            <a:endParaRPr lang="en-US" sz="1200" b="1" dirty="0" smtClean="0"/>
          </a:p>
          <a:p>
            <a:r>
              <a:rPr lang="en-US" sz="1200" b="1" dirty="0" smtClean="0"/>
              <a:t>Stewardship</a:t>
            </a:r>
          </a:p>
          <a:p>
            <a:endParaRPr lang="en-US" sz="1200" b="1" dirty="0" smtClean="0"/>
          </a:p>
          <a:p>
            <a:r>
              <a:rPr lang="en-US" sz="1200" b="1" dirty="0" smtClean="0"/>
              <a:t>Prospect Management</a:t>
            </a:r>
          </a:p>
          <a:p>
            <a:endParaRPr lang="en-US" sz="1200" b="1" dirty="0" smtClean="0"/>
          </a:p>
          <a:p>
            <a:r>
              <a:rPr lang="en-US" sz="1200" b="1" dirty="0" smtClean="0"/>
              <a:t>Operations</a:t>
            </a:r>
            <a:r>
              <a:rPr lang="en-US" sz="1200" dirty="0" smtClean="0"/>
              <a:t/>
            </a:r>
            <a:br>
              <a:rPr lang="en-US" sz="1200" dirty="0" smtClean="0"/>
            </a:br>
            <a:endParaRPr lang="en-US" sz="1200" dirty="0" smtClean="0"/>
          </a:p>
          <a:p>
            <a:r>
              <a:rPr lang="en-US" sz="1200" b="1" dirty="0" smtClean="0"/>
              <a:t>Communications and Marketing	</a:t>
            </a:r>
            <a:r>
              <a:rPr lang="en-US" sz="1200" dirty="0" smtClean="0"/>
              <a:t/>
            </a:r>
            <a:br>
              <a:rPr lang="en-US" sz="1200" dirty="0" smtClean="0"/>
            </a:br>
            <a:endParaRPr lang="en-US" sz="1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Corporations </a:t>
            </a:r>
            <a:r>
              <a:rPr lang="en-US" dirty="0" smtClean="0"/>
              <a:t>&amp; Foundations Relations Responsibilities </a:t>
            </a:r>
            <a:endParaRPr lang="en-US" dirty="0"/>
          </a:p>
        </p:txBody>
      </p:sp>
      <p:sp>
        <p:nvSpPr>
          <p:cNvPr id="3" name="Content Placeholder 2"/>
          <p:cNvSpPr>
            <a:spLocks noGrp="1"/>
          </p:cNvSpPr>
          <p:nvPr>
            <p:ph idx="1"/>
          </p:nvPr>
        </p:nvSpPr>
        <p:spPr/>
        <p:txBody>
          <a:bodyPr>
            <a:normAutofit fontScale="55000" lnSpcReduction="20000"/>
          </a:bodyPr>
          <a:lstStyle/>
          <a:p>
            <a:r>
              <a:rPr lang="en-US" sz="3200" dirty="0" smtClean="0"/>
              <a:t>Soliciting corporate and foundation support for Temple priorities as designated by University Leadership, including student support, faculty support, innovative programming, and capital improvements</a:t>
            </a:r>
          </a:p>
          <a:p>
            <a:endParaRPr lang="en-US" sz="1800" dirty="0" smtClean="0"/>
          </a:p>
          <a:p>
            <a:pPr lvl="0"/>
            <a:r>
              <a:rPr lang="en-US" sz="3200" dirty="0" smtClean="0"/>
              <a:t>Increasing the attention and value placed on Temple University as an investment, partner, collaborator, and community participant by the philanthropic community</a:t>
            </a:r>
          </a:p>
          <a:p>
            <a:pPr lvl="0"/>
            <a:endParaRPr lang="en-US" sz="1800" dirty="0" smtClean="0"/>
          </a:p>
          <a:p>
            <a:r>
              <a:rPr lang="en-US" sz="3200" dirty="0" smtClean="0"/>
              <a:t>Identifying cross-campus and interdisciplinary opportunities to strategically engage corporations and foundations in holistic partnerships with Temple</a:t>
            </a:r>
          </a:p>
          <a:p>
            <a:endParaRPr lang="en-US" sz="1800" dirty="0" smtClean="0"/>
          </a:p>
          <a:p>
            <a:r>
              <a:rPr lang="en-US" sz="3200" dirty="0" smtClean="0"/>
              <a:t>Guiding, strengthening, and growing relationships with prospect organizations and maintaining cognizance of their current funding priorities</a:t>
            </a:r>
          </a:p>
          <a:p>
            <a:endParaRPr lang="en-US" sz="1800" dirty="0" smtClean="0"/>
          </a:p>
          <a:p>
            <a:r>
              <a:rPr lang="en-US" sz="3200" dirty="0" smtClean="0"/>
              <a:t>Gaining insight into the programs and priorities within the schools and colleges, and aiding in identification and solicitation of potential corporate and foundation prospects for those priorities</a:t>
            </a:r>
          </a:p>
          <a:p>
            <a:endParaRPr lang="en-US" sz="1800" dirty="0" smtClean="0"/>
          </a:p>
          <a:p>
            <a:r>
              <a:rPr lang="en-US" sz="3200" dirty="0" smtClean="0"/>
              <a:t>Coordinating with the various offices of the Provost regarding mutual or related goals with Institutional Advancement </a:t>
            </a:r>
            <a:r>
              <a:rPr lang="en-US" sz="3200" dirty="0" smtClean="0"/>
              <a:t>(Office </a:t>
            </a:r>
            <a:r>
              <a:rPr lang="en-US" sz="3200" dirty="0" smtClean="0"/>
              <a:t>of Research</a:t>
            </a:r>
            <a:r>
              <a:rPr lang="en-US" sz="3200" dirty="0" smtClean="0"/>
              <a:t>, Student </a:t>
            </a:r>
            <a:r>
              <a:rPr lang="en-US" sz="3200" dirty="0" smtClean="0"/>
              <a:t>Services, Admissions e</a:t>
            </a:r>
            <a:r>
              <a:rPr lang="en-US" sz="3200" dirty="0" smtClean="0"/>
              <a:t>tc</a:t>
            </a:r>
            <a:r>
              <a:rPr lang="en-US" sz="3200" dirty="0" smtClean="0"/>
              <a:t>.)</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Corporations and Foundations Staff</a:t>
            </a:r>
            <a:endParaRPr lang="en-US" sz="4000" dirty="0"/>
          </a:p>
        </p:txBody>
      </p:sp>
      <p:sp>
        <p:nvSpPr>
          <p:cNvPr id="3" name="Content Placeholder 2"/>
          <p:cNvSpPr>
            <a:spLocks noGrp="1"/>
          </p:cNvSpPr>
          <p:nvPr>
            <p:ph idx="1"/>
          </p:nvPr>
        </p:nvSpPr>
        <p:spPr>
          <a:xfrm>
            <a:off x="457200" y="1371601"/>
            <a:ext cx="8229600" cy="381000"/>
          </a:xfrm>
        </p:spPr>
        <p:txBody>
          <a:bodyPr numCol="2">
            <a:noAutofit/>
          </a:bodyPr>
          <a:lstStyle/>
          <a:p>
            <a:pPr>
              <a:buNone/>
            </a:pPr>
            <a:r>
              <a:rPr lang="en-US" sz="2000" b="1" dirty="0" smtClean="0"/>
              <a:t>Kate Moore, Director</a:t>
            </a:r>
            <a:endParaRPr lang="en-US" sz="2000" dirty="0" smtClean="0"/>
          </a:p>
        </p:txBody>
      </p:sp>
      <p:sp>
        <p:nvSpPr>
          <p:cNvPr id="4" name="TextBox 3"/>
          <p:cNvSpPr txBox="1"/>
          <p:nvPr/>
        </p:nvSpPr>
        <p:spPr>
          <a:xfrm>
            <a:off x="457200" y="1785878"/>
            <a:ext cx="7772400" cy="2862322"/>
          </a:xfrm>
          <a:prstGeom prst="rect">
            <a:avLst/>
          </a:prstGeom>
          <a:noFill/>
        </p:spPr>
        <p:txBody>
          <a:bodyPr wrap="square" numCol="2" rtlCol="0">
            <a:spAutoFit/>
          </a:bodyPr>
          <a:lstStyle/>
          <a:p>
            <a:pPr>
              <a:buNone/>
            </a:pPr>
            <a:r>
              <a:rPr lang="en-US" sz="2000" b="1" dirty="0" smtClean="0"/>
              <a:t>Tara Miller, Associate Director</a:t>
            </a:r>
            <a:endParaRPr lang="en-US" sz="2000" dirty="0" smtClean="0"/>
          </a:p>
          <a:p>
            <a:pPr lvl="0">
              <a:buFont typeface="Arial" pitchFamily="34" charset="0"/>
              <a:buChar char="•"/>
            </a:pPr>
            <a:r>
              <a:rPr lang="en-US" sz="1600" dirty="0" smtClean="0"/>
              <a:t>Temple Athletics</a:t>
            </a:r>
          </a:p>
          <a:p>
            <a:pPr lvl="0">
              <a:buFont typeface="Arial" pitchFamily="34" charset="0"/>
              <a:buChar char="•"/>
            </a:pPr>
            <a:r>
              <a:rPr lang="en-US" sz="1600" dirty="0" smtClean="0"/>
              <a:t>Beasley School of Law</a:t>
            </a:r>
          </a:p>
          <a:p>
            <a:pPr lvl="0">
              <a:buFont typeface="Arial" pitchFamily="34" charset="0"/>
              <a:buChar char="•"/>
            </a:pPr>
            <a:r>
              <a:rPr lang="en-US" sz="1600" dirty="0" smtClean="0"/>
              <a:t>Boyer College of Music and Dance</a:t>
            </a:r>
          </a:p>
          <a:p>
            <a:pPr lvl="0">
              <a:buFont typeface="Arial" pitchFamily="34" charset="0"/>
              <a:buChar char="•"/>
            </a:pPr>
            <a:r>
              <a:rPr lang="en-US" sz="1600" dirty="0" smtClean="0"/>
              <a:t>School of Communications and Theater</a:t>
            </a:r>
          </a:p>
          <a:p>
            <a:pPr lvl="0">
              <a:buFont typeface="Arial" pitchFamily="34" charset="0"/>
              <a:buChar char="•"/>
            </a:pPr>
            <a:r>
              <a:rPr lang="en-US" sz="1600" dirty="0" smtClean="0"/>
              <a:t>College of Education</a:t>
            </a:r>
          </a:p>
          <a:p>
            <a:pPr lvl="0">
              <a:buFont typeface="Arial" pitchFamily="34" charset="0"/>
              <a:buChar char="•"/>
            </a:pPr>
            <a:r>
              <a:rPr lang="en-US" sz="1600" dirty="0" smtClean="0"/>
              <a:t>College of Liberal Arts</a:t>
            </a:r>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endParaRPr lang="en-US" sz="1600" dirty="0" smtClean="0"/>
          </a:p>
          <a:p>
            <a:pPr lvl="0">
              <a:buFont typeface="Arial" pitchFamily="34" charset="0"/>
              <a:buChar char="•"/>
            </a:pPr>
            <a:r>
              <a:rPr lang="en-US" sz="1600" dirty="0" smtClean="0"/>
              <a:t>School of Environmental Design (Ambler Campus)</a:t>
            </a:r>
          </a:p>
          <a:p>
            <a:pPr lvl="0">
              <a:buFont typeface="Arial" pitchFamily="34" charset="0"/>
              <a:buChar char="•"/>
            </a:pPr>
            <a:r>
              <a:rPr lang="en-US" sz="1600" dirty="0" smtClean="0"/>
              <a:t>Fox School of Business and Management </a:t>
            </a:r>
          </a:p>
          <a:p>
            <a:pPr lvl="0">
              <a:buFont typeface="Arial" pitchFamily="34" charset="0"/>
              <a:buChar char="•"/>
            </a:pPr>
            <a:r>
              <a:rPr lang="en-US" sz="1600" dirty="0" smtClean="0"/>
              <a:t>Tyler School of Art</a:t>
            </a:r>
          </a:p>
          <a:p>
            <a:pPr lvl="0">
              <a:buFont typeface="Arial" pitchFamily="34" charset="0"/>
              <a:buChar char="•"/>
            </a:pPr>
            <a:r>
              <a:rPr lang="en-US" sz="1600" dirty="0" smtClean="0"/>
              <a:t>Libraries</a:t>
            </a:r>
          </a:p>
          <a:p>
            <a:pPr lvl="0">
              <a:buFont typeface="Arial" pitchFamily="34" charset="0"/>
              <a:buChar char="•"/>
            </a:pPr>
            <a:r>
              <a:rPr lang="en-US" sz="1600" dirty="0" smtClean="0"/>
              <a:t>Office of Student Affairs</a:t>
            </a:r>
          </a:p>
          <a:p>
            <a:pPr>
              <a:buNone/>
            </a:pPr>
            <a:r>
              <a:rPr lang="en-US" sz="2400" dirty="0" smtClean="0"/>
              <a:t/>
            </a:r>
            <a:br>
              <a:rPr lang="en-US" sz="2400" dirty="0" smtClean="0"/>
            </a:br>
            <a:endParaRPr lang="en-US" sz="2400" dirty="0" smtClean="0"/>
          </a:p>
          <a:p>
            <a:endParaRPr lang="en-US" dirty="0"/>
          </a:p>
        </p:txBody>
      </p:sp>
      <p:sp>
        <p:nvSpPr>
          <p:cNvPr id="5" name="TextBox 4"/>
          <p:cNvSpPr txBox="1"/>
          <p:nvPr/>
        </p:nvSpPr>
        <p:spPr>
          <a:xfrm>
            <a:off x="457200" y="3581400"/>
            <a:ext cx="8382000" cy="1877437"/>
          </a:xfrm>
          <a:prstGeom prst="rect">
            <a:avLst/>
          </a:prstGeom>
          <a:noFill/>
        </p:spPr>
        <p:txBody>
          <a:bodyPr wrap="square" numCol="2" rtlCol="0">
            <a:spAutoFit/>
          </a:bodyPr>
          <a:lstStyle/>
          <a:p>
            <a:pPr>
              <a:buNone/>
            </a:pPr>
            <a:r>
              <a:rPr lang="en-US" sz="2000" b="1" dirty="0" smtClean="0"/>
              <a:t>Susan Waskey, Assistant Director	</a:t>
            </a:r>
            <a:endParaRPr lang="en-US" sz="2000" dirty="0" smtClean="0"/>
          </a:p>
          <a:p>
            <a:pPr lvl="0">
              <a:buFont typeface="Arial" pitchFamily="34" charset="0"/>
              <a:buChar char="•"/>
            </a:pPr>
            <a:r>
              <a:rPr lang="en-US" sz="1600" dirty="0" smtClean="0"/>
              <a:t>Kornberg School of Dentistry </a:t>
            </a:r>
          </a:p>
          <a:p>
            <a:pPr lvl="0">
              <a:buFont typeface="Arial" pitchFamily="34" charset="0"/>
              <a:buChar char="•"/>
            </a:pPr>
            <a:r>
              <a:rPr lang="en-US" sz="1600" dirty="0" smtClean="0"/>
              <a:t>College of Engineering </a:t>
            </a:r>
          </a:p>
          <a:p>
            <a:pPr lvl="0">
              <a:buFont typeface="Arial" pitchFamily="34" charset="0"/>
              <a:buChar char="•"/>
            </a:pPr>
            <a:r>
              <a:rPr lang="en-US" sz="1600" dirty="0" smtClean="0"/>
              <a:t>College of Health Professions and Social Work </a:t>
            </a:r>
          </a:p>
          <a:p>
            <a:pPr lvl="0">
              <a:buFont typeface="Arial" pitchFamily="34" charset="0"/>
              <a:buChar char="•"/>
            </a:pPr>
            <a:r>
              <a:rPr lang="en-US" sz="1600" dirty="0" smtClean="0"/>
              <a:t>College of Medicine</a:t>
            </a:r>
          </a:p>
          <a:p>
            <a:pPr lvl="0">
              <a:buFont typeface="Arial" pitchFamily="34" charset="0"/>
              <a:buChar char="•"/>
            </a:pPr>
            <a:r>
              <a:rPr lang="en-US" sz="1600" dirty="0" smtClean="0"/>
              <a:t>Temple Health System</a:t>
            </a:r>
          </a:p>
          <a:p>
            <a:pPr lvl="0">
              <a:buFont typeface="Arial" pitchFamily="34" charset="0"/>
              <a:buChar char="•"/>
            </a:pPr>
            <a:r>
              <a:rPr lang="en-US" sz="1600" dirty="0" smtClean="0"/>
              <a:t>School of Pharmacy </a:t>
            </a:r>
          </a:p>
          <a:p>
            <a:pPr lvl="0">
              <a:buFont typeface="Arial" pitchFamily="34" charset="0"/>
              <a:buChar char="•"/>
            </a:pPr>
            <a:endParaRPr lang="en-US" sz="1600" dirty="0" smtClean="0"/>
          </a:p>
          <a:p>
            <a:pPr lvl="0">
              <a:buFont typeface="Arial" pitchFamily="34" charset="0"/>
              <a:buChar char="•"/>
            </a:pPr>
            <a:r>
              <a:rPr lang="en-US" sz="1600" dirty="0" smtClean="0"/>
              <a:t>School of Podiatric Medicine </a:t>
            </a:r>
          </a:p>
          <a:p>
            <a:pPr lvl="0">
              <a:buFont typeface="Arial" pitchFamily="34" charset="0"/>
              <a:buChar char="•"/>
            </a:pPr>
            <a:r>
              <a:rPr lang="en-US" sz="1600" dirty="0" smtClean="0"/>
              <a:t>College of Science and Technology </a:t>
            </a:r>
          </a:p>
          <a:p>
            <a:pPr lvl="0">
              <a:buFont typeface="Arial" pitchFamily="34" charset="0"/>
              <a:buChar char="•"/>
            </a:pPr>
            <a:r>
              <a:rPr lang="en-US" sz="1600" dirty="0" smtClean="0"/>
              <a:t>Inside-Out Prison Exchange Program (in CLA)</a:t>
            </a:r>
          </a:p>
          <a:p>
            <a:pPr lvl="0">
              <a:buFont typeface="Arial" pitchFamily="34" charset="0"/>
              <a:buChar char="•"/>
            </a:pPr>
            <a:r>
              <a:rPr lang="en-US" sz="1600" dirty="0" smtClean="0"/>
              <a:t>Prime Movers (in SCT)</a:t>
            </a:r>
          </a:p>
          <a:p>
            <a:pPr lvl="0">
              <a:buFont typeface="Arial" pitchFamily="34" charset="0"/>
              <a:buChar char="•"/>
            </a:pPr>
            <a:r>
              <a:rPr lang="en-US" sz="1600" dirty="0" smtClean="0"/>
              <a:t>Office of Research </a:t>
            </a:r>
          </a:p>
        </p:txBody>
      </p:sp>
      <p:sp>
        <p:nvSpPr>
          <p:cNvPr id="6" name="Rectangle 5"/>
          <p:cNvSpPr/>
          <p:nvPr/>
        </p:nvSpPr>
        <p:spPr>
          <a:xfrm>
            <a:off x="434497" y="5410200"/>
            <a:ext cx="3680303" cy="369332"/>
          </a:xfrm>
          <a:prstGeom prst="rect">
            <a:avLst/>
          </a:prstGeom>
        </p:spPr>
        <p:txBody>
          <a:bodyPr wrap="none">
            <a:spAutoFit/>
          </a:bodyPr>
          <a:lstStyle/>
          <a:p>
            <a:pPr>
              <a:buNone/>
            </a:pPr>
            <a:r>
              <a:rPr lang="en-US" b="1" dirty="0" smtClean="0"/>
              <a:t>Kristy Goldy, Development Associate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Fundraise?</a:t>
            </a:r>
            <a:endParaRPr lang="en-US" dirty="0"/>
          </a:p>
        </p:txBody>
      </p:sp>
      <p:sp>
        <p:nvSpPr>
          <p:cNvPr id="3" name="Content Placeholder 2"/>
          <p:cNvSpPr>
            <a:spLocks noGrp="1"/>
          </p:cNvSpPr>
          <p:nvPr>
            <p:ph idx="1"/>
          </p:nvPr>
        </p:nvSpPr>
        <p:spPr/>
        <p:txBody>
          <a:bodyPr>
            <a:normAutofit/>
          </a:bodyPr>
          <a:lstStyle/>
          <a:p>
            <a:pPr>
              <a:buNone/>
            </a:pPr>
            <a:r>
              <a:rPr lang="en-US" sz="2800" dirty="0" smtClean="0"/>
              <a:t>There are four primary sources of revenue for the University:</a:t>
            </a:r>
          </a:p>
          <a:p>
            <a:r>
              <a:rPr lang="en-US" b="1" dirty="0" smtClean="0"/>
              <a:t>Tuition</a:t>
            </a:r>
          </a:p>
          <a:p>
            <a:r>
              <a:rPr lang="en-US" b="1" dirty="0" smtClean="0"/>
              <a:t>State Appropriations</a:t>
            </a:r>
          </a:p>
          <a:p>
            <a:r>
              <a:rPr lang="en-US" b="1" dirty="0" smtClean="0"/>
              <a:t>Sponsored Research and Tech Transfer </a:t>
            </a:r>
          </a:p>
          <a:p>
            <a:r>
              <a:rPr lang="en-US" b="1" dirty="0" smtClean="0"/>
              <a:t>Contributions/Private support </a:t>
            </a:r>
          </a:p>
          <a:p>
            <a:pPr lvl="1"/>
            <a:r>
              <a:rPr lang="en-US" sz="2400" dirty="0" smtClean="0"/>
              <a:t>FY12: $57 million goal</a:t>
            </a:r>
          </a:p>
          <a:p>
            <a:pPr lvl="1"/>
            <a:r>
              <a:rPr lang="en-US" sz="2400" dirty="0" smtClean="0"/>
              <a:t>FY13: $70 million goal</a:t>
            </a:r>
          </a:p>
          <a:p>
            <a:pPr lvl="1"/>
            <a:r>
              <a:rPr lang="en-US" sz="2400" dirty="0" smtClean="0"/>
              <a:t>FY20: $100 million goal</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Temple</a:t>
            </a:r>
            <a:endParaRPr lang="en-US" dirty="0"/>
          </a:p>
        </p:txBody>
      </p:sp>
      <p:sp>
        <p:nvSpPr>
          <p:cNvPr id="3" name="Content Placeholder 2"/>
          <p:cNvSpPr>
            <a:spLocks noGrp="1"/>
          </p:cNvSpPr>
          <p:nvPr>
            <p:ph idx="1"/>
          </p:nvPr>
        </p:nvSpPr>
        <p:spPr>
          <a:xfrm>
            <a:off x="457200" y="1417637"/>
            <a:ext cx="8229600" cy="4830763"/>
          </a:xfrm>
        </p:spPr>
        <p:txBody>
          <a:bodyPr>
            <a:normAutofit/>
          </a:bodyPr>
          <a:lstStyle/>
          <a:p>
            <a:pPr>
              <a:buNone/>
            </a:pPr>
            <a:r>
              <a:rPr lang="en-US" b="1" dirty="0" smtClean="0"/>
              <a:t>Core Values</a:t>
            </a:r>
          </a:p>
          <a:p>
            <a:r>
              <a:rPr lang="en-US" sz="2000" dirty="0" smtClean="0"/>
              <a:t>Access to excellence and opportunities for success for all students </a:t>
            </a:r>
          </a:p>
          <a:p>
            <a:r>
              <a:rPr lang="en-US" sz="2000" dirty="0" smtClean="0"/>
              <a:t>Creation and application of knowledge </a:t>
            </a:r>
          </a:p>
          <a:p>
            <a:r>
              <a:rPr lang="en-US" sz="2000" dirty="0" smtClean="0"/>
              <a:t>Excellence in teaching and wide-reaching assessment of learning </a:t>
            </a:r>
          </a:p>
          <a:p>
            <a:r>
              <a:rPr lang="en-US" sz="2000" dirty="0" smtClean="0"/>
              <a:t>Ethical, social and community responsibility </a:t>
            </a:r>
          </a:p>
          <a:p>
            <a:r>
              <a:rPr lang="en-US" sz="2000" dirty="0" smtClean="0"/>
              <a:t>Cultural and global awareness </a:t>
            </a:r>
          </a:p>
          <a:p>
            <a:r>
              <a:rPr lang="en-US" sz="2000" dirty="0" smtClean="0"/>
              <a:t>Investigation, innovation and entrepreneurship </a:t>
            </a:r>
          </a:p>
          <a:p>
            <a:r>
              <a:rPr lang="en-US" sz="2000" dirty="0" smtClean="0"/>
              <a:t>Commitment to sustainability </a:t>
            </a:r>
            <a:endParaRPr lang="en-US" sz="2000" dirty="0"/>
          </a:p>
        </p:txBody>
      </p:sp>
      <p:sp>
        <p:nvSpPr>
          <p:cNvPr id="4" name="TextBox 3"/>
          <p:cNvSpPr txBox="1"/>
          <p:nvPr/>
        </p:nvSpPr>
        <p:spPr>
          <a:xfrm>
            <a:off x="533400" y="6324600"/>
            <a:ext cx="7563545" cy="369332"/>
          </a:xfrm>
          <a:prstGeom prst="rect">
            <a:avLst/>
          </a:prstGeom>
          <a:noFill/>
        </p:spPr>
        <p:txBody>
          <a:bodyPr wrap="none" rtlCol="0">
            <a:spAutoFit/>
          </a:bodyPr>
          <a:lstStyle/>
          <a:p>
            <a:r>
              <a:rPr lang="en-US" i="1" dirty="0" smtClean="0"/>
              <a:t>(from </a:t>
            </a:r>
            <a:r>
              <a:rPr lang="en-US" i="1" dirty="0" smtClean="0"/>
              <a:t>the  Temple University Academic Strategic Compass: Executive </a:t>
            </a:r>
            <a:r>
              <a:rPr lang="en-US" i="1" dirty="0" smtClean="0"/>
              <a:t>Summary)</a:t>
            </a:r>
            <a:endParaRPr lang="en-US"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Temple</a:t>
            </a:r>
            <a:endParaRPr lang="en-US" dirty="0"/>
          </a:p>
        </p:txBody>
      </p:sp>
      <p:sp>
        <p:nvSpPr>
          <p:cNvPr id="3" name="Content Placeholder 2"/>
          <p:cNvSpPr>
            <a:spLocks noGrp="1"/>
          </p:cNvSpPr>
          <p:nvPr>
            <p:ph idx="1"/>
          </p:nvPr>
        </p:nvSpPr>
        <p:spPr>
          <a:xfrm>
            <a:off x="457200" y="1417637"/>
            <a:ext cx="8229600" cy="4830763"/>
          </a:xfrm>
        </p:spPr>
        <p:txBody>
          <a:bodyPr>
            <a:normAutofit fontScale="92500" lnSpcReduction="20000"/>
          </a:bodyPr>
          <a:lstStyle/>
          <a:p>
            <a:pPr>
              <a:buNone/>
            </a:pPr>
            <a:r>
              <a:rPr lang="en-US" sz="3600" b="1" dirty="0" smtClean="0"/>
              <a:t>Target Points for Success</a:t>
            </a:r>
          </a:p>
          <a:p>
            <a:r>
              <a:rPr lang="en-US" dirty="0" smtClean="0"/>
              <a:t>Recruit students of promise, including high school graduates and transfers, graduate and non-traditional students while sustaining Temple's hallmark diversity</a:t>
            </a:r>
          </a:p>
          <a:p>
            <a:r>
              <a:rPr lang="en-US" dirty="0" smtClean="0"/>
              <a:t>Improve retention and graduation rates of undergraduates through more personalized academic advising and mentoring</a:t>
            </a:r>
          </a:p>
          <a:p>
            <a:r>
              <a:rPr lang="en-US" dirty="0" smtClean="0"/>
              <a:t>Promote excellence in teaching</a:t>
            </a:r>
          </a:p>
          <a:p>
            <a:r>
              <a:rPr lang="en-US" dirty="0" smtClean="0"/>
              <a:t>Utilize assessment to improve curriculum and pedagogy</a:t>
            </a:r>
          </a:p>
          <a:p>
            <a:r>
              <a:rPr lang="en-US" dirty="0" smtClean="0"/>
              <a:t>Seek young scholars and artists in their respective fields, particularly where extramural funding is available, to replace retiring </a:t>
            </a:r>
            <a:r>
              <a:rPr lang="en-US" dirty="0" smtClean="0"/>
              <a:t>faculty</a:t>
            </a:r>
            <a:endParaRPr lang="en-US" dirty="0" smtClean="0"/>
          </a:p>
        </p:txBody>
      </p:sp>
      <p:sp>
        <p:nvSpPr>
          <p:cNvPr id="4" name="TextBox 3"/>
          <p:cNvSpPr txBox="1"/>
          <p:nvPr/>
        </p:nvSpPr>
        <p:spPr>
          <a:xfrm>
            <a:off x="533400" y="6324600"/>
            <a:ext cx="6683496" cy="369332"/>
          </a:xfrm>
          <a:prstGeom prst="rect">
            <a:avLst/>
          </a:prstGeom>
          <a:noFill/>
        </p:spPr>
        <p:txBody>
          <a:bodyPr wrap="none" rtlCol="0">
            <a:spAutoFit/>
          </a:bodyPr>
          <a:lstStyle/>
          <a:p>
            <a:r>
              <a:rPr lang="en-US" i="1" dirty="0" smtClean="0"/>
              <a:t>(Temple </a:t>
            </a:r>
            <a:r>
              <a:rPr lang="en-US" i="1" dirty="0" smtClean="0"/>
              <a:t>University Academic Strategic Compass: Executive </a:t>
            </a:r>
            <a:r>
              <a:rPr lang="en-US" i="1" dirty="0" smtClean="0"/>
              <a:t>Summary)</a:t>
            </a: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838200"/>
          </a:xfrm>
        </p:spPr>
        <p:txBody>
          <a:bodyPr>
            <a:normAutofit fontScale="90000"/>
          </a:bodyPr>
          <a:lstStyle/>
          <a:p>
            <a:r>
              <a:rPr lang="en-US" dirty="0" smtClean="0"/>
              <a:t/>
            </a:r>
            <a:br>
              <a:rPr lang="en-US" dirty="0" smtClean="0"/>
            </a:br>
            <a:r>
              <a:rPr lang="en-US" dirty="0" smtClean="0"/>
              <a:t> The Future of Temple </a:t>
            </a:r>
            <a:r>
              <a:rPr lang="en-US" b="1" dirty="0" smtClean="0"/>
              <a:t/>
            </a:r>
            <a:br>
              <a:rPr lang="en-US" b="1" dirty="0" smtClean="0"/>
            </a:b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pPr>
              <a:buNone/>
            </a:pPr>
            <a:r>
              <a:rPr lang="en-US" b="1" dirty="0" smtClean="0"/>
              <a:t>Target Points for </a:t>
            </a:r>
            <a:r>
              <a:rPr lang="en-US" b="1" dirty="0" smtClean="0"/>
              <a:t>Success continued:</a:t>
            </a:r>
            <a:endParaRPr lang="en-US" b="1" dirty="0" smtClean="0"/>
          </a:p>
          <a:p>
            <a:r>
              <a:rPr lang="en-US" dirty="0" smtClean="0"/>
              <a:t>Achieve </a:t>
            </a:r>
            <a:r>
              <a:rPr lang="en-US" dirty="0" smtClean="0"/>
              <a:t>Very High Research Activity through substantial investment in the research infrastructure. </a:t>
            </a:r>
          </a:p>
          <a:p>
            <a:r>
              <a:rPr lang="en-US" dirty="0" smtClean="0"/>
              <a:t>Encourage increased externally sponsored research</a:t>
            </a:r>
          </a:p>
          <a:p>
            <a:r>
              <a:rPr lang="en-US" dirty="0" smtClean="0"/>
              <a:t>Increase numbers of international students and faculty and expand opportunities for Temple students and faculty to study and conduct research abroad</a:t>
            </a:r>
          </a:p>
          <a:p>
            <a:r>
              <a:rPr lang="en-US" dirty="0" smtClean="0"/>
              <a:t>Expand the number of artistic and creative performances and exhibitions on campus; increase attendance at these events</a:t>
            </a:r>
          </a:p>
          <a:p>
            <a:r>
              <a:rPr lang="en-US" dirty="0" smtClean="0"/>
              <a:t>Make Temple a destination for students, alumni, faculty, staff, the community and visitors from around the world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for Support</a:t>
            </a:r>
            <a:endParaRPr lang="en-US" dirty="0"/>
          </a:p>
        </p:txBody>
      </p:sp>
      <p:sp>
        <p:nvSpPr>
          <p:cNvPr id="3" name="Content Placeholder 2"/>
          <p:cNvSpPr>
            <a:spLocks noGrp="1"/>
          </p:cNvSpPr>
          <p:nvPr>
            <p:ph idx="1"/>
          </p:nvPr>
        </p:nvSpPr>
        <p:spPr>
          <a:xfrm>
            <a:off x="457200" y="1295400"/>
            <a:ext cx="8229600" cy="4754563"/>
          </a:xfrm>
        </p:spPr>
        <p:txBody>
          <a:bodyPr>
            <a:noAutofit/>
          </a:bodyPr>
          <a:lstStyle/>
          <a:p>
            <a:pPr>
              <a:buNone/>
            </a:pPr>
            <a:r>
              <a:rPr lang="en-US" sz="1200" b="1" dirty="0" smtClean="0"/>
              <a:t>	Students</a:t>
            </a:r>
            <a:r>
              <a:rPr lang="en-US" sz="1200" dirty="0" smtClean="0"/>
              <a:t/>
            </a:r>
            <a:br>
              <a:rPr lang="en-US" sz="1200" dirty="0" smtClean="0"/>
            </a:br>
            <a:r>
              <a:rPr lang="en-US" sz="1200" dirty="0" smtClean="0"/>
              <a:t>Temple provides talented students of every background with access to an excellent education. To make this education affordable, we offer both need-based and merit-based financial aid, scholarships for study abroad and independent projects and opportunities for unique externships. </a:t>
            </a:r>
            <a:br>
              <a:rPr lang="en-US" sz="1200" dirty="0" smtClean="0"/>
            </a:br>
            <a:r>
              <a:rPr lang="en-US" sz="1200" dirty="0" smtClean="0"/>
              <a:t/>
            </a:r>
            <a:br>
              <a:rPr lang="en-US" sz="1200" dirty="0" smtClean="0"/>
            </a:br>
            <a:r>
              <a:rPr lang="en-US" sz="1200" b="1" dirty="0" smtClean="0"/>
              <a:t>Facilities</a:t>
            </a:r>
            <a:r>
              <a:rPr lang="en-US" sz="1200" dirty="0" smtClean="0"/>
              <a:t/>
            </a:r>
            <a:br>
              <a:rPr lang="en-US" sz="1200" dirty="0" smtClean="0"/>
            </a:br>
            <a:r>
              <a:rPr lang="en-US" sz="1200" dirty="0" smtClean="0"/>
              <a:t>Today more than 12,000 students live on and around Temple's Main Campus, creating a vibrant residential community. We provide these students with superb facilities, such as new buildings for the Fox School of Business and the School of Medicine, a Main Campus home for the Tyler School of Art, an addition to Presser Hall, renovation of the Temple Performing Arts Center (formerly the Baptist Temple) and many other improvements across campus.</a:t>
            </a:r>
            <a:br>
              <a:rPr lang="en-US" sz="1200" dirty="0" smtClean="0"/>
            </a:br>
            <a:r>
              <a:rPr lang="en-US" sz="1200" dirty="0" smtClean="0"/>
              <a:t/>
            </a:r>
            <a:br>
              <a:rPr lang="en-US" sz="1200" dirty="0" smtClean="0"/>
            </a:br>
            <a:r>
              <a:rPr lang="en-US" sz="1200" b="1" dirty="0" smtClean="0"/>
              <a:t>Faculty</a:t>
            </a:r>
            <a:r>
              <a:rPr lang="en-US" sz="1200" dirty="0" smtClean="0"/>
              <a:t> </a:t>
            </a:r>
            <a:br>
              <a:rPr lang="en-US" sz="1200" dirty="0" smtClean="0"/>
            </a:br>
            <a:r>
              <a:rPr lang="en-US" sz="1200" dirty="0" smtClean="0"/>
              <a:t>Temple professors continue to distinguish themselves through their commitment to teaching, inspiring students with their knowledge and dedication, in the classroom and beyond. This is true of senior faculty members who have taught at Temple for decades, and of the new scholars who have joined us from top universities nationwide. </a:t>
            </a:r>
            <a:br>
              <a:rPr lang="en-US" sz="1200" dirty="0" smtClean="0"/>
            </a:br>
            <a:r>
              <a:rPr lang="en-US" sz="1200" dirty="0" smtClean="0"/>
              <a:t/>
            </a:r>
            <a:br>
              <a:rPr lang="en-US" sz="1200" dirty="0" smtClean="0"/>
            </a:br>
            <a:r>
              <a:rPr lang="en-US" sz="1200" b="1" dirty="0" smtClean="0"/>
              <a:t>Research</a:t>
            </a:r>
            <a:r>
              <a:rPr lang="en-US" sz="1200" dirty="0" smtClean="0"/>
              <a:t/>
            </a:r>
            <a:br>
              <a:rPr lang="en-US" sz="1200" dirty="0" smtClean="0"/>
            </a:br>
            <a:r>
              <a:rPr lang="en-US" sz="1200" dirty="0" smtClean="0"/>
              <a:t>As Temple strives to provide its students with an enriching and challenging experience, research plays a critical role. A thriving program attracts top faculty and generates new learning opportunities. Temple students now have unprecedented opportunities to join faculty in original research and creative projects.</a:t>
            </a:r>
            <a:br>
              <a:rPr lang="en-US" sz="1200" dirty="0" smtClean="0"/>
            </a:br>
            <a:r>
              <a:rPr lang="en-US" sz="1200" dirty="0" smtClean="0"/>
              <a:t/>
            </a:r>
            <a:br>
              <a:rPr lang="en-US" sz="1200" dirty="0" smtClean="0"/>
            </a:br>
            <a:r>
              <a:rPr lang="en-US" sz="1200" b="1" dirty="0" smtClean="0"/>
              <a:t>Community</a:t>
            </a:r>
            <a:br>
              <a:rPr lang="en-US" sz="1200" b="1" dirty="0" smtClean="0"/>
            </a:br>
            <a:r>
              <a:rPr lang="en-US" sz="1200" dirty="0" smtClean="0"/>
              <a:t>Temple is an integral part of North Philadelphia, the Delaware Valley and the global community. We develop programs of study, establish research centers, forge partnerships and launch outreach efforts all responding to current needs in our community and in society. In return, life and learning at Temple are immensely enriched by our connections with the world beyond our campuses. </a:t>
            </a:r>
            <a:r>
              <a:rPr lang="en-US" sz="1600" dirty="0" smtClean="0"/>
              <a:t/>
            </a:r>
            <a:br>
              <a:rPr lang="en-US" sz="1600" dirty="0" smtClean="0"/>
            </a:br>
            <a:r>
              <a:rPr lang="en-US" sz="1600" dirty="0" smtClean="0"/>
              <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Financial </a:t>
            </a:r>
            <a:r>
              <a:rPr lang="en-US" dirty="0" smtClean="0"/>
              <a:t>Summary</a:t>
            </a:r>
            <a:br>
              <a:rPr lang="en-US" dirty="0" smtClean="0"/>
            </a:br>
            <a:r>
              <a:rPr lang="en-US" sz="2000" dirty="0" smtClean="0"/>
              <a:t>From Fiscal Year 2011 Annual Report</a:t>
            </a:r>
            <a:endParaRPr lang="en-US" sz="2000" dirty="0"/>
          </a:p>
        </p:txBody>
      </p:sp>
      <p:graphicFrame>
        <p:nvGraphicFramePr>
          <p:cNvPr id="5" name="Content Placeholder 4"/>
          <p:cNvGraphicFramePr>
            <a:graphicFrameLocks noGrp="1"/>
          </p:cNvGraphicFramePr>
          <p:nvPr>
            <p:ph idx="1"/>
          </p:nvPr>
        </p:nvGraphicFramePr>
        <p:xfrm>
          <a:off x="685800" y="2133600"/>
          <a:ext cx="7620000" cy="451844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52400" y="1447801"/>
            <a:ext cx="6141618" cy="984885"/>
          </a:xfrm>
          <a:prstGeom prst="rect">
            <a:avLst/>
          </a:prstGeom>
          <a:noFill/>
        </p:spPr>
        <p:txBody>
          <a:bodyPr wrap="square" rtlCol="0">
            <a:spAutoFit/>
          </a:bodyPr>
          <a:lstStyle/>
          <a:p>
            <a:pPr>
              <a:defRPr sz="2160" b="1" i="0" u="none" strike="noStrike" kern="1200" baseline="0">
                <a:solidFill>
                  <a:prstClr val="black"/>
                </a:solidFill>
                <a:latin typeface="+mn-lt"/>
                <a:ea typeface="+mn-ea"/>
                <a:cs typeface="+mn-cs"/>
              </a:defRPr>
            </a:pPr>
            <a:r>
              <a:rPr lang="en-US" sz="2000" dirty="0" smtClean="0"/>
              <a:t>Temple University/Temple University Health System</a:t>
            </a:r>
          </a:p>
          <a:p>
            <a:pPr>
              <a:defRPr sz="2160" b="1" i="0" u="none" strike="noStrike" kern="1200" baseline="0">
                <a:solidFill>
                  <a:prstClr val="black"/>
                </a:solidFill>
                <a:latin typeface="+mn-lt"/>
                <a:ea typeface="+mn-ea"/>
                <a:cs typeface="+mn-cs"/>
              </a:defRPr>
            </a:pPr>
            <a:endParaRPr lang="en-US" sz="2000" dirty="0" smtClean="0"/>
          </a:p>
          <a:p>
            <a:endParaRPr lang="en-US" sz="1600" dirty="0"/>
          </a:p>
        </p:txBody>
      </p:sp>
      <p:sp>
        <p:nvSpPr>
          <p:cNvPr id="7" name="TextBox 6"/>
          <p:cNvSpPr txBox="1"/>
          <p:nvPr/>
        </p:nvSpPr>
        <p:spPr>
          <a:xfrm>
            <a:off x="152400" y="1752600"/>
            <a:ext cx="8917762" cy="800219"/>
          </a:xfrm>
          <a:prstGeom prst="rect">
            <a:avLst/>
          </a:prstGeom>
          <a:noFill/>
        </p:spPr>
        <p:txBody>
          <a:bodyPr wrap="none" rtlCol="0">
            <a:spAutoFit/>
          </a:bodyPr>
          <a:lstStyle/>
          <a:p>
            <a:r>
              <a:rPr lang="en-US" sz="1400" i="1" dirty="0" smtClean="0"/>
              <a:t>Fiscal Year 2011 – Including Educational Support Services and Consolidating Eliminations (in millions of dollars, rounded)</a:t>
            </a:r>
          </a:p>
          <a:p>
            <a:pPr algn="ctr"/>
            <a:r>
              <a:rPr lang="en-US" sz="1400" b="1" i="1" dirty="0" smtClean="0"/>
              <a:t>Revenues Total: $2,220.04</a:t>
            </a:r>
            <a:r>
              <a:rPr lang="en-US" sz="1400" i="1"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Financial </a:t>
            </a:r>
            <a:r>
              <a:rPr lang="en-US" dirty="0" smtClean="0"/>
              <a:t>Summary</a:t>
            </a:r>
            <a:br>
              <a:rPr lang="en-US" dirty="0" smtClean="0"/>
            </a:br>
            <a:r>
              <a:rPr lang="en-US" sz="2200" dirty="0" smtClean="0"/>
              <a:t> From Fiscal Year 2011 Annual Report</a:t>
            </a:r>
            <a:endParaRPr lang="en-US" sz="2200" dirty="0"/>
          </a:p>
        </p:txBody>
      </p:sp>
      <p:graphicFrame>
        <p:nvGraphicFramePr>
          <p:cNvPr id="6" name="Content Placeholder 5"/>
          <p:cNvGraphicFramePr>
            <a:graphicFrameLocks noGrp="1"/>
          </p:cNvGraphicFramePr>
          <p:nvPr>
            <p:ph idx="1"/>
          </p:nvPr>
        </p:nvGraphicFramePr>
        <p:xfrm>
          <a:off x="0" y="2819400"/>
          <a:ext cx="457232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16382" y="1406604"/>
            <a:ext cx="3931818" cy="1107996"/>
          </a:xfrm>
          <a:prstGeom prst="rect">
            <a:avLst/>
          </a:prstGeom>
          <a:noFill/>
        </p:spPr>
        <p:txBody>
          <a:bodyPr wrap="square" rtlCol="0">
            <a:spAutoFit/>
          </a:bodyPr>
          <a:lstStyle/>
          <a:p>
            <a:pPr>
              <a:defRPr sz="2160" b="1" i="0" u="none" strike="noStrike" kern="1200" baseline="0">
                <a:solidFill>
                  <a:prstClr val="black"/>
                </a:solidFill>
                <a:latin typeface="+mn-lt"/>
                <a:ea typeface="+mn-ea"/>
                <a:cs typeface="+mn-cs"/>
              </a:defRPr>
            </a:pPr>
            <a:r>
              <a:rPr lang="en-US" sz="2400" dirty="0" smtClean="0"/>
              <a:t>Total Philanthropic Support</a:t>
            </a:r>
          </a:p>
          <a:p>
            <a:pPr>
              <a:defRPr sz="2160" b="1" i="0" u="none" strike="noStrike" kern="1200" baseline="0">
                <a:solidFill>
                  <a:prstClr val="black"/>
                </a:solidFill>
                <a:latin typeface="+mn-lt"/>
                <a:ea typeface="+mn-ea"/>
                <a:cs typeface="+mn-cs"/>
              </a:defRPr>
            </a:pPr>
            <a:endParaRPr lang="en-US" sz="2400" dirty="0" smtClean="0"/>
          </a:p>
          <a:p>
            <a:endParaRPr lang="en-US" dirty="0"/>
          </a:p>
        </p:txBody>
      </p:sp>
      <p:sp>
        <p:nvSpPr>
          <p:cNvPr id="5" name="TextBox 4"/>
          <p:cNvSpPr txBox="1"/>
          <p:nvPr/>
        </p:nvSpPr>
        <p:spPr>
          <a:xfrm>
            <a:off x="716381" y="1711403"/>
            <a:ext cx="2484019" cy="646331"/>
          </a:xfrm>
          <a:prstGeom prst="rect">
            <a:avLst/>
          </a:prstGeom>
          <a:noFill/>
        </p:spPr>
        <p:txBody>
          <a:bodyPr wrap="square" rtlCol="0">
            <a:spAutoFit/>
          </a:bodyPr>
          <a:lstStyle/>
          <a:p>
            <a:r>
              <a:rPr lang="en-US" sz="1600" i="1" dirty="0" smtClean="0"/>
              <a:t>Fiscal Years 2001-2011</a:t>
            </a:r>
          </a:p>
          <a:p>
            <a:endParaRPr lang="en-US" sz="2000" dirty="0"/>
          </a:p>
        </p:txBody>
      </p:sp>
      <p:graphicFrame>
        <p:nvGraphicFramePr>
          <p:cNvPr id="7" name="Content Placeholder 5"/>
          <p:cNvGraphicFramePr>
            <a:graphicFrameLocks/>
          </p:cNvGraphicFramePr>
          <p:nvPr/>
        </p:nvGraphicFramePr>
        <p:xfrm>
          <a:off x="4571680" y="2819400"/>
          <a:ext cx="457232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981200" y="2133600"/>
            <a:ext cx="1536703" cy="338554"/>
          </a:xfrm>
          <a:prstGeom prst="rect">
            <a:avLst/>
          </a:prstGeom>
          <a:noFill/>
        </p:spPr>
        <p:txBody>
          <a:bodyPr wrap="none" rtlCol="0">
            <a:spAutoFit/>
          </a:bodyPr>
          <a:lstStyle/>
          <a:p>
            <a:r>
              <a:rPr lang="en-US" sz="1600" b="1" dirty="0" smtClean="0"/>
              <a:t>TOTAL DOLLARS</a:t>
            </a:r>
            <a:endParaRPr lang="en-US" sz="1600" b="1" dirty="0"/>
          </a:p>
        </p:txBody>
      </p:sp>
      <p:sp>
        <p:nvSpPr>
          <p:cNvPr id="9" name="TextBox 8"/>
          <p:cNvSpPr txBox="1"/>
          <p:nvPr/>
        </p:nvSpPr>
        <p:spPr>
          <a:xfrm>
            <a:off x="6553200" y="2133600"/>
            <a:ext cx="1512658" cy="338554"/>
          </a:xfrm>
          <a:prstGeom prst="rect">
            <a:avLst/>
          </a:prstGeom>
          <a:noFill/>
        </p:spPr>
        <p:txBody>
          <a:bodyPr wrap="none" rtlCol="0">
            <a:spAutoFit/>
          </a:bodyPr>
          <a:lstStyle/>
          <a:p>
            <a:r>
              <a:rPr lang="en-US" sz="1600" b="1" dirty="0" smtClean="0"/>
              <a:t>TOTAL DONORS</a:t>
            </a:r>
            <a:endParaRPr lang="en-US" sz="1600" b="1" dirty="0"/>
          </a:p>
        </p:txBody>
      </p:sp>
      <p:sp>
        <p:nvSpPr>
          <p:cNvPr id="10" name="TextBox 9"/>
          <p:cNvSpPr txBox="1"/>
          <p:nvPr/>
        </p:nvSpPr>
        <p:spPr>
          <a:xfrm>
            <a:off x="1905000" y="2362200"/>
            <a:ext cx="1645002" cy="307777"/>
          </a:xfrm>
          <a:prstGeom prst="rect">
            <a:avLst/>
          </a:prstGeom>
          <a:noFill/>
        </p:spPr>
        <p:txBody>
          <a:bodyPr wrap="none" rtlCol="0">
            <a:spAutoFit/>
          </a:bodyPr>
          <a:lstStyle/>
          <a:p>
            <a:r>
              <a:rPr lang="en-US" sz="1400" i="1" dirty="0" smtClean="0"/>
              <a:t>In millions of dollars</a:t>
            </a:r>
            <a:endParaRPr lang="en-US" sz="1400" i="1" dirty="0"/>
          </a:p>
        </p:txBody>
      </p:sp>
      <p:sp>
        <p:nvSpPr>
          <p:cNvPr id="11" name="TextBox 10"/>
          <p:cNvSpPr txBox="1"/>
          <p:nvPr/>
        </p:nvSpPr>
        <p:spPr>
          <a:xfrm>
            <a:off x="6781800" y="2362200"/>
            <a:ext cx="1120820" cy="307777"/>
          </a:xfrm>
          <a:prstGeom prst="rect">
            <a:avLst/>
          </a:prstGeom>
          <a:noFill/>
        </p:spPr>
        <p:txBody>
          <a:bodyPr wrap="none" rtlCol="0">
            <a:spAutoFit/>
          </a:bodyPr>
          <a:lstStyle/>
          <a:p>
            <a:r>
              <a:rPr lang="en-US" sz="1400" i="1" dirty="0" smtClean="0"/>
              <a:t>In thousands</a:t>
            </a:r>
            <a:endParaRPr lang="en-US" sz="14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1260</Words>
  <Application>Microsoft Office PowerPoint</Application>
  <PresentationFormat>On-screen Show (4:3)</PresentationFormat>
  <Paragraphs>215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Institutional Advancement  Temple University </vt:lpstr>
      <vt:lpstr>Institutional Advancement</vt:lpstr>
      <vt:lpstr>Why Fundraise?</vt:lpstr>
      <vt:lpstr>The Future of Temple</vt:lpstr>
      <vt:lpstr>The Future of Temple</vt:lpstr>
      <vt:lpstr>  The Future of Temple  </vt:lpstr>
      <vt:lpstr>Areas for Support</vt:lpstr>
      <vt:lpstr>Financial Summary From Fiscal Year 2011 Annual Report</vt:lpstr>
      <vt:lpstr>Financial Summary  From Fiscal Year 2011 Annual Report</vt:lpstr>
      <vt:lpstr>Who Supports Temple?</vt:lpstr>
      <vt:lpstr>What is a Gift?</vt:lpstr>
      <vt:lpstr>Solicitation Lifecycle</vt:lpstr>
      <vt:lpstr>Slide 13</vt:lpstr>
      <vt:lpstr>Slide 14</vt:lpstr>
      <vt:lpstr>Annual Fund</vt:lpstr>
      <vt:lpstr>Individual Gifts</vt:lpstr>
      <vt:lpstr>Leadership Gifts</vt:lpstr>
      <vt:lpstr>Gift Planning</vt:lpstr>
      <vt:lpstr>Corporate and Foundation Relations </vt:lpstr>
      <vt:lpstr>Corporations &amp; Foundations Relations Responsibilities </vt:lpstr>
      <vt:lpstr>Corporations and Foundations Staff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tud11931</dc:creator>
  <cp:lastModifiedBy>tud19225</cp:lastModifiedBy>
  <cp:revision>102</cp:revision>
  <dcterms:created xsi:type="dcterms:W3CDTF">2012-01-05T18:07:24Z</dcterms:created>
  <dcterms:modified xsi:type="dcterms:W3CDTF">2012-05-01T22:48:47Z</dcterms:modified>
</cp:coreProperties>
</file>