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2"/>
  </p:notesMasterIdLst>
  <p:handoutMasterIdLst>
    <p:handoutMasterId r:id="rId23"/>
  </p:handoutMasterIdLst>
  <p:sldIdLst>
    <p:sldId id="256" r:id="rId2"/>
    <p:sldId id="257" r:id="rId3"/>
    <p:sldId id="262" r:id="rId4"/>
    <p:sldId id="263" r:id="rId5"/>
    <p:sldId id="264" r:id="rId6"/>
    <p:sldId id="265" r:id="rId7"/>
    <p:sldId id="266" r:id="rId8"/>
    <p:sldId id="267" r:id="rId9"/>
    <p:sldId id="268" r:id="rId10"/>
    <p:sldId id="269" r:id="rId11"/>
    <p:sldId id="270" r:id="rId12"/>
    <p:sldId id="271" r:id="rId13"/>
    <p:sldId id="272" r:id="rId14"/>
    <p:sldId id="261" r:id="rId15"/>
    <p:sldId id="274" r:id="rId16"/>
    <p:sldId id="273" r:id="rId17"/>
    <p:sldId id="275" r:id="rId18"/>
    <p:sldId id="276" r:id="rId19"/>
    <p:sldId id="277" r:id="rId20"/>
    <p:sldId id="278" r:id="rId21"/>
  </p:sldIdLst>
  <p:sldSz cx="9144000" cy="6858000" type="screen4x3"/>
  <p:notesSz cx="7010400"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107" d="100"/>
          <a:sy n="107" d="100"/>
        </p:scale>
        <p:origin x="-84" y="60"/>
      </p:cViewPr>
      <p:guideLst>
        <p:guide orient="horz" pos="2160"/>
        <p:guide pos="2880"/>
      </p:guideLst>
    </p:cSldViewPr>
  </p:slideViewPr>
  <p:notesTextViewPr>
    <p:cViewPr>
      <p:scale>
        <a:sx n="1" d="1"/>
        <a:sy n="1" d="1"/>
      </p:scale>
      <p:origin x="0" y="0"/>
    </p:cViewPr>
  </p:notesTextViewPr>
  <p:notesViewPr>
    <p:cSldViewPr>
      <p:cViewPr varScale="1">
        <p:scale>
          <a:sx n="88" d="100"/>
          <a:sy n="88" d="100"/>
        </p:scale>
        <p:origin x="-3810" y="-120"/>
      </p:cViewPr>
      <p:guideLst>
        <p:guide orient="horz" pos="2909"/>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1804"/>
          </a:xfrm>
          <a:prstGeom prst="rect">
            <a:avLst/>
          </a:prstGeom>
        </p:spPr>
        <p:txBody>
          <a:bodyPr vert="horz" lIns="92830" tIns="46415" rIns="92830" bIns="46415"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1804"/>
          </a:xfrm>
          <a:prstGeom prst="rect">
            <a:avLst/>
          </a:prstGeom>
        </p:spPr>
        <p:txBody>
          <a:bodyPr vert="horz" lIns="92830" tIns="46415" rIns="92830" bIns="46415" rtlCol="0"/>
          <a:lstStyle>
            <a:lvl1pPr algn="r">
              <a:defRPr sz="1200"/>
            </a:lvl1pPr>
          </a:lstStyle>
          <a:p>
            <a:fld id="{7803D288-0625-4DF5-9E45-E0390D7B3913}" type="datetimeFigureOut">
              <a:rPr lang="en-US" smtClean="0"/>
              <a:t>4/26/2012</a:t>
            </a:fld>
            <a:endParaRPr lang="en-US"/>
          </a:p>
        </p:txBody>
      </p:sp>
      <p:sp>
        <p:nvSpPr>
          <p:cNvPr id="4" name="Footer Placeholder 3"/>
          <p:cNvSpPr>
            <a:spLocks noGrp="1"/>
          </p:cNvSpPr>
          <p:nvPr>
            <p:ph type="ftr" sz="quarter" idx="2"/>
          </p:nvPr>
        </p:nvSpPr>
        <p:spPr>
          <a:xfrm>
            <a:off x="0" y="8772668"/>
            <a:ext cx="3037840" cy="461804"/>
          </a:xfrm>
          <a:prstGeom prst="rect">
            <a:avLst/>
          </a:prstGeom>
        </p:spPr>
        <p:txBody>
          <a:bodyPr vert="horz" lIns="92830" tIns="46415" rIns="92830" bIns="46415"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772668"/>
            <a:ext cx="3037840" cy="461804"/>
          </a:xfrm>
          <a:prstGeom prst="rect">
            <a:avLst/>
          </a:prstGeom>
        </p:spPr>
        <p:txBody>
          <a:bodyPr vert="horz" lIns="92830" tIns="46415" rIns="92830" bIns="46415" rtlCol="0" anchor="b"/>
          <a:lstStyle>
            <a:lvl1pPr algn="r">
              <a:defRPr sz="1200"/>
            </a:lvl1pPr>
          </a:lstStyle>
          <a:p>
            <a:fld id="{FEC8E799-111A-4ED0-BDBA-ED5EC294E5ED}" type="slidenum">
              <a:rPr lang="en-US" smtClean="0"/>
              <a:t>‹#›</a:t>
            </a:fld>
            <a:endParaRPr lang="en-US"/>
          </a:p>
        </p:txBody>
      </p:sp>
    </p:spTree>
    <p:extLst>
      <p:ext uri="{BB962C8B-B14F-4D97-AF65-F5344CB8AC3E}">
        <p14:creationId xmlns:p14="http://schemas.microsoft.com/office/powerpoint/2010/main" val="17135692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1804"/>
          </a:xfrm>
          <a:prstGeom prst="rect">
            <a:avLst/>
          </a:prstGeom>
        </p:spPr>
        <p:txBody>
          <a:bodyPr vert="horz" lIns="92830" tIns="46415" rIns="92830" bIns="46415" rtlCol="0"/>
          <a:lstStyle>
            <a:lvl1pPr algn="l">
              <a:defRPr sz="1200"/>
            </a:lvl1pPr>
          </a:lstStyle>
          <a:p>
            <a:endParaRPr lang="en-US"/>
          </a:p>
        </p:txBody>
      </p:sp>
      <p:sp>
        <p:nvSpPr>
          <p:cNvPr id="3" name="Date Placeholder 2"/>
          <p:cNvSpPr>
            <a:spLocks noGrp="1"/>
          </p:cNvSpPr>
          <p:nvPr>
            <p:ph type="dt" idx="1"/>
          </p:nvPr>
        </p:nvSpPr>
        <p:spPr>
          <a:xfrm>
            <a:off x="3970938" y="0"/>
            <a:ext cx="3037840" cy="461804"/>
          </a:xfrm>
          <a:prstGeom prst="rect">
            <a:avLst/>
          </a:prstGeom>
        </p:spPr>
        <p:txBody>
          <a:bodyPr vert="horz" lIns="92830" tIns="46415" rIns="92830" bIns="46415" rtlCol="0"/>
          <a:lstStyle>
            <a:lvl1pPr algn="r">
              <a:defRPr sz="1200"/>
            </a:lvl1pPr>
          </a:lstStyle>
          <a:p>
            <a:fld id="{3870761B-D1FA-4D29-9230-61A191CB7831}" type="datetimeFigureOut">
              <a:rPr lang="en-US" smtClean="0"/>
              <a:t>4/26/2012</a:t>
            </a:fld>
            <a:endParaRPr lang="en-US"/>
          </a:p>
        </p:txBody>
      </p:sp>
      <p:sp>
        <p:nvSpPr>
          <p:cNvPr id="4" name="Slide Image Placeholder 3"/>
          <p:cNvSpPr>
            <a:spLocks noGrp="1" noRot="1" noChangeAspect="1"/>
          </p:cNvSpPr>
          <p:nvPr>
            <p:ph type="sldImg" idx="2"/>
          </p:nvPr>
        </p:nvSpPr>
        <p:spPr>
          <a:xfrm>
            <a:off x="1195388" y="692150"/>
            <a:ext cx="4619625" cy="3463925"/>
          </a:xfrm>
          <a:prstGeom prst="rect">
            <a:avLst/>
          </a:prstGeom>
          <a:noFill/>
          <a:ln w="12700">
            <a:solidFill>
              <a:prstClr val="black"/>
            </a:solidFill>
          </a:ln>
        </p:spPr>
        <p:txBody>
          <a:bodyPr vert="horz" lIns="92830" tIns="46415" rIns="92830" bIns="46415" rtlCol="0" anchor="ctr"/>
          <a:lstStyle/>
          <a:p>
            <a:endParaRPr lang="en-US"/>
          </a:p>
        </p:txBody>
      </p:sp>
      <p:sp>
        <p:nvSpPr>
          <p:cNvPr id="5" name="Notes Placeholder 4"/>
          <p:cNvSpPr>
            <a:spLocks noGrp="1"/>
          </p:cNvSpPr>
          <p:nvPr>
            <p:ph type="body" sz="quarter" idx="3"/>
          </p:nvPr>
        </p:nvSpPr>
        <p:spPr>
          <a:xfrm>
            <a:off x="701040" y="4387136"/>
            <a:ext cx="5608320" cy="4156234"/>
          </a:xfrm>
          <a:prstGeom prst="rect">
            <a:avLst/>
          </a:prstGeom>
        </p:spPr>
        <p:txBody>
          <a:bodyPr vert="horz" lIns="92830" tIns="46415" rIns="92830" bIns="46415"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772668"/>
            <a:ext cx="3037840" cy="461804"/>
          </a:xfrm>
          <a:prstGeom prst="rect">
            <a:avLst/>
          </a:prstGeom>
        </p:spPr>
        <p:txBody>
          <a:bodyPr vert="horz" lIns="92830" tIns="46415" rIns="92830" bIns="46415"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772668"/>
            <a:ext cx="3037840" cy="461804"/>
          </a:xfrm>
          <a:prstGeom prst="rect">
            <a:avLst/>
          </a:prstGeom>
        </p:spPr>
        <p:txBody>
          <a:bodyPr vert="horz" lIns="92830" tIns="46415" rIns="92830" bIns="46415" rtlCol="0" anchor="b"/>
          <a:lstStyle>
            <a:lvl1pPr algn="r">
              <a:defRPr sz="1200"/>
            </a:lvl1pPr>
          </a:lstStyle>
          <a:p>
            <a:fld id="{50220B89-6AD5-43CB-80CA-8739B3E90574}" type="slidenum">
              <a:rPr lang="en-US" smtClean="0"/>
              <a:t>‹#›</a:t>
            </a:fld>
            <a:endParaRPr lang="en-US"/>
          </a:p>
        </p:txBody>
      </p:sp>
    </p:spTree>
    <p:extLst>
      <p:ext uri="{BB962C8B-B14F-4D97-AF65-F5344CB8AC3E}">
        <p14:creationId xmlns:p14="http://schemas.microsoft.com/office/powerpoint/2010/main" val="27169192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0220B89-6AD5-43CB-80CA-8739B3E90574}" type="slidenum">
              <a:rPr lang="en-US" smtClean="0"/>
              <a:t>1</a:t>
            </a:fld>
            <a:endParaRPr lang="en-US"/>
          </a:p>
        </p:txBody>
      </p:sp>
    </p:spTree>
    <p:extLst>
      <p:ext uri="{BB962C8B-B14F-4D97-AF65-F5344CB8AC3E}">
        <p14:creationId xmlns:p14="http://schemas.microsoft.com/office/powerpoint/2010/main" val="394068397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0220B89-6AD5-43CB-80CA-8739B3E90574}" type="slidenum">
              <a:rPr lang="en-US" smtClean="0"/>
              <a:t>10</a:t>
            </a:fld>
            <a:endParaRPr lang="en-US"/>
          </a:p>
        </p:txBody>
      </p:sp>
    </p:spTree>
    <p:extLst>
      <p:ext uri="{BB962C8B-B14F-4D97-AF65-F5344CB8AC3E}">
        <p14:creationId xmlns:p14="http://schemas.microsoft.com/office/powerpoint/2010/main" val="310341807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0220B89-6AD5-43CB-80CA-8739B3E90574}" type="slidenum">
              <a:rPr lang="en-US" smtClean="0"/>
              <a:t>11</a:t>
            </a:fld>
            <a:endParaRPr lang="en-US"/>
          </a:p>
        </p:txBody>
      </p:sp>
    </p:spTree>
    <p:extLst>
      <p:ext uri="{BB962C8B-B14F-4D97-AF65-F5344CB8AC3E}">
        <p14:creationId xmlns:p14="http://schemas.microsoft.com/office/powerpoint/2010/main" val="310341807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0220B89-6AD5-43CB-80CA-8739B3E90574}" type="slidenum">
              <a:rPr lang="en-US" smtClean="0"/>
              <a:t>12</a:t>
            </a:fld>
            <a:endParaRPr lang="en-US"/>
          </a:p>
        </p:txBody>
      </p:sp>
    </p:spTree>
    <p:extLst>
      <p:ext uri="{BB962C8B-B14F-4D97-AF65-F5344CB8AC3E}">
        <p14:creationId xmlns:p14="http://schemas.microsoft.com/office/powerpoint/2010/main" val="310341807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0220B89-6AD5-43CB-80CA-8739B3E90574}" type="slidenum">
              <a:rPr lang="en-US" smtClean="0"/>
              <a:t>13</a:t>
            </a:fld>
            <a:endParaRPr lang="en-US"/>
          </a:p>
        </p:txBody>
      </p:sp>
    </p:spTree>
    <p:extLst>
      <p:ext uri="{BB962C8B-B14F-4D97-AF65-F5344CB8AC3E}">
        <p14:creationId xmlns:p14="http://schemas.microsoft.com/office/powerpoint/2010/main" val="310341807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0220B89-6AD5-43CB-80CA-8739B3E90574}" type="slidenum">
              <a:rPr lang="en-US" smtClean="0"/>
              <a:t>14</a:t>
            </a:fld>
            <a:endParaRPr lang="en-US"/>
          </a:p>
        </p:txBody>
      </p:sp>
    </p:spTree>
    <p:extLst>
      <p:ext uri="{BB962C8B-B14F-4D97-AF65-F5344CB8AC3E}">
        <p14:creationId xmlns:p14="http://schemas.microsoft.com/office/powerpoint/2010/main" val="310341807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0220B89-6AD5-43CB-80CA-8739B3E90574}" type="slidenum">
              <a:rPr lang="en-US" smtClean="0"/>
              <a:t>15</a:t>
            </a:fld>
            <a:endParaRPr lang="en-US"/>
          </a:p>
        </p:txBody>
      </p:sp>
    </p:spTree>
    <p:extLst>
      <p:ext uri="{BB962C8B-B14F-4D97-AF65-F5344CB8AC3E}">
        <p14:creationId xmlns:p14="http://schemas.microsoft.com/office/powerpoint/2010/main" val="310341807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0220B89-6AD5-43CB-80CA-8739B3E90574}" type="slidenum">
              <a:rPr lang="en-US" smtClean="0"/>
              <a:t>16</a:t>
            </a:fld>
            <a:endParaRPr lang="en-US"/>
          </a:p>
        </p:txBody>
      </p:sp>
    </p:spTree>
    <p:extLst>
      <p:ext uri="{BB962C8B-B14F-4D97-AF65-F5344CB8AC3E}">
        <p14:creationId xmlns:p14="http://schemas.microsoft.com/office/powerpoint/2010/main" val="310341807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0220B89-6AD5-43CB-80CA-8739B3E90574}" type="slidenum">
              <a:rPr lang="en-US" smtClean="0"/>
              <a:t>17</a:t>
            </a:fld>
            <a:endParaRPr lang="en-US"/>
          </a:p>
        </p:txBody>
      </p:sp>
    </p:spTree>
    <p:extLst>
      <p:ext uri="{BB962C8B-B14F-4D97-AF65-F5344CB8AC3E}">
        <p14:creationId xmlns:p14="http://schemas.microsoft.com/office/powerpoint/2010/main" val="310341807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0220B89-6AD5-43CB-80CA-8739B3E90574}" type="slidenum">
              <a:rPr lang="en-US" smtClean="0"/>
              <a:t>18</a:t>
            </a:fld>
            <a:endParaRPr lang="en-US"/>
          </a:p>
        </p:txBody>
      </p:sp>
    </p:spTree>
    <p:extLst>
      <p:ext uri="{BB962C8B-B14F-4D97-AF65-F5344CB8AC3E}">
        <p14:creationId xmlns:p14="http://schemas.microsoft.com/office/powerpoint/2010/main" val="310341807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0220B89-6AD5-43CB-80CA-8739B3E90574}" type="slidenum">
              <a:rPr lang="en-US" smtClean="0"/>
              <a:t>19</a:t>
            </a:fld>
            <a:endParaRPr lang="en-US"/>
          </a:p>
        </p:txBody>
      </p:sp>
    </p:spTree>
    <p:extLst>
      <p:ext uri="{BB962C8B-B14F-4D97-AF65-F5344CB8AC3E}">
        <p14:creationId xmlns:p14="http://schemas.microsoft.com/office/powerpoint/2010/main" val="31034180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0220B89-6AD5-43CB-80CA-8739B3E90574}" type="slidenum">
              <a:rPr lang="en-US" smtClean="0"/>
              <a:t>2</a:t>
            </a:fld>
            <a:endParaRPr lang="en-US"/>
          </a:p>
        </p:txBody>
      </p:sp>
    </p:spTree>
    <p:extLst>
      <p:ext uri="{BB962C8B-B14F-4D97-AF65-F5344CB8AC3E}">
        <p14:creationId xmlns:p14="http://schemas.microsoft.com/office/powerpoint/2010/main" val="310341807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0220B89-6AD5-43CB-80CA-8739B3E90574}" type="slidenum">
              <a:rPr lang="en-US" smtClean="0"/>
              <a:t>20</a:t>
            </a:fld>
            <a:endParaRPr lang="en-US"/>
          </a:p>
        </p:txBody>
      </p:sp>
    </p:spTree>
    <p:extLst>
      <p:ext uri="{BB962C8B-B14F-4D97-AF65-F5344CB8AC3E}">
        <p14:creationId xmlns:p14="http://schemas.microsoft.com/office/powerpoint/2010/main" val="31034180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0220B89-6AD5-43CB-80CA-8739B3E90574}" type="slidenum">
              <a:rPr lang="en-US" smtClean="0"/>
              <a:t>3</a:t>
            </a:fld>
            <a:endParaRPr lang="en-US"/>
          </a:p>
        </p:txBody>
      </p:sp>
    </p:spTree>
    <p:extLst>
      <p:ext uri="{BB962C8B-B14F-4D97-AF65-F5344CB8AC3E}">
        <p14:creationId xmlns:p14="http://schemas.microsoft.com/office/powerpoint/2010/main" val="31034180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0220B89-6AD5-43CB-80CA-8739B3E90574}" type="slidenum">
              <a:rPr lang="en-US" smtClean="0"/>
              <a:t>4</a:t>
            </a:fld>
            <a:endParaRPr lang="en-US"/>
          </a:p>
        </p:txBody>
      </p:sp>
    </p:spTree>
    <p:extLst>
      <p:ext uri="{BB962C8B-B14F-4D97-AF65-F5344CB8AC3E}">
        <p14:creationId xmlns:p14="http://schemas.microsoft.com/office/powerpoint/2010/main" val="310341807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0220B89-6AD5-43CB-80CA-8739B3E90574}" type="slidenum">
              <a:rPr lang="en-US" smtClean="0"/>
              <a:t>5</a:t>
            </a:fld>
            <a:endParaRPr lang="en-US"/>
          </a:p>
        </p:txBody>
      </p:sp>
    </p:spTree>
    <p:extLst>
      <p:ext uri="{BB962C8B-B14F-4D97-AF65-F5344CB8AC3E}">
        <p14:creationId xmlns:p14="http://schemas.microsoft.com/office/powerpoint/2010/main" val="310341807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0220B89-6AD5-43CB-80CA-8739B3E90574}" type="slidenum">
              <a:rPr lang="en-US" smtClean="0"/>
              <a:t>6</a:t>
            </a:fld>
            <a:endParaRPr lang="en-US"/>
          </a:p>
        </p:txBody>
      </p:sp>
    </p:spTree>
    <p:extLst>
      <p:ext uri="{BB962C8B-B14F-4D97-AF65-F5344CB8AC3E}">
        <p14:creationId xmlns:p14="http://schemas.microsoft.com/office/powerpoint/2010/main" val="310341807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0220B89-6AD5-43CB-80CA-8739B3E90574}" type="slidenum">
              <a:rPr lang="en-US" smtClean="0"/>
              <a:t>7</a:t>
            </a:fld>
            <a:endParaRPr lang="en-US"/>
          </a:p>
        </p:txBody>
      </p:sp>
    </p:spTree>
    <p:extLst>
      <p:ext uri="{BB962C8B-B14F-4D97-AF65-F5344CB8AC3E}">
        <p14:creationId xmlns:p14="http://schemas.microsoft.com/office/powerpoint/2010/main" val="310341807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0220B89-6AD5-43CB-80CA-8739B3E90574}" type="slidenum">
              <a:rPr lang="en-US" smtClean="0"/>
              <a:t>8</a:t>
            </a:fld>
            <a:endParaRPr lang="en-US"/>
          </a:p>
        </p:txBody>
      </p:sp>
    </p:spTree>
    <p:extLst>
      <p:ext uri="{BB962C8B-B14F-4D97-AF65-F5344CB8AC3E}">
        <p14:creationId xmlns:p14="http://schemas.microsoft.com/office/powerpoint/2010/main" val="310341807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0220B89-6AD5-43CB-80CA-8739B3E90574}" type="slidenum">
              <a:rPr lang="en-US" smtClean="0"/>
              <a:t>9</a:t>
            </a:fld>
            <a:endParaRPr lang="en-US"/>
          </a:p>
        </p:txBody>
      </p:sp>
    </p:spTree>
    <p:extLst>
      <p:ext uri="{BB962C8B-B14F-4D97-AF65-F5344CB8AC3E}">
        <p14:creationId xmlns:p14="http://schemas.microsoft.com/office/powerpoint/2010/main" val="31034180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en-US" smtClean="0"/>
              <a:t>Click to edit Master title style</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3F150D65-C64D-44FB-9152-4CC2DE0C9198}" type="datetime1">
              <a:rPr lang="en-US" smtClean="0"/>
              <a:pPr/>
              <a:t>4/26/2012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FEBEB0A-9E3D-4B14-9782-E2AE3DA60D96}" type="slidenum">
              <a:rPr lang="en-US" smtClean="0"/>
              <a:pPr/>
              <a:t>‹#›</a:t>
            </a:fld>
            <a:endParaRPr lang="en-US"/>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2635EB0-D091-417E-ACD5-D65E1C7D8524}" type="datetime1">
              <a:rPr lang="en-US" smtClean="0"/>
              <a:pPr/>
              <a:t>4/26/2012</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FEBEB0A-9E3D-4B14-9782-E2AE3DA60D96}"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1"/>
            <a:ext cx="1828800" cy="5410199"/>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FCA09F9-C7D6-4C52-A7E8-5101239A0BA2}" type="datetime1">
              <a:rPr lang="en-US" smtClean="0"/>
              <a:pPr/>
              <a:t>4/26/2012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FEBEB0A-9E3D-4B14-9782-E2AE3DA60D96}"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FFE64A4-35FB-42B6-9183-2C0CE0E36649}" type="datetime1">
              <a:rPr lang="en-US" smtClean="0"/>
              <a:pPr/>
              <a:t>4/26/2012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FEBEB0A-9E3D-4B14-9782-E2AE3DA60D96}"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A2683B9-6ECA-47FA-93CF-B124A0FAC208}" type="datetime1">
              <a:rPr lang="en-US" smtClean="0"/>
              <a:pPr/>
              <a:t>4/26/2012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FEBEB0A-9E3D-4B14-9782-E2AE3DA60D96}" type="slidenum">
              <a:rPr lang="en-US" smtClean="0"/>
              <a:pPr/>
              <a:t>‹#›</a:t>
            </a:fld>
            <a:endParaRPr lang="en-US"/>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05FF66B-9476-4BB3-85E9-E01854F07F90}" type="datetime1">
              <a:rPr lang="en-US" smtClean="0"/>
              <a:pPr/>
              <a:t>4/26/2012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FEBEB0A-9E3D-4B14-9782-E2AE3DA60D96}"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6B23FBD-8F7D-4F85-8085-67BFDB05CB71}" type="datetime1">
              <a:rPr lang="en-US" smtClean="0"/>
              <a:pPr/>
              <a:t>4/26/2012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FEBEB0A-9E3D-4B14-9782-E2AE3DA60D96}" type="slidenum">
              <a:rPr lang="en-US" smtClean="0"/>
              <a:pPr/>
              <a:t>‹#›</a:t>
            </a:fld>
            <a:endParaRPr lang="en-US"/>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465D789A-1220-4441-8676-44A034051BFD}" type="datetime1">
              <a:rPr lang="en-US" smtClean="0"/>
              <a:pPr/>
              <a:t>4/26/2012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FEBEB0A-9E3D-4B14-9782-E2AE3DA60D96}"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F98A266-E364-4B5E-98DD-432668182E1E}" type="datetime1">
              <a:rPr lang="en-US" smtClean="0"/>
              <a:pPr/>
              <a:t>4/26/2012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FEBEB0A-9E3D-4B14-9782-E2AE3DA60D96}"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en-US" smtClean="0"/>
              <a:t>Click to edit Master title style</a:t>
            </a:r>
            <a:endParaRPr lang="en-US"/>
          </a:p>
        </p:txBody>
      </p:sp>
      <p:sp>
        <p:nvSpPr>
          <p:cNvPr id="3" name="Content Placeholder 2"/>
          <p:cNvSpPr>
            <a:spLocks noGrp="1"/>
          </p:cNvSpPr>
          <p:nvPr>
            <p:ph idx="1"/>
          </p:nvPr>
        </p:nvSpPr>
        <p:spPr>
          <a:xfrm>
            <a:off x="3710866" y="457200"/>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762001"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93F2040-9975-4642-A906-1DF87F8BE202}" type="datetime1">
              <a:rPr lang="en-US" smtClean="0"/>
              <a:pPr/>
              <a:t>4/26/2012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FEBEB0A-9E3D-4B14-9782-E2AE3DA60D96}" type="slidenum">
              <a:rPr lang="en-US" smtClean="0"/>
              <a:pPr/>
              <a:t>‹#›</a:t>
            </a:fld>
            <a:endParaRPr lang="en-US"/>
          </a:p>
        </p:txBody>
      </p:sp>
      <p:cxnSp>
        <p:nvCxnSpPr>
          <p:cNvPr id="10" name="Straight Connector 9"/>
          <p:cNvCxnSpPr/>
          <p:nvPr/>
        </p:nvCxnSpPr>
        <p:spPr>
          <a:xfrm rot="5400000">
            <a:off x="1677194" y="2514600"/>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en-US" smtClean="0"/>
              <a:t>Click to edit Master title style</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1E52B4A-BA08-4841-AB08-A0D822ABC34D}" type="datetime1">
              <a:rPr lang="en-US" smtClean="0"/>
              <a:pPr/>
              <a:t>4/26/2012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FEBEB0A-9E3D-4B14-9782-E2AE3DA60D96}"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48400" y="6208776"/>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75D48070-6A81-47D0-9810-1540B9FEFF61}" type="datetime1">
              <a:rPr lang="en-US" smtClean="0"/>
              <a:pPr/>
              <a:t>4/26/2012</a:t>
            </a:fld>
            <a:endParaRPr lang="en-US"/>
          </a:p>
        </p:txBody>
      </p:sp>
      <p:sp>
        <p:nvSpPr>
          <p:cNvPr id="5" name="Footer Placeholder 4"/>
          <p:cNvSpPr>
            <a:spLocks noGrp="1"/>
          </p:cNvSpPr>
          <p:nvPr>
            <p:ph type="ftr" sz="quarter" idx="3"/>
          </p:nvPr>
        </p:nvSpPr>
        <p:spPr>
          <a:xfrm>
            <a:off x="761999" y="6208776"/>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endParaRPr lang="en-US" dirty="0"/>
          </a:p>
        </p:txBody>
      </p:sp>
      <p:sp>
        <p:nvSpPr>
          <p:cNvPr id="6" name="Slide Number Placeholder 5"/>
          <p:cNvSpPr>
            <a:spLocks noGrp="1"/>
          </p:cNvSpPr>
          <p:nvPr>
            <p:ph type="sldNum" sz="quarter" idx="4"/>
          </p:nvPr>
        </p:nvSpPr>
        <p:spPr>
          <a:xfrm>
            <a:off x="7620000" y="5687568"/>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BFEBEB0A-9E3D-4B14-9782-E2AE3DA60D96}" type="slidenum">
              <a:rPr lang="en-US" smtClean="0"/>
              <a:pPr/>
              <a:t>‹#›</a:t>
            </a:fld>
            <a:endParaRPr lang="en-US" dirty="0"/>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jpg"/></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policies.temple.edu/getdoc.asp?policy_no=05.60.01"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hyperlink" Target="http://www.temple.edu/controller/Procedure-AwardSetUp-GRPR01.06ExchangeTransactionsCon.pdf" TargetMode="External"/></Relationships>
</file>

<file path=ppt/slides/_rels/slide2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0" y="76200"/>
            <a:ext cx="7543800" cy="1600200"/>
          </a:xfrm>
        </p:spPr>
        <p:txBody>
          <a:bodyPr/>
          <a:lstStyle/>
          <a:p>
            <a:r>
              <a:rPr lang="en-US" sz="4800" dirty="0" smtClean="0">
                <a:solidFill>
                  <a:schemeClr val="bg1"/>
                </a:solidFill>
              </a:rPr>
              <a:t>Gifts vs. Grants</a:t>
            </a:r>
            <a:endParaRPr lang="en-US" sz="4800" dirty="0">
              <a:solidFill>
                <a:schemeClr val="bg1"/>
              </a:solidFill>
            </a:endParaRPr>
          </a:p>
        </p:txBody>
      </p:sp>
      <p:sp>
        <p:nvSpPr>
          <p:cNvPr id="3" name="Subtitle 2"/>
          <p:cNvSpPr>
            <a:spLocks noGrp="1"/>
          </p:cNvSpPr>
          <p:nvPr>
            <p:ph type="subTitle" idx="1"/>
          </p:nvPr>
        </p:nvSpPr>
        <p:spPr>
          <a:xfrm>
            <a:off x="762000" y="3200400"/>
            <a:ext cx="6858000" cy="2362200"/>
          </a:xfrm>
        </p:spPr>
        <p:txBody>
          <a:bodyPr>
            <a:normAutofit/>
          </a:bodyPr>
          <a:lstStyle/>
          <a:p>
            <a:r>
              <a:rPr lang="en-US" sz="3200" dirty="0" smtClean="0"/>
              <a:t>Thursday, May 3</a:t>
            </a:r>
            <a:r>
              <a:rPr lang="en-US" sz="3200" baseline="30000" dirty="0" smtClean="0"/>
              <a:t>rd</a:t>
            </a:r>
            <a:r>
              <a:rPr lang="en-US" sz="3200" dirty="0" smtClean="0"/>
              <a:t>, 2012</a:t>
            </a:r>
          </a:p>
          <a:p>
            <a:endParaRPr lang="en-US" sz="4400" dirty="0" smtClean="0"/>
          </a:p>
          <a:p>
            <a:endParaRPr lang="en-US" sz="2400" dirty="0"/>
          </a:p>
        </p:txBody>
      </p:sp>
      <p:sp>
        <p:nvSpPr>
          <p:cNvPr id="4" name="Slide Number Placeholder 3"/>
          <p:cNvSpPr>
            <a:spLocks noGrp="1"/>
          </p:cNvSpPr>
          <p:nvPr>
            <p:ph type="sldNum" sz="quarter" idx="12"/>
          </p:nvPr>
        </p:nvSpPr>
        <p:spPr/>
        <p:txBody>
          <a:bodyPr/>
          <a:lstStyle/>
          <a:p>
            <a:fld id="{BFEBEB0A-9E3D-4B14-9782-E2AE3DA60D96}" type="slidenum">
              <a:rPr lang="en-US" smtClean="0"/>
              <a:pPr/>
              <a:t>1</a:t>
            </a:fld>
            <a:endParaRPr lang="en-US"/>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005307" y="5486400"/>
            <a:ext cx="571500" cy="647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 name="Picture 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953000" y="429323"/>
            <a:ext cx="2947387" cy="2085277"/>
          </a:xfrm>
          <a:prstGeom prst="rect">
            <a:avLst/>
          </a:prstGeom>
        </p:spPr>
      </p:pic>
    </p:spTree>
    <p:extLst>
      <p:ext uri="{BB962C8B-B14F-4D97-AF65-F5344CB8AC3E}">
        <p14:creationId xmlns:p14="http://schemas.microsoft.com/office/powerpoint/2010/main" val="239168812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09600"/>
            <a:ext cx="7543800" cy="685800"/>
          </a:xfrm>
        </p:spPr>
        <p:txBody>
          <a:bodyPr>
            <a:noAutofit/>
          </a:bodyPr>
          <a:lstStyle/>
          <a:p>
            <a:pPr algn="ctr"/>
            <a:r>
              <a:rPr lang="en-US" sz="4000" dirty="0" smtClean="0">
                <a:solidFill>
                  <a:schemeClr val="accent1">
                    <a:lumMod val="75000"/>
                  </a:schemeClr>
                </a:solidFill>
              </a:rPr>
              <a:t>Definitions</a:t>
            </a:r>
            <a:endParaRPr lang="en-US" sz="4000" dirty="0">
              <a:solidFill>
                <a:schemeClr val="accent1">
                  <a:lumMod val="75000"/>
                </a:schemeClr>
              </a:solidFill>
            </a:endParaRPr>
          </a:p>
        </p:txBody>
      </p:sp>
      <p:sp>
        <p:nvSpPr>
          <p:cNvPr id="3" name="Content Placeholder 2"/>
          <p:cNvSpPr>
            <a:spLocks noGrp="1"/>
          </p:cNvSpPr>
          <p:nvPr>
            <p:ph idx="1"/>
          </p:nvPr>
        </p:nvSpPr>
        <p:spPr>
          <a:xfrm>
            <a:off x="762000" y="1371600"/>
            <a:ext cx="7543800" cy="3657600"/>
          </a:xfrm>
        </p:spPr>
        <p:txBody>
          <a:bodyPr>
            <a:normAutofit fontScale="85000" lnSpcReduction="20000"/>
          </a:bodyPr>
          <a:lstStyle/>
          <a:p>
            <a:pPr>
              <a:buFont typeface="Wingdings" pitchFamily="2" charset="2"/>
              <a:buChar char="§"/>
            </a:pPr>
            <a:r>
              <a:rPr lang="en-US" sz="3600" b="1" dirty="0" smtClean="0"/>
              <a:t>Grant/Contract/Other</a:t>
            </a:r>
            <a:r>
              <a:rPr lang="en-US" sz="3600" dirty="0" smtClean="0"/>
              <a:t> – Depends on the </a:t>
            </a:r>
            <a:r>
              <a:rPr lang="en-US" sz="3600" b="1" dirty="0" smtClean="0"/>
              <a:t>intent of the awarding agency</a:t>
            </a:r>
            <a:r>
              <a:rPr lang="en-US" sz="3600" dirty="0" smtClean="0"/>
              <a:t> and the </a:t>
            </a:r>
            <a:r>
              <a:rPr lang="en-US" sz="3600" b="1" dirty="0" smtClean="0"/>
              <a:t>legal obligations of the awardee</a:t>
            </a:r>
            <a:r>
              <a:rPr lang="en-US" sz="3600" dirty="0" smtClean="0"/>
              <a:t> in accepting the award.</a:t>
            </a:r>
            <a:br>
              <a:rPr lang="en-US" sz="3600" dirty="0" smtClean="0"/>
            </a:br>
            <a:r>
              <a:rPr lang="en-US" sz="3600" dirty="0" smtClean="0"/>
              <a:t>A </a:t>
            </a:r>
            <a:r>
              <a:rPr lang="en-US" sz="3600" b="1" dirty="0" smtClean="0"/>
              <a:t>grant </a:t>
            </a:r>
            <a:r>
              <a:rPr lang="en-US" sz="3600" dirty="0" smtClean="0"/>
              <a:t>may be donative in nature, bestowed voluntarily, and without the expectation of tangible compensation.</a:t>
            </a:r>
            <a:r>
              <a:rPr lang="en-US" sz="3600" dirty="0"/>
              <a:t/>
            </a:r>
            <a:br>
              <a:rPr lang="en-US" sz="3600" dirty="0"/>
            </a:br>
            <a:r>
              <a:rPr lang="en-US" sz="3600" dirty="0" smtClean="0"/>
              <a:t>A </a:t>
            </a:r>
            <a:r>
              <a:rPr lang="en-US" sz="3600" b="1" dirty="0" smtClean="0"/>
              <a:t>contract </a:t>
            </a:r>
            <a:r>
              <a:rPr lang="en-US" sz="3600" dirty="0" smtClean="0"/>
              <a:t>always carries explicit quid pro quo between the source and the institution.</a:t>
            </a:r>
          </a:p>
        </p:txBody>
      </p:sp>
      <p:sp>
        <p:nvSpPr>
          <p:cNvPr id="4" name="Slide Number Placeholder 3"/>
          <p:cNvSpPr>
            <a:spLocks noGrp="1"/>
          </p:cNvSpPr>
          <p:nvPr>
            <p:ph type="sldNum" sz="quarter" idx="12"/>
          </p:nvPr>
        </p:nvSpPr>
        <p:spPr/>
        <p:txBody>
          <a:bodyPr/>
          <a:lstStyle/>
          <a:p>
            <a:fld id="{BFEBEB0A-9E3D-4B14-9782-E2AE3DA60D96}" type="slidenum">
              <a:rPr lang="en-US" smtClean="0"/>
              <a:pPr/>
              <a:t>10</a:t>
            </a:fld>
            <a:endParaRPr lang="en-US"/>
          </a:p>
        </p:txBody>
      </p:sp>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997407" y="5486400"/>
            <a:ext cx="573087" cy="646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43314635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09600"/>
            <a:ext cx="7543800" cy="685800"/>
          </a:xfrm>
        </p:spPr>
        <p:txBody>
          <a:bodyPr>
            <a:noAutofit/>
          </a:bodyPr>
          <a:lstStyle/>
          <a:p>
            <a:pPr algn="ctr"/>
            <a:r>
              <a:rPr lang="en-US" sz="4000" dirty="0" smtClean="0">
                <a:solidFill>
                  <a:schemeClr val="accent1">
                    <a:lumMod val="75000"/>
                  </a:schemeClr>
                </a:solidFill>
              </a:rPr>
              <a:t>Other Considerations</a:t>
            </a:r>
            <a:endParaRPr lang="en-US" sz="4000" dirty="0">
              <a:solidFill>
                <a:schemeClr val="accent1">
                  <a:lumMod val="75000"/>
                </a:schemeClr>
              </a:solidFill>
            </a:endParaRPr>
          </a:p>
        </p:txBody>
      </p:sp>
      <p:sp>
        <p:nvSpPr>
          <p:cNvPr id="3" name="Content Placeholder 2"/>
          <p:cNvSpPr>
            <a:spLocks noGrp="1"/>
          </p:cNvSpPr>
          <p:nvPr>
            <p:ph idx="1"/>
          </p:nvPr>
        </p:nvSpPr>
        <p:spPr>
          <a:xfrm>
            <a:off x="762000" y="1371600"/>
            <a:ext cx="7543800" cy="3657600"/>
          </a:xfrm>
        </p:spPr>
        <p:txBody>
          <a:bodyPr>
            <a:normAutofit fontScale="92500" lnSpcReduction="20000"/>
          </a:bodyPr>
          <a:lstStyle/>
          <a:p>
            <a:pPr>
              <a:buFont typeface="Wingdings" pitchFamily="2" charset="2"/>
              <a:buChar char="§"/>
            </a:pPr>
            <a:r>
              <a:rPr lang="en-US" sz="3600" dirty="0" smtClean="0"/>
              <a:t>Lack of indirect cost on a project does not make it a gift.</a:t>
            </a:r>
          </a:p>
          <a:p>
            <a:pPr>
              <a:buFont typeface="Wingdings" pitchFamily="2" charset="2"/>
              <a:buChar char="§"/>
            </a:pPr>
            <a:r>
              <a:rPr lang="en-US" sz="3600" dirty="0" smtClean="0"/>
              <a:t>Gifts may be used to match federal dollars – but then must be used according to federal cost principles.</a:t>
            </a:r>
          </a:p>
          <a:p>
            <a:pPr>
              <a:buFont typeface="Wingdings" pitchFamily="2" charset="2"/>
              <a:buChar char="§"/>
            </a:pPr>
            <a:r>
              <a:rPr lang="en-US" sz="3600" dirty="0" smtClean="0"/>
              <a:t>In rare instances, a sponsor can provide both a restricted gift and a sponsored project for the same purpose.</a:t>
            </a:r>
            <a:endParaRPr lang="en-US" sz="3600" dirty="0"/>
          </a:p>
        </p:txBody>
      </p:sp>
      <p:sp>
        <p:nvSpPr>
          <p:cNvPr id="4" name="Slide Number Placeholder 3"/>
          <p:cNvSpPr>
            <a:spLocks noGrp="1"/>
          </p:cNvSpPr>
          <p:nvPr>
            <p:ph type="sldNum" sz="quarter" idx="12"/>
          </p:nvPr>
        </p:nvSpPr>
        <p:spPr/>
        <p:txBody>
          <a:bodyPr/>
          <a:lstStyle/>
          <a:p>
            <a:fld id="{BFEBEB0A-9E3D-4B14-9782-E2AE3DA60D96}" type="slidenum">
              <a:rPr lang="en-US" smtClean="0"/>
              <a:pPr/>
              <a:t>11</a:t>
            </a:fld>
            <a:endParaRPr lang="en-US"/>
          </a:p>
        </p:txBody>
      </p:sp>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997407" y="5486400"/>
            <a:ext cx="573087" cy="646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43314635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09600"/>
            <a:ext cx="7543800" cy="685800"/>
          </a:xfrm>
        </p:spPr>
        <p:txBody>
          <a:bodyPr>
            <a:noAutofit/>
          </a:bodyPr>
          <a:lstStyle/>
          <a:p>
            <a:pPr algn="ctr"/>
            <a:r>
              <a:rPr lang="en-US" sz="3700" dirty="0" smtClean="0">
                <a:solidFill>
                  <a:schemeClr val="accent1">
                    <a:lumMod val="75000"/>
                  </a:schemeClr>
                </a:solidFill>
              </a:rPr>
              <a:t>How Do I Know – Sponsored Projects?</a:t>
            </a:r>
            <a:endParaRPr lang="en-US" sz="3700" dirty="0">
              <a:solidFill>
                <a:schemeClr val="accent1">
                  <a:lumMod val="75000"/>
                </a:schemeClr>
              </a:solidFill>
            </a:endParaRPr>
          </a:p>
        </p:txBody>
      </p:sp>
      <p:sp>
        <p:nvSpPr>
          <p:cNvPr id="3" name="Content Placeholder 2"/>
          <p:cNvSpPr>
            <a:spLocks noGrp="1"/>
          </p:cNvSpPr>
          <p:nvPr>
            <p:ph idx="1"/>
          </p:nvPr>
        </p:nvSpPr>
        <p:spPr>
          <a:xfrm>
            <a:off x="762000" y="1371600"/>
            <a:ext cx="7543800" cy="3657600"/>
          </a:xfrm>
        </p:spPr>
        <p:txBody>
          <a:bodyPr>
            <a:normAutofit fontScale="62500" lnSpcReduction="20000"/>
          </a:bodyPr>
          <a:lstStyle/>
          <a:p>
            <a:pPr marL="742950" indent="-742950">
              <a:buFont typeface="+mj-lt"/>
              <a:buAutoNum type="arabicPeriod"/>
            </a:pPr>
            <a:r>
              <a:rPr lang="en-US" sz="3600" dirty="0" smtClean="0"/>
              <a:t>Government sponsor</a:t>
            </a:r>
          </a:p>
          <a:p>
            <a:pPr marL="742950" indent="-742950">
              <a:buFont typeface="+mj-lt"/>
              <a:buAutoNum type="arabicPeriod"/>
            </a:pPr>
            <a:r>
              <a:rPr lang="en-US" sz="3600" dirty="0" smtClean="0"/>
              <a:t>Delivery of goods, services etc.</a:t>
            </a:r>
          </a:p>
          <a:p>
            <a:pPr marL="742950" indent="-742950">
              <a:buFont typeface="+mj-lt"/>
              <a:buAutoNum type="arabicPeriod"/>
            </a:pPr>
            <a:r>
              <a:rPr lang="en-US" sz="3600" dirty="0" smtClean="0"/>
              <a:t>Performance milestones</a:t>
            </a:r>
          </a:p>
          <a:p>
            <a:pPr marL="742950" indent="-742950">
              <a:buFont typeface="+mj-lt"/>
              <a:buAutoNum type="arabicPeriod"/>
            </a:pPr>
            <a:r>
              <a:rPr lang="en-US" sz="3600" dirty="0" smtClean="0"/>
              <a:t>IP interest (patent, copyright etc.)</a:t>
            </a:r>
          </a:p>
          <a:p>
            <a:pPr marL="742950" indent="-742950">
              <a:buFont typeface="+mj-lt"/>
              <a:buAutoNum type="arabicPeriod"/>
            </a:pPr>
            <a:r>
              <a:rPr lang="en-US" sz="3600" dirty="0" smtClean="0"/>
              <a:t>A contract: insurance, warranty, other contract clauses etc.</a:t>
            </a:r>
          </a:p>
          <a:p>
            <a:pPr marL="742950" indent="-742950">
              <a:buFont typeface="+mj-lt"/>
              <a:buAutoNum type="arabicPeriod"/>
            </a:pPr>
            <a:r>
              <a:rPr lang="en-US" sz="3600" dirty="0" smtClean="0"/>
              <a:t>Funding rescission clause</a:t>
            </a:r>
          </a:p>
          <a:p>
            <a:pPr marL="742950" indent="-742950">
              <a:buFont typeface="+mj-lt"/>
              <a:buAutoNum type="arabicPeriod"/>
            </a:pPr>
            <a:r>
              <a:rPr lang="en-US" sz="3600" dirty="0" smtClean="0"/>
              <a:t>Patient care costs/routine care</a:t>
            </a:r>
          </a:p>
          <a:p>
            <a:pPr marL="742950" indent="-742950">
              <a:buFont typeface="+mj-lt"/>
              <a:buAutoNum type="arabicPeriod"/>
            </a:pPr>
            <a:r>
              <a:rPr lang="en-US" sz="3600" dirty="0" smtClean="0"/>
              <a:t>Testing services</a:t>
            </a:r>
          </a:p>
          <a:p>
            <a:pPr marL="742950" indent="-742950">
              <a:buFont typeface="+mj-lt"/>
              <a:buAutoNum type="arabicPeriod"/>
            </a:pPr>
            <a:r>
              <a:rPr lang="en-US" sz="3600" dirty="0" smtClean="0"/>
              <a:t>Quid Pro Quo with sponsor</a:t>
            </a:r>
          </a:p>
        </p:txBody>
      </p:sp>
      <p:sp>
        <p:nvSpPr>
          <p:cNvPr id="4" name="Slide Number Placeholder 3"/>
          <p:cNvSpPr>
            <a:spLocks noGrp="1"/>
          </p:cNvSpPr>
          <p:nvPr>
            <p:ph type="sldNum" sz="quarter" idx="12"/>
          </p:nvPr>
        </p:nvSpPr>
        <p:spPr/>
        <p:txBody>
          <a:bodyPr/>
          <a:lstStyle/>
          <a:p>
            <a:fld id="{BFEBEB0A-9E3D-4B14-9782-E2AE3DA60D96}" type="slidenum">
              <a:rPr lang="en-US" smtClean="0"/>
              <a:pPr/>
              <a:t>12</a:t>
            </a:fld>
            <a:endParaRPr lang="en-US"/>
          </a:p>
        </p:txBody>
      </p:sp>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997407" y="5486400"/>
            <a:ext cx="573087" cy="646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43314635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09600"/>
            <a:ext cx="7543800" cy="685800"/>
          </a:xfrm>
        </p:spPr>
        <p:txBody>
          <a:bodyPr>
            <a:noAutofit/>
          </a:bodyPr>
          <a:lstStyle/>
          <a:p>
            <a:pPr algn="ctr"/>
            <a:r>
              <a:rPr lang="en-US" sz="4000" dirty="0" smtClean="0">
                <a:solidFill>
                  <a:schemeClr val="accent1">
                    <a:lumMod val="75000"/>
                  </a:schemeClr>
                </a:solidFill>
              </a:rPr>
              <a:t>How Do I Know – Gifts?</a:t>
            </a:r>
            <a:endParaRPr lang="en-US" sz="4000" dirty="0">
              <a:solidFill>
                <a:schemeClr val="accent1">
                  <a:lumMod val="75000"/>
                </a:schemeClr>
              </a:solidFill>
            </a:endParaRPr>
          </a:p>
        </p:txBody>
      </p:sp>
      <p:sp>
        <p:nvSpPr>
          <p:cNvPr id="3" name="Content Placeholder 2"/>
          <p:cNvSpPr>
            <a:spLocks noGrp="1"/>
          </p:cNvSpPr>
          <p:nvPr>
            <p:ph idx="1"/>
          </p:nvPr>
        </p:nvSpPr>
        <p:spPr>
          <a:xfrm>
            <a:off x="762000" y="1371600"/>
            <a:ext cx="7543800" cy="3657600"/>
          </a:xfrm>
        </p:spPr>
        <p:txBody>
          <a:bodyPr>
            <a:normAutofit fontScale="92500" lnSpcReduction="10000"/>
          </a:bodyPr>
          <a:lstStyle/>
          <a:p>
            <a:pPr marL="742950" indent="-742950">
              <a:buFont typeface="+mj-lt"/>
              <a:buAutoNum type="arabicPeriod"/>
            </a:pPr>
            <a:r>
              <a:rPr lang="en-US" sz="3600" dirty="0" smtClean="0"/>
              <a:t>Primary beneficiary is the general public – not the donor.</a:t>
            </a:r>
          </a:p>
          <a:p>
            <a:pPr marL="742950" indent="-742950">
              <a:buFont typeface="+mj-lt"/>
              <a:buAutoNum type="arabicPeriod"/>
            </a:pPr>
            <a:r>
              <a:rPr lang="en-US" sz="3600" dirty="0" smtClean="0"/>
              <a:t>Irrevocable</a:t>
            </a:r>
          </a:p>
          <a:p>
            <a:pPr marL="742950" indent="-742950">
              <a:buFont typeface="+mj-lt"/>
              <a:buAutoNum type="arabicPeriod"/>
            </a:pPr>
            <a:r>
              <a:rPr lang="en-US" sz="3600" dirty="0" smtClean="0"/>
              <a:t>Donor has no expectation of economic or other tangible benefit</a:t>
            </a:r>
          </a:p>
          <a:p>
            <a:pPr marL="742950" indent="-742950">
              <a:buFont typeface="+mj-lt"/>
              <a:buAutoNum type="arabicPeriod"/>
            </a:pPr>
            <a:r>
              <a:rPr lang="en-US" sz="3600" dirty="0" smtClean="0"/>
              <a:t>Detailed financial generally not required</a:t>
            </a:r>
            <a:endParaRPr lang="en-US" sz="3600" dirty="0"/>
          </a:p>
        </p:txBody>
      </p:sp>
      <p:sp>
        <p:nvSpPr>
          <p:cNvPr id="4" name="Slide Number Placeholder 3"/>
          <p:cNvSpPr>
            <a:spLocks noGrp="1"/>
          </p:cNvSpPr>
          <p:nvPr>
            <p:ph type="sldNum" sz="quarter" idx="12"/>
          </p:nvPr>
        </p:nvSpPr>
        <p:spPr/>
        <p:txBody>
          <a:bodyPr/>
          <a:lstStyle/>
          <a:p>
            <a:fld id="{BFEBEB0A-9E3D-4B14-9782-E2AE3DA60D96}" type="slidenum">
              <a:rPr lang="en-US" smtClean="0"/>
              <a:pPr/>
              <a:t>13</a:t>
            </a:fld>
            <a:endParaRPr lang="en-US"/>
          </a:p>
        </p:txBody>
      </p:sp>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997407" y="5486400"/>
            <a:ext cx="573087" cy="646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43314635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09600"/>
            <a:ext cx="7543800" cy="685800"/>
          </a:xfrm>
        </p:spPr>
        <p:txBody>
          <a:bodyPr>
            <a:noAutofit/>
          </a:bodyPr>
          <a:lstStyle/>
          <a:p>
            <a:pPr algn="ctr"/>
            <a:r>
              <a:rPr lang="en-US" sz="4000" dirty="0" err="1" smtClean="0">
                <a:solidFill>
                  <a:schemeClr val="accent1">
                    <a:lumMod val="75000"/>
                  </a:schemeClr>
                </a:solidFill>
              </a:rPr>
              <a:t>eRA</a:t>
            </a:r>
            <a:r>
              <a:rPr lang="en-US" sz="4000" dirty="0" smtClean="0">
                <a:solidFill>
                  <a:schemeClr val="accent1">
                    <a:lumMod val="75000"/>
                  </a:schemeClr>
                </a:solidFill>
              </a:rPr>
              <a:t> Routing Review &amp; Approval</a:t>
            </a:r>
            <a:endParaRPr lang="en-US" sz="4000" dirty="0">
              <a:solidFill>
                <a:schemeClr val="accent1">
                  <a:lumMod val="75000"/>
                </a:schemeClr>
              </a:solidFill>
            </a:endParaRPr>
          </a:p>
        </p:txBody>
      </p:sp>
      <p:sp>
        <p:nvSpPr>
          <p:cNvPr id="3" name="Content Placeholder 2"/>
          <p:cNvSpPr>
            <a:spLocks noGrp="1"/>
          </p:cNvSpPr>
          <p:nvPr>
            <p:ph idx="1"/>
          </p:nvPr>
        </p:nvSpPr>
        <p:spPr>
          <a:xfrm>
            <a:off x="762000" y="1371600"/>
            <a:ext cx="7543800" cy="3657600"/>
          </a:xfrm>
        </p:spPr>
        <p:txBody>
          <a:bodyPr>
            <a:normAutofit/>
          </a:bodyPr>
          <a:lstStyle/>
          <a:p>
            <a:pPr>
              <a:buFont typeface="Wingdings" pitchFamily="2" charset="2"/>
              <a:buChar char="§"/>
            </a:pPr>
            <a:r>
              <a:rPr lang="en-US" sz="3600" dirty="0" smtClean="0"/>
              <a:t>Institutional Advancement reviews all corporate industry &amp; foundation sponsored proposal submissions.</a:t>
            </a:r>
            <a:endParaRPr lang="en-US" sz="3600" dirty="0"/>
          </a:p>
        </p:txBody>
      </p:sp>
      <p:sp>
        <p:nvSpPr>
          <p:cNvPr id="4" name="Slide Number Placeholder 3"/>
          <p:cNvSpPr>
            <a:spLocks noGrp="1"/>
          </p:cNvSpPr>
          <p:nvPr>
            <p:ph type="sldNum" sz="quarter" idx="12"/>
          </p:nvPr>
        </p:nvSpPr>
        <p:spPr/>
        <p:txBody>
          <a:bodyPr/>
          <a:lstStyle/>
          <a:p>
            <a:fld id="{BFEBEB0A-9E3D-4B14-9782-E2AE3DA60D96}" type="slidenum">
              <a:rPr lang="en-US" smtClean="0"/>
              <a:pPr/>
              <a:t>14</a:t>
            </a:fld>
            <a:endParaRPr lang="en-US"/>
          </a:p>
        </p:txBody>
      </p:sp>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997407" y="5486400"/>
            <a:ext cx="573087" cy="646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83762689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533400"/>
            <a:ext cx="7543800" cy="1143000"/>
          </a:xfrm>
        </p:spPr>
        <p:txBody>
          <a:bodyPr>
            <a:noAutofit/>
          </a:bodyPr>
          <a:lstStyle/>
          <a:p>
            <a:pPr algn="ctr"/>
            <a:r>
              <a:rPr lang="en-US" sz="4000" dirty="0" smtClean="0">
                <a:solidFill>
                  <a:schemeClr val="accent1">
                    <a:lumMod val="75000"/>
                  </a:schemeClr>
                </a:solidFill>
              </a:rPr>
              <a:t>Characteristics of a Grant, Contract and Gift for Sponsored Research</a:t>
            </a:r>
            <a:endParaRPr lang="en-US" sz="4000" dirty="0">
              <a:solidFill>
                <a:schemeClr val="accent1">
                  <a:lumMod val="75000"/>
                </a:schemeClr>
              </a:solidFill>
            </a:endParaRPr>
          </a:p>
        </p:txBody>
      </p:sp>
      <p:sp>
        <p:nvSpPr>
          <p:cNvPr id="3" name="Content Placeholder 2"/>
          <p:cNvSpPr>
            <a:spLocks noGrp="1"/>
          </p:cNvSpPr>
          <p:nvPr>
            <p:ph idx="1"/>
          </p:nvPr>
        </p:nvSpPr>
        <p:spPr>
          <a:xfrm>
            <a:off x="762000" y="1524000"/>
            <a:ext cx="7543800" cy="3962400"/>
          </a:xfrm>
        </p:spPr>
        <p:txBody>
          <a:bodyPr numCol="3" anchor="t" anchorCtr="0">
            <a:normAutofit/>
          </a:bodyPr>
          <a:lstStyle/>
          <a:p>
            <a:pPr marL="320040" lvl="1" indent="0" algn="ctr">
              <a:buNone/>
            </a:pPr>
            <a:r>
              <a:rPr lang="en-US" sz="1200" dirty="0" smtClean="0">
                <a:solidFill>
                  <a:schemeClr val="accent1">
                    <a:lumMod val="75000"/>
                  </a:schemeClr>
                </a:solidFill>
              </a:rPr>
              <a:t>Gifts</a:t>
            </a:r>
            <a:endParaRPr lang="en-US" sz="1200" dirty="0">
              <a:solidFill>
                <a:schemeClr val="accent1">
                  <a:lumMod val="75000"/>
                </a:schemeClr>
              </a:solidFill>
            </a:endParaRPr>
          </a:p>
          <a:p>
            <a:pPr lvl="1">
              <a:buFont typeface="Wingdings" pitchFamily="2" charset="2"/>
              <a:buChar char="§"/>
            </a:pPr>
            <a:r>
              <a:rPr lang="en-US" sz="800" b="1" dirty="0" smtClean="0"/>
              <a:t>Description</a:t>
            </a:r>
            <a:r>
              <a:rPr lang="en-US" sz="800" dirty="0" smtClean="0"/>
              <a:t>: Funds or goods that are given voluntarily to Temple University with no reciprocal obligations.  Absence of any quid pro quo expectations.</a:t>
            </a:r>
          </a:p>
          <a:p>
            <a:pPr lvl="1">
              <a:buFont typeface="Wingdings" pitchFamily="2" charset="2"/>
              <a:buChar char="§"/>
            </a:pPr>
            <a:r>
              <a:rPr lang="en-US" sz="800" dirty="0" smtClean="0"/>
              <a:t>May be restricted or unrestricted funds – donor may define the purpose or a specific area of research that the gift is being provided for</a:t>
            </a:r>
          </a:p>
          <a:p>
            <a:pPr lvl="1">
              <a:buFont typeface="Wingdings" pitchFamily="2" charset="2"/>
              <a:buChar char="§"/>
            </a:pPr>
            <a:r>
              <a:rPr lang="en-US" sz="800" dirty="0" smtClean="0"/>
              <a:t>Unexpended funds are not required to be returned</a:t>
            </a:r>
          </a:p>
          <a:p>
            <a:pPr lvl="1">
              <a:buFont typeface="Wingdings" pitchFamily="2" charset="2"/>
              <a:buChar char="§"/>
            </a:pPr>
            <a:r>
              <a:rPr lang="en-US" sz="800" dirty="0" smtClean="0"/>
              <a:t>No specific period of performance</a:t>
            </a:r>
          </a:p>
          <a:p>
            <a:pPr lvl="1">
              <a:buFont typeface="Wingdings" pitchFamily="2" charset="2"/>
              <a:buChar char="§"/>
            </a:pPr>
            <a:r>
              <a:rPr lang="en-US" sz="800" dirty="0" smtClean="0"/>
              <a:t>No quid pro quo</a:t>
            </a:r>
          </a:p>
          <a:p>
            <a:pPr lvl="1">
              <a:buFont typeface="Wingdings" pitchFamily="2" charset="2"/>
              <a:buChar char="§"/>
            </a:pPr>
            <a:r>
              <a:rPr lang="en-US" sz="800" dirty="0" smtClean="0"/>
              <a:t>The transfer of funds or goods is irrevocable</a:t>
            </a:r>
          </a:p>
          <a:p>
            <a:pPr lvl="1">
              <a:buFont typeface="Wingdings" pitchFamily="2" charset="2"/>
              <a:buChar char="§"/>
            </a:pPr>
            <a:r>
              <a:rPr lang="en-US" sz="800" dirty="0" smtClean="0"/>
              <a:t>No formal financial accounting requirements beyond a general report of expenditures</a:t>
            </a:r>
          </a:p>
          <a:p>
            <a:pPr lvl="1">
              <a:buFont typeface="Wingdings" pitchFamily="2" charset="2"/>
              <a:buChar char="§"/>
            </a:pPr>
            <a:r>
              <a:rPr lang="en-US" sz="800" dirty="0" smtClean="0"/>
              <a:t>No budgetary restrictions</a:t>
            </a:r>
          </a:p>
          <a:p>
            <a:pPr lvl="1">
              <a:buFont typeface="Wingdings" pitchFamily="2" charset="2"/>
              <a:buChar char="§"/>
            </a:pPr>
            <a:r>
              <a:rPr lang="en-US" sz="800" dirty="0" smtClean="0"/>
              <a:t>No formal requirement that research results be reported to the Sponsor</a:t>
            </a:r>
          </a:p>
          <a:p>
            <a:pPr lvl="1">
              <a:buFont typeface="Wingdings" pitchFamily="2" charset="2"/>
              <a:buChar char="§"/>
            </a:pPr>
            <a:r>
              <a:rPr lang="en-US" sz="800" dirty="0" smtClean="0"/>
              <a:t>Imposes no requirement regarding disposition of either tangible property (e.g., equipment) or intangible property (e.g., inventions, copyrights or rights in data)</a:t>
            </a:r>
          </a:p>
          <a:p>
            <a:pPr lvl="1">
              <a:buFont typeface="Wingdings" pitchFamily="2" charset="2"/>
              <a:buChar char="§"/>
            </a:pPr>
            <a:r>
              <a:rPr lang="en-US" sz="800" dirty="0" smtClean="0"/>
              <a:t>Donor(s) may be individuals, companies, corporations or foundations</a:t>
            </a:r>
          </a:p>
          <a:p>
            <a:pPr lvl="1">
              <a:buFont typeface="Wingdings" pitchFamily="2" charset="2"/>
              <a:buChar char="§"/>
            </a:pPr>
            <a:r>
              <a:rPr lang="en-US" sz="800" dirty="0" smtClean="0"/>
              <a:t>Qualifies as charitable contribution for donor’s taxes</a:t>
            </a:r>
          </a:p>
          <a:p>
            <a:pPr marL="320040" lvl="1" indent="0">
              <a:buNone/>
            </a:pPr>
            <a:endParaRPr lang="en-US" sz="800" dirty="0">
              <a:solidFill>
                <a:schemeClr val="accent1">
                  <a:lumMod val="75000"/>
                </a:schemeClr>
              </a:solidFill>
            </a:endParaRPr>
          </a:p>
          <a:p>
            <a:pPr marL="320040" lvl="1" indent="0" algn="ctr">
              <a:buNone/>
            </a:pPr>
            <a:r>
              <a:rPr lang="en-US" sz="1200" dirty="0" smtClean="0">
                <a:solidFill>
                  <a:schemeClr val="accent1">
                    <a:lumMod val="75000"/>
                  </a:schemeClr>
                </a:solidFill>
              </a:rPr>
              <a:t>Grant</a:t>
            </a:r>
            <a:endParaRPr lang="en-US" sz="1200" dirty="0">
              <a:solidFill>
                <a:schemeClr val="accent1">
                  <a:lumMod val="75000"/>
                </a:schemeClr>
              </a:solidFill>
            </a:endParaRPr>
          </a:p>
          <a:p>
            <a:pPr lvl="1"/>
            <a:r>
              <a:rPr lang="en-US" sz="800" b="1" dirty="0" smtClean="0">
                <a:solidFill>
                  <a:schemeClr val="tx1"/>
                </a:solidFill>
              </a:rPr>
              <a:t>Description</a:t>
            </a:r>
            <a:r>
              <a:rPr lang="en-US" sz="800" dirty="0" smtClean="0">
                <a:solidFill>
                  <a:schemeClr val="tx1"/>
                </a:solidFill>
              </a:rPr>
              <a:t>: An arrangement under which there is a transfer of funds, property, services or anything of value from the sponsor to the institution to assist the institution in reaching a particular institutional goal or public purpose.</a:t>
            </a:r>
          </a:p>
          <a:p>
            <a:pPr lvl="1"/>
            <a:r>
              <a:rPr lang="en-US" sz="800" dirty="0" smtClean="0">
                <a:solidFill>
                  <a:schemeClr val="tx1"/>
                </a:solidFill>
              </a:rPr>
              <a:t>PI defines the project – usually fairly loosely – Scope of Work or Proposal is cited in award</a:t>
            </a:r>
          </a:p>
          <a:p>
            <a:pPr lvl="1"/>
            <a:r>
              <a:rPr lang="en-US" sz="800" dirty="0" smtClean="0">
                <a:solidFill>
                  <a:schemeClr val="tx1"/>
                </a:solidFill>
              </a:rPr>
              <a:t>Sponsor retains the right to revoke the award and unused funds revert back to sponsor</a:t>
            </a:r>
          </a:p>
          <a:p>
            <a:pPr lvl="1"/>
            <a:r>
              <a:rPr lang="en-US" sz="800" dirty="0" smtClean="0">
                <a:solidFill>
                  <a:schemeClr val="tx1"/>
                </a:solidFill>
              </a:rPr>
              <a:t>Has a defined period of performance</a:t>
            </a:r>
          </a:p>
          <a:p>
            <a:pPr lvl="1"/>
            <a:r>
              <a:rPr lang="en-US" sz="800" dirty="0" smtClean="0">
                <a:solidFill>
                  <a:schemeClr val="tx1"/>
                </a:solidFill>
              </a:rPr>
              <a:t>Reports are normally on an annual basis</a:t>
            </a:r>
          </a:p>
          <a:p>
            <a:pPr lvl="1"/>
            <a:r>
              <a:rPr lang="en-US" sz="800" dirty="0" smtClean="0">
                <a:solidFill>
                  <a:schemeClr val="tx1"/>
                </a:solidFill>
              </a:rPr>
              <a:t>Supports further knowledge in a particular subject area or field of research</a:t>
            </a:r>
          </a:p>
          <a:p>
            <a:pPr lvl="1"/>
            <a:r>
              <a:rPr lang="en-US" sz="800" dirty="0" smtClean="0">
                <a:solidFill>
                  <a:schemeClr val="tx1"/>
                </a:solidFill>
              </a:rPr>
              <a:t>Temple University owns IP</a:t>
            </a:r>
          </a:p>
          <a:p>
            <a:pPr lvl="1"/>
            <a:r>
              <a:rPr lang="en-US" sz="800" dirty="0" smtClean="0">
                <a:solidFill>
                  <a:schemeClr val="tx1"/>
                </a:solidFill>
              </a:rPr>
              <a:t>Publications are not restricted</a:t>
            </a:r>
          </a:p>
          <a:p>
            <a:pPr lvl="1"/>
            <a:r>
              <a:rPr lang="en-US" sz="800" dirty="0" smtClean="0">
                <a:solidFill>
                  <a:schemeClr val="tx1"/>
                </a:solidFill>
              </a:rPr>
              <a:t>“Best efforts” are used in completing research</a:t>
            </a:r>
          </a:p>
          <a:p>
            <a:pPr lvl="1"/>
            <a:r>
              <a:rPr lang="en-US" sz="800" dirty="0" smtClean="0">
                <a:solidFill>
                  <a:schemeClr val="tx1"/>
                </a:solidFill>
              </a:rPr>
              <a:t>Benefit is normally to grantee/PI by furthering their own purposes or programs</a:t>
            </a:r>
          </a:p>
          <a:p>
            <a:pPr lvl="1"/>
            <a:r>
              <a:rPr lang="en-US" sz="800" dirty="0" smtClean="0">
                <a:solidFill>
                  <a:schemeClr val="tx1"/>
                </a:solidFill>
              </a:rPr>
              <a:t>IRS includes scholarships, fellowships, internships, prizes, and awards</a:t>
            </a:r>
          </a:p>
          <a:p>
            <a:pPr lvl="1"/>
            <a:r>
              <a:rPr lang="en-US" sz="800" dirty="0" smtClean="0">
                <a:solidFill>
                  <a:schemeClr val="tx1"/>
                </a:solidFill>
              </a:rPr>
              <a:t>May qualify as charitable contribution depending on source of funds</a:t>
            </a:r>
          </a:p>
          <a:p>
            <a:pPr lvl="1"/>
            <a:endParaRPr lang="en-US" sz="800" dirty="0">
              <a:solidFill>
                <a:schemeClr val="tx1"/>
              </a:solidFill>
            </a:endParaRPr>
          </a:p>
          <a:p>
            <a:pPr marL="320040" lvl="1" indent="0" algn="ctr">
              <a:buNone/>
            </a:pPr>
            <a:r>
              <a:rPr lang="en-US" sz="1200" dirty="0" smtClean="0">
                <a:solidFill>
                  <a:schemeClr val="accent1">
                    <a:lumMod val="75000"/>
                  </a:schemeClr>
                </a:solidFill>
              </a:rPr>
              <a:t>Contract</a:t>
            </a:r>
            <a:endParaRPr lang="en-US" sz="1200" dirty="0">
              <a:solidFill>
                <a:schemeClr val="accent1">
                  <a:lumMod val="75000"/>
                </a:schemeClr>
              </a:solidFill>
            </a:endParaRPr>
          </a:p>
          <a:p>
            <a:pPr lvl="1"/>
            <a:r>
              <a:rPr lang="en-US" sz="800" b="1" dirty="0" smtClean="0">
                <a:solidFill>
                  <a:schemeClr val="tx1"/>
                </a:solidFill>
              </a:rPr>
              <a:t>Description</a:t>
            </a:r>
            <a:r>
              <a:rPr lang="en-US" sz="800" dirty="0" smtClean="0">
                <a:solidFill>
                  <a:schemeClr val="tx1"/>
                </a:solidFill>
              </a:rPr>
              <a:t>: A mechanism for the procurement of a specific service or product with specific obligations for both the buyer and the seller.  Creates a quid pro quo relationship.</a:t>
            </a:r>
          </a:p>
          <a:p>
            <a:pPr lvl="1"/>
            <a:r>
              <a:rPr lang="en-US" sz="800" dirty="0" smtClean="0">
                <a:solidFill>
                  <a:schemeClr val="tx1"/>
                </a:solidFill>
              </a:rPr>
              <a:t>Sponsor or Sponsor and PI jointly define Scope of Work</a:t>
            </a:r>
          </a:p>
          <a:p>
            <a:pPr lvl="1"/>
            <a:r>
              <a:rPr lang="en-US" sz="800" dirty="0" smtClean="0">
                <a:solidFill>
                  <a:schemeClr val="tx1"/>
                </a:solidFill>
              </a:rPr>
              <a:t>Sponsor retains the right to terminate the contract</a:t>
            </a:r>
          </a:p>
          <a:p>
            <a:pPr lvl="1"/>
            <a:r>
              <a:rPr lang="en-US" sz="800" dirty="0" smtClean="0">
                <a:solidFill>
                  <a:schemeClr val="tx1"/>
                </a:solidFill>
              </a:rPr>
              <a:t>Reports are often done more frequently than annually</a:t>
            </a:r>
          </a:p>
          <a:p>
            <a:pPr lvl="1"/>
            <a:r>
              <a:rPr lang="en-US" sz="800" dirty="0" smtClean="0">
                <a:solidFill>
                  <a:schemeClr val="tx1"/>
                </a:solidFill>
              </a:rPr>
              <a:t>Publication may require review/approval of the sponsor</a:t>
            </a:r>
          </a:p>
          <a:p>
            <a:pPr lvl="1"/>
            <a:r>
              <a:rPr lang="en-US" sz="800" dirty="0" smtClean="0">
                <a:solidFill>
                  <a:schemeClr val="tx1"/>
                </a:solidFill>
              </a:rPr>
              <a:t>Benefit is normally to the sponsor – anticipates and economic benefit as a result of the activity to be conducted</a:t>
            </a:r>
          </a:p>
          <a:p>
            <a:pPr lvl="1"/>
            <a:r>
              <a:rPr lang="en-US" sz="800" dirty="0" smtClean="0">
                <a:solidFill>
                  <a:schemeClr val="tx1"/>
                </a:solidFill>
              </a:rPr>
              <a:t>Contractor generally is required to produce a work product or deliverable (it’s possible this is only a report of findings)</a:t>
            </a:r>
          </a:p>
          <a:p>
            <a:pPr lvl="1"/>
            <a:r>
              <a:rPr lang="en-US" sz="800" dirty="0" smtClean="0">
                <a:solidFill>
                  <a:schemeClr val="tx1"/>
                </a:solidFill>
              </a:rPr>
              <a:t>Contractors are paid </a:t>
            </a:r>
            <a:r>
              <a:rPr lang="en-US" sz="800" b="1" i="1" dirty="0" smtClean="0">
                <a:solidFill>
                  <a:schemeClr val="tx1"/>
                </a:solidFill>
              </a:rPr>
              <a:t>only </a:t>
            </a:r>
            <a:r>
              <a:rPr lang="en-US" sz="800" dirty="0" smtClean="0">
                <a:solidFill>
                  <a:schemeClr val="tx1"/>
                </a:solidFill>
              </a:rPr>
              <a:t>if the deliverable is accomplished</a:t>
            </a:r>
          </a:p>
          <a:p>
            <a:pPr lvl="1"/>
            <a:r>
              <a:rPr lang="en-US" sz="800" dirty="0" smtClean="0">
                <a:solidFill>
                  <a:schemeClr val="tx1"/>
                </a:solidFill>
              </a:rPr>
              <a:t>Most involve some supervision or control by sponsor (on expenditures and/or deliverable)</a:t>
            </a:r>
          </a:p>
          <a:p>
            <a:pPr lvl="1"/>
            <a:r>
              <a:rPr lang="en-US" sz="800" dirty="0" smtClean="0">
                <a:solidFill>
                  <a:schemeClr val="tx1"/>
                </a:solidFill>
              </a:rPr>
              <a:t>Provides expertise/knowledge to solve a problem</a:t>
            </a:r>
            <a:endParaRPr lang="en-US" sz="800" dirty="0">
              <a:solidFill>
                <a:schemeClr val="tx1"/>
              </a:solidFill>
            </a:endParaRPr>
          </a:p>
          <a:p>
            <a:pPr lvl="1"/>
            <a:endParaRPr lang="en-US" sz="800" dirty="0">
              <a:solidFill>
                <a:schemeClr val="tx1"/>
              </a:solidFill>
            </a:endParaRPr>
          </a:p>
        </p:txBody>
      </p:sp>
      <p:sp>
        <p:nvSpPr>
          <p:cNvPr id="4" name="Slide Number Placeholder 3"/>
          <p:cNvSpPr>
            <a:spLocks noGrp="1"/>
          </p:cNvSpPr>
          <p:nvPr>
            <p:ph type="sldNum" sz="quarter" idx="12"/>
          </p:nvPr>
        </p:nvSpPr>
        <p:spPr/>
        <p:txBody>
          <a:bodyPr/>
          <a:lstStyle/>
          <a:p>
            <a:fld id="{BFEBEB0A-9E3D-4B14-9782-E2AE3DA60D96}" type="slidenum">
              <a:rPr lang="en-US" smtClean="0"/>
              <a:pPr/>
              <a:t>15</a:t>
            </a:fld>
            <a:endParaRPr lang="en-US"/>
          </a:p>
        </p:txBody>
      </p:sp>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997407" y="5486400"/>
            <a:ext cx="573087" cy="646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8424489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838200"/>
            <a:ext cx="7543800" cy="762000"/>
          </a:xfrm>
        </p:spPr>
        <p:txBody>
          <a:bodyPr>
            <a:noAutofit/>
          </a:bodyPr>
          <a:lstStyle/>
          <a:p>
            <a:pPr algn="ctr"/>
            <a:r>
              <a:rPr lang="en-US" sz="3800" dirty="0" smtClean="0">
                <a:solidFill>
                  <a:schemeClr val="accent1">
                    <a:lumMod val="75000"/>
                  </a:schemeClr>
                </a:solidFill>
              </a:rPr>
              <a:t>17 Questions – Is It a Gift or a Grant</a:t>
            </a:r>
            <a:r>
              <a:rPr lang="en-US" sz="3800" dirty="0" smtClean="0">
                <a:solidFill>
                  <a:schemeClr val="accent1">
                    <a:lumMod val="75000"/>
                  </a:schemeClr>
                </a:solidFill>
              </a:rPr>
              <a:t>?</a:t>
            </a:r>
            <a:br>
              <a:rPr lang="en-US" sz="3800" dirty="0" smtClean="0">
                <a:solidFill>
                  <a:schemeClr val="accent1">
                    <a:lumMod val="75000"/>
                  </a:schemeClr>
                </a:solidFill>
              </a:rPr>
            </a:br>
            <a:r>
              <a:rPr lang="en-US" sz="1800" b="1" dirty="0" smtClean="0">
                <a:solidFill>
                  <a:schemeClr val="tx1"/>
                </a:solidFill>
              </a:rPr>
              <a:t>If the answer to any of the following questions is “yes,” then the award involves a </a:t>
            </a:r>
            <a:r>
              <a:rPr lang="en-US" sz="1800" b="1" dirty="0" smtClean="0">
                <a:solidFill>
                  <a:schemeClr val="accent1"/>
                </a:solidFill>
              </a:rPr>
              <a:t>grant</a:t>
            </a:r>
            <a:r>
              <a:rPr lang="en-US" sz="1800" b="1" dirty="0" smtClean="0">
                <a:solidFill>
                  <a:schemeClr val="tx1"/>
                </a:solidFill>
              </a:rPr>
              <a:t> and not a gift.</a:t>
            </a:r>
            <a:endParaRPr lang="en-US" sz="3800" b="1" dirty="0">
              <a:solidFill>
                <a:schemeClr val="accent1">
                  <a:lumMod val="75000"/>
                </a:schemeClr>
              </a:solidFill>
            </a:endParaRPr>
          </a:p>
        </p:txBody>
      </p:sp>
      <p:sp>
        <p:nvSpPr>
          <p:cNvPr id="3" name="Content Placeholder 2"/>
          <p:cNvSpPr>
            <a:spLocks noGrp="1"/>
          </p:cNvSpPr>
          <p:nvPr>
            <p:ph idx="1"/>
          </p:nvPr>
        </p:nvSpPr>
        <p:spPr>
          <a:xfrm>
            <a:off x="762000" y="1676400"/>
            <a:ext cx="7543800" cy="3733800"/>
          </a:xfrm>
        </p:spPr>
        <p:txBody>
          <a:bodyPr>
            <a:noAutofit/>
          </a:bodyPr>
          <a:lstStyle/>
          <a:p>
            <a:pPr marL="342900" indent="-342900">
              <a:buFont typeface="+mj-lt"/>
              <a:buAutoNum type="arabicPeriod"/>
            </a:pPr>
            <a:r>
              <a:rPr lang="en-US" sz="2000" dirty="0" smtClean="0"/>
              <a:t>Is the award with a governmental entity?</a:t>
            </a:r>
          </a:p>
          <a:p>
            <a:pPr marL="342900" indent="-342900">
              <a:buFont typeface="+mj-lt"/>
              <a:buAutoNum type="arabicPeriod"/>
            </a:pPr>
            <a:r>
              <a:rPr lang="en-US" sz="2000" dirty="0" smtClean="0"/>
              <a:t>Does the award expressly state an intention by the parties that it be treated as a grant award?</a:t>
            </a:r>
          </a:p>
          <a:p>
            <a:pPr marL="342900" indent="-342900">
              <a:buFont typeface="+mj-lt"/>
              <a:buAutoNum type="arabicPeriod"/>
            </a:pPr>
            <a:r>
              <a:rPr lang="en-US" sz="2000" dirty="0" smtClean="0"/>
              <a:t>Does the award specify that the University must return any unexpended funds?</a:t>
            </a:r>
          </a:p>
          <a:p>
            <a:pPr marL="342900" indent="-342900">
              <a:buFont typeface="+mj-lt"/>
              <a:buAutoNum type="arabicPeriod"/>
            </a:pPr>
            <a:r>
              <a:rPr lang="en-US" sz="2000" dirty="0" smtClean="0"/>
              <a:t>Does the award specify a time period for performance, and then state the award may be renewed for an additional term or terms at the discretion of the other party?</a:t>
            </a:r>
          </a:p>
          <a:p>
            <a:pPr marL="342900" indent="-342900">
              <a:buFont typeface="+mj-lt"/>
              <a:buAutoNum type="arabicPeriod"/>
            </a:pPr>
            <a:r>
              <a:rPr lang="en-US" sz="2000" dirty="0" smtClean="0"/>
              <a:t>Does the award specify that the University must provide anything of value (not including reporting of activities, but including any product, service, technical or scientific report, or transfer of intellectual property rights) back to the other party?</a:t>
            </a:r>
          </a:p>
        </p:txBody>
      </p:sp>
      <p:sp>
        <p:nvSpPr>
          <p:cNvPr id="4" name="Slide Number Placeholder 3"/>
          <p:cNvSpPr>
            <a:spLocks noGrp="1"/>
          </p:cNvSpPr>
          <p:nvPr>
            <p:ph type="sldNum" sz="quarter" idx="12"/>
          </p:nvPr>
        </p:nvSpPr>
        <p:spPr/>
        <p:txBody>
          <a:bodyPr/>
          <a:lstStyle/>
          <a:p>
            <a:fld id="{BFEBEB0A-9E3D-4B14-9782-E2AE3DA60D96}" type="slidenum">
              <a:rPr lang="en-US" smtClean="0"/>
              <a:pPr/>
              <a:t>16</a:t>
            </a:fld>
            <a:endParaRPr lang="en-US"/>
          </a:p>
        </p:txBody>
      </p:sp>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997407" y="5486400"/>
            <a:ext cx="573087" cy="646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43314635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838200"/>
            <a:ext cx="7543800" cy="762000"/>
          </a:xfrm>
        </p:spPr>
        <p:txBody>
          <a:bodyPr>
            <a:noAutofit/>
          </a:bodyPr>
          <a:lstStyle/>
          <a:p>
            <a:pPr algn="ctr"/>
            <a:r>
              <a:rPr lang="en-US" sz="3800" dirty="0" smtClean="0">
                <a:solidFill>
                  <a:schemeClr val="accent1">
                    <a:lumMod val="75000"/>
                  </a:schemeClr>
                </a:solidFill>
              </a:rPr>
              <a:t>17 Questions – </a:t>
            </a:r>
            <a:r>
              <a:rPr lang="en-US" sz="3800" dirty="0" smtClean="0">
                <a:solidFill>
                  <a:schemeClr val="accent1">
                    <a:lumMod val="75000"/>
                  </a:schemeClr>
                </a:solidFill>
              </a:rPr>
              <a:t>Continued</a:t>
            </a:r>
            <a:br>
              <a:rPr lang="en-US" sz="3800" dirty="0" smtClean="0">
                <a:solidFill>
                  <a:schemeClr val="accent1">
                    <a:lumMod val="75000"/>
                  </a:schemeClr>
                </a:solidFill>
              </a:rPr>
            </a:br>
            <a:r>
              <a:rPr lang="en-US" sz="1800" b="1" dirty="0" smtClean="0">
                <a:solidFill>
                  <a:schemeClr val="tx1"/>
                </a:solidFill>
              </a:rPr>
              <a:t>If the answer to any of the following questions is “yes,” then the award involves a </a:t>
            </a:r>
            <a:r>
              <a:rPr lang="en-US" sz="1800" b="1" dirty="0" smtClean="0">
                <a:solidFill>
                  <a:schemeClr val="accent1"/>
                </a:solidFill>
              </a:rPr>
              <a:t>grant</a:t>
            </a:r>
            <a:r>
              <a:rPr lang="en-US" sz="1800" b="1" dirty="0" smtClean="0">
                <a:solidFill>
                  <a:schemeClr val="tx1"/>
                </a:solidFill>
              </a:rPr>
              <a:t> and not a gift.</a:t>
            </a:r>
            <a:endParaRPr lang="en-US" sz="3800" b="1" dirty="0">
              <a:solidFill>
                <a:schemeClr val="accent1">
                  <a:lumMod val="75000"/>
                </a:schemeClr>
              </a:solidFill>
            </a:endParaRPr>
          </a:p>
        </p:txBody>
      </p:sp>
      <p:sp>
        <p:nvSpPr>
          <p:cNvPr id="3" name="Content Placeholder 2"/>
          <p:cNvSpPr>
            <a:spLocks noGrp="1"/>
          </p:cNvSpPr>
          <p:nvPr>
            <p:ph idx="1"/>
          </p:nvPr>
        </p:nvSpPr>
        <p:spPr>
          <a:xfrm>
            <a:off x="762000" y="1676400"/>
            <a:ext cx="7543800" cy="3733800"/>
          </a:xfrm>
        </p:spPr>
        <p:txBody>
          <a:bodyPr>
            <a:noAutofit/>
          </a:bodyPr>
          <a:lstStyle/>
          <a:p>
            <a:pPr marL="457200" indent="-457200">
              <a:buFont typeface="+mj-lt"/>
              <a:buAutoNum type="arabicPeriod" startAt="6"/>
            </a:pPr>
            <a:r>
              <a:rPr lang="en-US" sz="2000" dirty="0"/>
              <a:t>Does the award specify that the University must protect confidential information provided by the other party</a:t>
            </a:r>
            <a:r>
              <a:rPr lang="en-US" sz="2000" dirty="0" smtClean="0"/>
              <a:t>?</a:t>
            </a:r>
            <a:endParaRPr lang="en-US" sz="2000" dirty="0" smtClean="0"/>
          </a:p>
          <a:p>
            <a:pPr marL="457200" indent="-457200">
              <a:buFont typeface="+mj-lt"/>
              <a:buAutoNum type="arabicPeriod" startAt="6"/>
            </a:pPr>
            <a:r>
              <a:rPr lang="en-US" sz="2000" dirty="0" smtClean="0"/>
              <a:t>Does the subject matter of the activity covered by the award involve foreign collaborators or technology that is subject to US export controls?</a:t>
            </a:r>
          </a:p>
          <a:p>
            <a:pPr marL="457200" indent="-457200">
              <a:buFont typeface="+mj-lt"/>
              <a:buAutoNum type="arabicPeriod" startAt="6"/>
            </a:pPr>
            <a:r>
              <a:rPr lang="en-US" sz="2000" dirty="0" smtClean="0"/>
              <a:t>Are expenses of the activity contemplated by the award but not provided under the award paid in part by other grants?</a:t>
            </a:r>
          </a:p>
          <a:p>
            <a:pPr marL="457200" indent="-457200">
              <a:buFont typeface="+mj-lt"/>
              <a:buAutoNum type="arabicPeriod" startAt="6"/>
            </a:pPr>
            <a:r>
              <a:rPr lang="en-US" sz="2000" dirty="0" smtClean="0"/>
              <a:t>Does the award provide that any portion of the amounts be provided is contingent upon programmatic or fiscal reporting?</a:t>
            </a:r>
          </a:p>
          <a:p>
            <a:pPr marL="457200" indent="-457200">
              <a:buFont typeface="+mj-lt"/>
              <a:buAutoNum type="arabicPeriod" startAt="6"/>
            </a:pPr>
            <a:r>
              <a:rPr lang="en-US" sz="2000" dirty="0" smtClean="0"/>
              <a:t>Is the award with a voluntary health organization such as the American Cancer Society, the American Heart Association, or the Arthritis Foundation?</a:t>
            </a:r>
          </a:p>
        </p:txBody>
      </p:sp>
      <p:sp>
        <p:nvSpPr>
          <p:cNvPr id="4" name="Slide Number Placeholder 3"/>
          <p:cNvSpPr>
            <a:spLocks noGrp="1"/>
          </p:cNvSpPr>
          <p:nvPr>
            <p:ph type="sldNum" sz="quarter" idx="12"/>
          </p:nvPr>
        </p:nvSpPr>
        <p:spPr/>
        <p:txBody>
          <a:bodyPr/>
          <a:lstStyle/>
          <a:p>
            <a:fld id="{BFEBEB0A-9E3D-4B14-9782-E2AE3DA60D96}" type="slidenum">
              <a:rPr lang="en-US" smtClean="0"/>
              <a:pPr/>
              <a:t>17</a:t>
            </a:fld>
            <a:endParaRPr lang="en-US"/>
          </a:p>
        </p:txBody>
      </p:sp>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997407" y="5486400"/>
            <a:ext cx="573087" cy="646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99546773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838200"/>
            <a:ext cx="7543800" cy="762000"/>
          </a:xfrm>
        </p:spPr>
        <p:txBody>
          <a:bodyPr>
            <a:noAutofit/>
          </a:bodyPr>
          <a:lstStyle/>
          <a:p>
            <a:pPr algn="ctr"/>
            <a:r>
              <a:rPr lang="en-US" sz="3800" dirty="0" smtClean="0">
                <a:solidFill>
                  <a:schemeClr val="accent1">
                    <a:lumMod val="75000"/>
                  </a:schemeClr>
                </a:solidFill>
              </a:rPr>
              <a:t>17 Questions – </a:t>
            </a:r>
            <a:r>
              <a:rPr lang="en-US" sz="3800" dirty="0" smtClean="0">
                <a:solidFill>
                  <a:schemeClr val="accent1">
                    <a:lumMod val="75000"/>
                  </a:schemeClr>
                </a:solidFill>
              </a:rPr>
              <a:t>Continued</a:t>
            </a:r>
            <a:br>
              <a:rPr lang="en-US" sz="3800" dirty="0" smtClean="0">
                <a:solidFill>
                  <a:schemeClr val="accent1">
                    <a:lumMod val="75000"/>
                  </a:schemeClr>
                </a:solidFill>
              </a:rPr>
            </a:br>
            <a:r>
              <a:rPr lang="en-US" sz="1800" b="1" dirty="0" smtClean="0">
                <a:solidFill>
                  <a:schemeClr val="tx1"/>
                </a:solidFill>
              </a:rPr>
              <a:t>If the answer to any of the following questions is “yes,” then the award involves a </a:t>
            </a:r>
            <a:r>
              <a:rPr lang="en-US" sz="1800" b="1" dirty="0" smtClean="0">
                <a:solidFill>
                  <a:schemeClr val="accent1"/>
                </a:solidFill>
              </a:rPr>
              <a:t>grant</a:t>
            </a:r>
            <a:r>
              <a:rPr lang="en-US" sz="1800" b="1" dirty="0" smtClean="0">
                <a:solidFill>
                  <a:schemeClr val="tx1"/>
                </a:solidFill>
              </a:rPr>
              <a:t> and not a gift.</a:t>
            </a:r>
            <a:endParaRPr lang="en-US" sz="3800" b="1" dirty="0">
              <a:solidFill>
                <a:schemeClr val="accent1">
                  <a:lumMod val="75000"/>
                </a:schemeClr>
              </a:solidFill>
            </a:endParaRPr>
          </a:p>
        </p:txBody>
      </p:sp>
      <p:sp>
        <p:nvSpPr>
          <p:cNvPr id="3" name="Content Placeholder 2"/>
          <p:cNvSpPr>
            <a:spLocks noGrp="1"/>
          </p:cNvSpPr>
          <p:nvPr>
            <p:ph idx="1"/>
          </p:nvPr>
        </p:nvSpPr>
        <p:spPr>
          <a:xfrm>
            <a:off x="762000" y="1676400"/>
            <a:ext cx="7543800" cy="3733800"/>
          </a:xfrm>
        </p:spPr>
        <p:txBody>
          <a:bodyPr>
            <a:noAutofit/>
          </a:bodyPr>
          <a:lstStyle/>
          <a:p>
            <a:pPr marL="457200" indent="-457200">
              <a:buFont typeface="+mj-lt"/>
              <a:buAutoNum type="arabicPeriod" startAt="11"/>
            </a:pPr>
            <a:r>
              <a:rPr lang="en-US" sz="2000" dirty="0" smtClean="0"/>
              <a:t>Does the award specify the intended use for the funds or equipment as well as include other requirements concerning expected performance, deliverables, or outcomes?  “Other requirements” are typically expressed as a scope or statement of work.  Requirements to provide training, workshops, or non-credit teaching are included, while one-time or annual lectures open to the public are not.</a:t>
            </a:r>
          </a:p>
          <a:p>
            <a:pPr marL="457200" indent="-457200">
              <a:buFont typeface="+mj-lt"/>
              <a:buAutoNum type="arabicPeriod" startAt="11"/>
            </a:pPr>
            <a:r>
              <a:rPr lang="en-US" sz="2000" dirty="0" smtClean="0"/>
              <a:t>Does the award involve activities that are subject to the oversight of the Office of Research Compliance (human subject research, animal research, radiation safety)?</a:t>
            </a:r>
          </a:p>
          <a:p>
            <a:pPr marL="457200" indent="-457200">
              <a:buFont typeface="+mj-lt"/>
              <a:buAutoNum type="arabicPeriod" startAt="11"/>
            </a:pPr>
            <a:r>
              <a:rPr lang="en-US" sz="2000" dirty="0" smtClean="0"/>
              <a:t>Does the award require that specific individuals must perform the activities contemplated by the award?</a:t>
            </a:r>
            <a:endParaRPr lang="en-US" sz="2000" dirty="0"/>
          </a:p>
        </p:txBody>
      </p:sp>
      <p:sp>
        <p:nvSpPr>
          <p:cNvPr id="4" name="Slide Number Placeholder 3"/>
          <p:cNvSpPr>
            <a:spLocks noGrp="1"/>
          </p:cNvSpPr>
          <p:nvPr>
            <p:ph type="sldNum" sz="quarter" idx="12"/>
          </p:nvPr>
        </p:nvSpPr>
        <p:spPr/>
        <p:txBody>
          <a:bodyPr/>
          <a:lstStyle/>
          <a:p>
            <a:fld id="{BFEBEB0A-9E3D-4B14-9782-E2AE3DA60D96}" type="slidenum">
              <a:rPr lang="en-US" smtClean="0"/>
              <a:pPr/>
              <a:t>18</a:t>
            </a:fld>
            <a:endParaRPr lang="en-US"/>
          </a:p>
        </p:txBody>
      </p:sp>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997407" y="5486400"/>
            <a:ext cx="573087" cy="646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99546773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838200"/>
            <a:ext cx="7543800" cy="762000"/>
          </a:xfrm>
        </p:spPr>
        <p:txBody>
          <a:bodyPr>
            <a:noAutofit/>
          </a:bodyPr>
          <a:lstStyle/>
          <a:p>
            <a:pPr algn="ctr"/>
            <a:r>
              <a:rPr lang="en-US" sz="3800" dirty="0" smtClean="0">
                <a:solidFill>
                  <a:schemeClr val="accent1">
                    <a:lumMod val="75000"/>
                  </a:schemeClr>
                </a:solidFill>
              </a:rPr>
              <a:t>17 Questions – </a:t>
            </a:r>
            <a:r>
              <a:rPr lang="en-US" sz="3800" dirty="0" smtClean="0">
                <a:solidFill>
                  <a:schemeClr val="accent1">
                    <a:lumMod val="75000"/>
                  </a:schemeClr>
                </a:solidFill>
              </a:rPr>
              <a:t>Continued</a:t>
            </a:r>
            <a:br>
              <a:rPr lang="en-US" sz="3800" dirty="0" smtClean="0">
                <a:solidFill>
                  <a:schemeClr val="accent1">
                    <a:lumMod val="75000"/>
                  </a:schemeClr>
                </a:solidFill>
              </a:rPr>
            </a:br>
            <a:r>
              <a:rPr lang="en-US" sz="1800" b="1" dirty="0" smtClean="0">
                <a:solidFill>
                  <a:schemeClr val="tx1"/>
                </a:solidFill>
              </a:rPr>
              <a:t>If the answer to any of the following questions is “yes,” then the award involves a </a:t>
            </a:r>
            <a:r>
              <a:rPr lang="en-US" sz="1800" b="1" dirty="0" smtClean="0">
                <a:solidFill>
                  <a:schemeClr val="accent1"/>
                </a:solidFill>
              </a:rPr>
              <a:t>grant</a:t>
            </a:r>
            <a:r>
              <a:rPr lang="en-US" sz="1800" b="1" dirty="0" smtClean="0">
                <a:solidFill>
                  <a:schemeClr val="tx1"/>
                </a:solidFill>
              </a:rPr>
              <a:t> and not a gift.</a:t>
            </a:r>
            <a:endParaRPr lang="en-US" sz="3800" b="1" dirty="0">
              <a:solidFill>
                <a:schemeClr val="accent1">
                  <a:lumMod val="75000"/>
                </a:schemeClr>
              </a:solidFill>
            </a:endParaRPr>
          </a:p>
        </p:txBody>
      </p:sp>
      <p:sp>
        <p:nvSpPr>
          <p:cNvPr id="3" name="Content Placeholder 2"/>
          <p:cNvSpPr>
            <a:spLocks noGrp="1"/>
          </p:cNvSpPr>
          <p:nvPr>
            <p:ph idx="1"/>
          </p:nvPr>
        </p:nvSpPr>
        <p:spPr>
          <a:xfrm>
            <a:off x="762000" y="1676400"/>
            <a:ext cx="7543800" cy="3733800"/>
          </a:xfrm>
        </p:spPr>
        <p:txBody>
          <a:bodyPr>
            <a:noAutofit/>
          </a:bodyPr>
          <a:lstStyle/>
          <a:p>
            <a:pPr marL="457200" indent="-457200">
              <a:buFont typeface="+mj-lt"/>
              <a:buAutoNum type="arabicPeriod" startAt="14"/>
            </a:pPr>
            <a:r>
              <a:rPr lang="en-US" sz="2000" dirty="0" smtClean="0"/>
              <a:t>Does the award limit the publication rights of the individual faculty undertaking the activities contemplated by the award in any way, including any duty of notice to the other party in advance of publication?</a:t>
            </a:r>
          </a:p>
          <a:p>
            <a:pPr marL="457200" indent="-457200">
              <a:buFont typeface="+mj-lt"/>
              <a:buAutoNum type="arabicPeriod" startAt="14"/>
            </a:pPr>
            <a:r>
              <a:rPr lang="en-US" sz="2000" dirty="0" smtClean="0"/>
              <a:t>Does the award provide for the payment of indirect or administrative costs from the other party?</a:t>
            </a:r>
            <a:endParaRPr lang="en-US" sz="2000" dirty="0"/>
          </a:p>
        </p:txBody>
      </p:sp>
      <p:sp>
        <p:nvSpPr>
          <p:cNvPr id="4" name="Slide Number Placeholder 3"/>
          <p:cNvSpPr>
            <a:spLocks noGrp="1"/>
          </p:cNvSpPr>
          <p:nvPr>
            <p:ph type="sldNum" sz="quarter" idx="12"/>
          </p:nvPr>
        </p:nvSpPr>
        <p:spPr/>
        <p:txBody>
          <a:bodyPr/>
          <a:lstStyle/>
          <a:p>
            <a:fld id="{BFEBEB0A-9E3D-4B14-9782-E2AE3DA60D96}" type="slidenum">
              <a:rPr lang="en-US" smtClean="0"/>
              <a:pPr/>
              <a:t>19</a:t>
            </a:fld>
            <a:endParaRPr lang="en-US"/>
          </a:p>
        </p:txBody>
      </p:sp>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997407" y="5486400"/>
            <a:ext cx="573087" cy="646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4577193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09600"/>
            <a:ext cx="7543800" cy="685800"/>
          </a:xfrm>
        </p:spPr>
        <p:txBody>
          <a:bodyPr>
            <a:noAutofit/>
          </a:bodyPr>
          <a:lstStyle/>
          <a:p>
            <a:pPr algn="ctr"/>
            <a:r>
              <a:rPr lang="en-US" sz="4000" dirty="0" smtClean="0">
                <a:solidFill>
                  <a:schemeClr val="accent1">
                    <a:lumMod val="75000"/>
                  </a:schemeClr>
                </a:solidFill>
              </a:rPr>
              <a:t>Policies &amp; Guidance</a:t>
            </a:r>
            <a:endParaRPr lang="en-US" sz="4000" dirty="0">
              <a:solidFill>
                <a:schemeClr val="accent1">
                  <a:lumMod val="75000"/>
                </a:schemeClr>
              </a:solidFill>
            </a:endParaRPr>
          </a:p>
        </p:txBody>
      </p:sp>
      <p:sp>
        <p:nvSpPr>
          <p:cNvPr id="3" name="Content Placeholder 2"/>
          <p:cNvSpPr>
            <a:spLocks noGrp="1"/>
          </p:cNvSpPr>
          <p:nvPr>
            <p:ph idx="1"/>
          </p:nvPr>
        </p:nvSpPr>
        <p:spPr>
          <a:xfrm>
            <a:off x="762000" y="1371600"/>
            <a:ext cx="7543800" cy="3657600"/>
          </a:xfrm>
        </p:spPr>
        <p:txBody>
          <a:bodyPr>
            <a:normAutofit/>
          </a:bodyPr>
          <a:lstStyle/>
          <a:p>
            <a:pPr>
              <a:buFont typeface="Wingdings" pitchFamily="2" charset="2"/>
              <a:buChar char="§"/>
            </a:pPr>
            <a:r>
              <a:rPr lang="en-US" sz="2000" dirty="0" smtClean="0">
                <a:hlinkClick r:id="rId3"/>
              </a:rPr>
              <a:t>Temple University Gift Acceptance </a:t>
            </a:r>
            <a:r>
              <a:rPr lang="en-US" sz="2000" dirty="0" smtClean="0">
                <a:hlinkClick r:id="rId3"/>
              </a:rPr>
              <a:t>Policy</a:t>
            </a:r>
            <a:r>
              <a:rPr lang="en-US" sz="2000" dirty="0" smtClean="0"/>
              <a:t/>
            </a:r>
            <a:br>
              <a:rPr lang="en-US" sz="2000" dirty="0" smtClean="0"/>
            </a:br>
            <a:r>
              <a:rPr lang="en-US" sz="1200" dirty="0" smtClean="0"/>
              <a:t>http://policies.temple.edu/getdoc.asp?policy_no=05.60.01</a:t>
            </a:r>
            <a:endParaRPr lang="en-US" sz="2000" dirty="0" smtClean="0"/>
          </a:p>
          <a:p>
            <a:pPr>
              <a:buFont typeface="Wingdings" pitchFamily="2" charset="2"/>
              <a:buChar char="§"/>
            </a:pPr>
            <a:r>
              <a:rPr lang="en-US" sz="2000" dirty="0" smtClean="0">
                <a:hlinkClick r:id="rId4"/>
              </a:rPr>
              <a:t>Temple University Exchange Transactions, Contributions and Sponsored </a:t>
            </a:r>
            <a:r>
              <a:rPr lang="en-US" sz="2000" dirty="0" smtClean="0">
                <a:hlinkClick r:id="rId4"/>
              </a:rPr>
              <a:t>Projects</a:t>
            </a:r>
            <a:r>
              <a:rPr lang="en-US" sz="2000" dirty="0" smtClean="0"/>
              <a:t/>
            </a:r>
            <a:br>
              <a:rPr lang="en-US" sz="2000" dirty="0" smtClean="0"/>
            </a:br>
            <a:r>
              <a:rPr lang="en-US" sz="1200" dirty="0" smtClean="0"/>
              <a:t>http://www.temple.edu/controller/Procedure-AwardSetUp-GRPR01.06ExchangeTransactionsCon.pdf</a:t>
            </a:r>
            <a:endParaRPr lang="en-US" sz="2000" dirty="0"/>
          </a:p>
        </p:txBody>
      </p:sp>
      <p:sp>
        <p:nvSpPr>
          <p:cNvPr id="4" name="Slide Number Placeholder 3"/>
          <p:cNvSpPr>
            <a:spLocks noGrp="1"/>
          </p:cNvSpPr>
          <p:nvPr>
            <p:ph type="sldNum" sz="quarter" idx="12"/>
          </p:nvPr>
        </p:nvSpPr>
        <p:spPr/>
        <p:txBody>
          <a:bodyPr/>
          <a:lstStyle/>
          <a:p>
            <a:fld id="{BFEBEB0A-9E3D-4B14-9782-E2AE3DA60D96}" type="slidenum">
              <a:rPr lang="en-US" smtClean="0"/>
              <a:pPr/>
              <a:t>2</a:t>
            </a:fld>
            <a:endParaRPr lang="en-US"/>
          </a:p>
        </p:txBody>
      </p:sp>
      <p:pic>
        <p:nvPicPr>
          <p:cNvPr id="2050"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997407" y="5486400"/>
            <a:ext cx="573087" cy="646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08862266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838200"/>
            <a:ext cx="7543800" cy="762000"/>
          </a:xfrm>
        </p:spPr>
        <p:txBody>
          <a:bodyPr>
            <a:noAutofit/>
          </a:bodyPr>
          <a:lstStyle/>
          <a:p>
            <a:pPr algn="ctr"/>
            <a:r>
              <a:rPr lang="en-US" sz="3800" dirty="0" smtClean="0">
                <a:solidFill>
                  <a:schemeClr val="accent1">
                    <a:lumMod val="75000"/>
                  </a:schemeClr>
                </a:solidFill>
              </a:rPr>
              <a:t>17 Questions – </a:t>
            </a:r>
            <a:r>
              <a:rPr lang="en-US" sz="3800" dirty="0" smtClean="0">
                <a:solidFill>
                  <a:schemeClr val="accent1">
                    <a:lumMod val="75000"/>
                  </a:schemeClr>
                </a:solidFill>
              </a:rPr>
              <a:t>Continued</a:t>
            </a:r>
            <a:br>
              <a:rPr lang="en-US" sz="3800" dirty="0" smtClean="0">
                <a:solidFill>
                  <a:schemeClr val="accent1">
                    <a:lumMod val="75000"/>
                  </a:schemeClr>
                </a:solidFill>
              </a:rPr>
            </a:br>
            <a:r>
              <a:rPr lang="en-US" sz="1800" b="1" dirty="0" smtClean="0">
                <a:solidFill>
                  <a:schemeClr val="tx1"/>
                </a:solidFill>
              </a:rPr>
              <a:t>If the answer to any of the following questions is “yes,” then the award involves a </a:t>
            </a:r>
            <a:r>
              <a:rPr lang="en-US" sz="1800" b="1" dirty="0" smtClean="0">
                <a:solidFill>
                  <a:schemeClr val="accent1"/>
                </a:solidFill>
              </a:rPr>
              <a:t>gift</a:t>
            </a:r>
            <a:r>
              <a:rPr lang="en-US" sz="1800" b="1" dirty="0" smtClean="0">
                <a:solidFill>
                  <a:schemeClr val="tx1"/>
                </a:solidFill>
              </a:rPr>
              <a:t> and not a grant.</a:t>
            </a:r>
            <a:endParaRPr lang="en-US" sz="3800" b="1" dirty="0">
              <a:solidFill>
                <a:schemeClr val="accent1">
                  <a:lumMod val="75000"/>
                </a:schemeClr>
              </a:solidFill>
            </a:endParaRPr>
          </a:p>
        </p:txBody>
      </p:sp>
      <p:sp>
        <p:nvSpPr>
          <p:cNvPr id="3" name="Content Placeholder 2"/>
          <p:cNvSpPr>
            <a:spLocks noGrp="1"/>
          </p:cNvSpPr>
          <p:nvPr>
            <p:ph idx="1"/>
          </p:nvPr>
        </p:nvSpPr>
        <p:spPr>
          <a:xfrm>
            <a:off x="762000" y="1676400"/>
            <a:ext cx="7543800" cy="2590800"/>
          </a:xfrm>
        </p:spPr>
        <p:txBody>
          <a:bodyPr>
            <a:noAutofit/>
          </a:bodyPr>
          <a:lstStyle/>
          <a:p>
            <a:pPr marL="457200" indent="-457200">
              <a:buFont typeface="+mj-lt"/>
              <a:buAutoNum type="arabicPeriod" startAt="16"/>
            </a:pPr>
            <a:r>
              <a:rPr lang="en-US" sz="2000" dirty="0" smtClean="0"/>
              <a:t>Does the award merely specify the intended use for the funds or equipment provided, and not include any other requirements concerning performance, deliverables, or outcomes except for reporting back to the other party?</a:t>
            </a:r>
          </a:p>
          <a:p>
            <a:pPr marL="457200" indent="-457200">
              <a:buFont typeface="+mj-lt"/>
              <a:buAutoNum type="arabicPeriod" startAt="16"/>
            </a:pPr>
            <a:r>
              <a:rPr lang="en-US" sz="2000" dirty="0" smtClean="0"/>
              <a:t>Does the award specify that the funds provided are to be used for endowments or capital projects?</a:t>
            </a:r>
            <a:endParaRPr lang="en-US" sz="2000" dirty="0"/>
          </a:p>
        </p:txBody>
      </p:sp>
      <p:sp>
        <p:nvSpPr>
          <p:cNvPr id="4" name="Slide Number Placeholder 3"/>
          <p:cNvSpPr>
            <a:spLocks noGrp="1"/>
          </p:cNvSpPr>
          <p:nvPr>
            <p:ph type="sldNum" sz="quarter" idx="12"/>
          </p:nvPr>
        </p:nvSpPr>
        <p:spPr/>
        <p:txBody>
          <a:bodyPr/>
          <a:lstStyle/>
          <a:p>
            <a:fld id="{BFEBEB0A-9E3D-4B14-9782-E2AE3DA60D96}" type="slidenum">
              <a:rPr lang="en-US" smtClean="0"/>
              <a:pPr/>
              <a:t>20</a:t>
            </a:fld>
            <a:endParaRPr lang="en-US"/>
          </a:p>
        </p:txBody>
      </p:sp>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997407" y="5486400"/>
            <a:ext cx="573087" cy="646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Title 1"/>
          <p:cNvSpPr txBox="1">
            <a:spLocks/>
          </p:cNvSpPr>
          <p:nvPr/>
        </p:nvSpPr>
        <p:spPr>
          <a:xfrm>
            <a:off x="762000" y="4495800"/>
            <a:ext cx="7543800" cy="762000"/>
          </a:xfrm>
          <a:prstGeom prst="rect">
            <a:avLst/>
          </a:prstGeom>
        </p:spPr>
        <p:txBody>
          <a:bodyPr vert="horz" lIns="91440" tIns="45720" rIns="91440" bIns="45720" rtlCol="0" anchor="b" anchorCtr="0">
            <a:noAutofit/>
          </a:bodyPr>
          <a:lst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en-US" sz="3800" dirty="0" smtClean="0">
                <a:solidFill>
                  <a:schemeClr val="accent1">
                    <a:lumMod val="75000"/>
                  </a:schemeClr>
                </a:solidFill>
              </a:rPr>
              <a:t/>
            </a:r>
            <a:br>
              <a:rPr lang="en-US" sz="3800" dirty="0" smtClean="0">
                <a:solidFill>
                  <a:schemeClr val="accent1">
                    <a:lumMod val="75000"/>
                  </a:schemeClr>
                </a:solidFill>
              </a:rPr>
            </a:br>
            <a:r>
              <a:rPr lang="en-US" sz="1800" b="1" dirty="0" smtClean="0">
                <a:solidFill>
                  <a:schemeClr val="tx1"/>
                </a:solidFill>
              </a:rPr>
              <a:t>If none of the preceding questions have resolved the issue, the matters should be referred to the Offices of Sponsored Programs and Institutional Advancement for a decision.</a:t>
            </a:r>
            <a:endParaRPr lang="en-US" sz="3800" b="1" dirty="0">
              <a:solidFill>
                <a:schemeClr val="accent1">
                  <a:lumMod val="75000"/>
                </a:schemeClr>
              </a:solidFill>
            </a:endParaRPr>
          </a:p>
        </p:txBody>
      </p:sp>
    </p:spTree>
    <p:extLst>
      <p:ext uri="{BB962C8B-B14F-4D97-AF65-F5344CB8AC3E}">
        <p14:creationId xmlns:p14="http://schemas.microsoft.com/office/powerpoint/2010/main" val="172009957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09600"/>
            <a:ext cx="7543800" cy="685800"/>
          </a:xfrm>
        </p:spPr>
        <p:txBody>
          <a:bodyPr>
            <a:noAutofit/>
          </a:bodyPr>
          <a:lstStyle/>
          <a:p>
            <a:pPr algn="ctr"/>
            <a:r>
              <a:rPr lang="en-US" sz="4000" dirty="0" smtClean="0">
                <a:solidFill>
                  <a:schemeClr val="accent1">
                    <a:lumMod val="75000"/>
                  </a:schemeClr>
                </a:solidFill>
              </a:rPr>
              <a:t>Language</a:t>
            </a:r>
            <a:endParaRPr lang="en-US" sz="4000" dirty="0">
              <a:solidFill>
                <a:schemeClr val="accent1">
                  <a:lumMod val="75000"/>
                </a:schemeClr>
              </a:solidFill>
            </a:endParaRPr>
          </a:p>
        </p:txBody>
      </p:sp>
      <p:sp>
        <p:nvSpPr>
          <p:cNvPr id="3" name="Content Placeholder 2"/>
          <p:cNvSpPr>
            <a:spLocks noGrp="1"/>
          </p:cNvSpPr>
          <p:nvPr>
            <p:ph idx="1"/>
          </p:nvPr>
        </p:nvSpPr>
        <p:spPr>
          <a:xfrm>
            <a:off x="762000" y="1371600"/>
            <a:ext cx="7543800" cy="3657600"/>
          </a:xfrm>
        </p:spPr>
        <p:txBody>
          <a:bodyPr>
            <a:normAutofit lnSpcReduction="10000"/>
          </a:bodyPr>
          <a:lstStyle/>
          <a:p>
            <a:pPr>
              <a:buFont typeface="Wingdings" pitchFamily="2" charset="2"/>
              <a:buChar char="§"/>
            </a:pPr>
            <a:r>
              <a:rPr lang="en-US" sz="3600" b="1" dirty="0" smtClean="0"/>
              <a:t>Donor</a:t>
            </a:r>
            <a:r>
              <a:rPr lang="en-US" sz="3600" dirty="0" smtClean="0"/>
              <a:t> - gifts/grants</a:t>
            </a:r>
          </a:p>
          <a:p>
            <a:pPr>
              <a:buFont typeface="Wingdings" pitchFamily="2" charset="2"/>
              <a:buChar char="§"/>
            </a:pPr>
            <a:r>
              <a:rPr lang="en-US" sz="3600" b="1" dirty="0" smtClean="0"/>
              <a:t>Sponsor</a:t>
            </a:r>
            <a:r>
              <a:rPr lang="en-US" sz="3600" dirty="0" smtClean="0"/>
              <a:t> - grants/contracts etc.</a:t>
            </a:r>
          </a:p>
          <a:p>
            <a:pPr>
              <a:buFont typeface="Wingdings" pitchFamily="2" charset="2"/>
              <a:buChar char="§"/>
            </a:pPr>
            <a:r>
              <a:rPr lang="en-US" sz="3600" b="1" dirty="0" smtClean="0"/>
              <a:t>Contribution</a:t>
            </a:r>
            <a:r>
              <a:rPr lang="en-US" sz="3600" dirty="0" smtClean="0"/>
              <a:t> - Gift (restricted or unrestricted)</a:t>
            </a:r>
          </a:p>
          <a:p>
            <a:pPr>
              <a:buFont typeface="Wingdings" pitchFamily="2" charset="2"/>
              <a:buChar char="§"/>
            </a:pPr>
            <a:r>
              <a:rPr lang="en-US" sz="3600" b="1" dirty="0" smtClean="0"/>
              <a:t>Exchange Transaction </a:t>
            </a:r>
            <a:r>
              <a:rPr lang="en-US" sz="3600" dirty="0" smtClean="0"/>
              <a:t>- Grant, Contract, or other (restricted only)</a:t>
            </a:r>
            <a:endParaRPr lang="en-US" sz="3600" dirty="0"/>
          </a:p>
        </p:txBody>
      </p:sp>
      <p:sp>
        <p:nvSpPr>
          <p:cNvPr id="4" name="Slide Number Placeholder 3"/>
          <p:cNvSpPr>
            <a:spLocks noGrp="1"/>
          </p:cNvSpPr>
          <p:nvPr>
            <p:ph type="sldNum" sz="quarter" idx="12"/>
          </p:nvPr>
        </p:nvSpPr>
        <p:spPr/>
        <p:txBody>
          <a:bodyPr/>
          <a:lstStyle/>
          <a:p>
            <a:fld id="{BFEBEB0A-9E3D-4B14-9782-E2AE3DA60D96}" type="slidenum">
              <a:rPr lang="en-US" smtClean="0"/>
              <a:pPr/>
              <a:t>3</a:t>
            </a:fld>
            <a:endParaRPr lang="en-US"/>
          </a:p>
        </p:txBody>
      </p:sp>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997407" y="5486400"/>
            <a:ext cx="573087" cy="646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07646662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09600"/>
            <a:ext cx="7543800" cy="685800"/>
          </a:xfrm>
        </p:spPr>
        <p:txBody>
          <a:bodyPr>
            <a:noAutofit/>
          </a:bodyPr>
          <a:lstStyle/>
          <a:p>
            <a:pPr algn="ctr"/>
            <a:r>
              <a:rPr lang="en-US" sz="4000" dirty="0" smtClean="0">
                <a:solidFill>
                  <a:schemeClr val="accent1">
                    <a:lumMod val="75000"/>
                  </a:schemeClr>
                </a:solidFill>
              </a:rPr>
              <a:t>Definitions/Considerations</a:t>
            </a:r>
            <a:endParaRPr lang="en-US" sz="4000" dirty="0">
              <a:solidFill>
                <a:schemeClr val="accent1">
                  <a:lumMod val="75000"/>
                </a:schemeClr>
              </a:solidFill>
            </a:endParaRPr>
          </a:p>
        </p:txBody>
      </p:sp>
      <p:sp>
        <p:nvSpPr>
          <p:cNvPr id="3" name="Content Placeholder 2"/>
          <p:cNvSpPr>
            <a:spLocks noGrp="1"/>
          </p:cNvSpPr>
          <p:nvPr>
            <p:ph idx="1"/>
          </p:nvPr>
        </p:nvSpPr>
        <p:spPr>
          <a:xfrm>
            <a:off x="762000" y="1371600"/>
            <a:ext cx="7543800" cy="3657600"/>
          </a:xfrm>
        </p:spPr>
        <p:txBody>
          <a:bodyPr>
            <a:normAutofit/>
          </a:bodyPr>
          <a:lstStyle/>
          <a:p>
            <a:pPr>
              <a:buFont typeface="Wingdings" pitchFamily="2" charset="2"/>
              <a:buChar char="§"/>
            </a:pPr>
            <a:r>
              <a:rPr lang="en-US" sz="3600" dirty="0" smtClean="0"/>
              <a:t>CASE Management Standards</a:t>
            </a:r>
          </a:p>
          <a:p>
            <a:pPr>
              <a:buFont typeface="Wingdings" pitchFamily="2" charset="2"/>
              <a:buChar char="§"/>
            </a:pPr>
            <a:r>
              <a:rPr lang="en-US" sz="3600" dirty="0" smtClean="0"/>
              <a:t>Private or Public</a:t>
            </a:r>
          </a:p>
          <a:p>
            <a:pPr>
              <a:buFont typeface="Wingdings" pitchFamily="2" charset="2"/>
              <a:buChar char="§"/>
            </a:pPr>
            <a:r>
              <a:rPr lang="en-US" sz="3600" dirty="0" smtClean="0"/>
              <a:t>Foundation or Institution</a:t>
            </a:r>
          </a:p>
          <a:p>
            <a:pPr>
              <a:buFont typeface="Wingdings" pitchFamily="2" charset="2"/>
              <a:buChar char="§"/>
            </a:pPr>
            <a:r>
              <a:rPr lang="en-US" sz="3600" dirty="0" smtClean="0"/>
              <a:t>Institutional Practice</a:t>
            </a:r>
            <a:endParaRPr lang="en-US" sz="3600" dirty="0"/>
          </a:p>
        </p:txBody>
      </p:sp>
      <p:sp>
        <p:nvSpPr>
          <p:cNvPr id="4" name="Slide Number Placeholder 3"/>
          <p:cNvSpPr>
            <a:spLocks noGrp="1"/>
          </p:cNvSpPr>
          <p:nvPr>
            <p:ph type="sldNum" sz="quarter" idx="12"/>
          </p:nvPr>
        </p:nvSpPr>
        <p:spPr/>
        <p:txBody>
          <a:bodyPr/>
          <a:lstStyle/>
          <a:p>
            <a:fld id="{BFEBEB0A-9E3D-4B14-9782-E2AE3DA60D96}" type="slidenum">
              <a:rPr lang="en-US" smtClean="0"/>
              <a:pPr/>
              <a:t>4</a:t>
            </a:fld>
            <a:endParaRPr lang="en-US"/>
          </a:p>
        </p:txBody>
      </p:sp>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997407" y="5486400"/>
            <a:ext cx="573087" cy="646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43314635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09600"/>
            <a:ext cx="7543800" cy="685800"/>
          </a:xfrm>
        </p:spPr>
        <p:txBody>
          <a:bodyPr>
            <a:noAutofit/>
          </a:bodyPr>
          <a:lstStyle/>
          <a:p>
            <a:pPr algn="ctr"/>
            <a:r>
              <a:rPr lang="en-US" sz="4000" dirty="0" smtClean="0">
                <a:solidFill>
                  <a:schemeClr val="accent1">
                    <a:lumMod val="75000"/>
                  </a:schemeClr>
                </a:solidFill>
              </a:rPr>
              <a:t>Standards and Regulations</a:t>
            </a:r>
            <a:endParaRPr lang="en-US" sz="4000" dirty="0">
              <a:solidFill>
                <a:schemeClr val="accent1">
                  <a:lumMod val="75000"/>
                </a:schemeClr>
              </a:solidFill>
            </a:endParaRPr>
          </a:p>
        </p:txBody>
      </p:sp>
      <p:sp>
        <p:nvSpPr>
          <p:cNvPr id="3" name="Content Placeholder 2"/>
          <p:cNvSpPr>
            <a:spLocks noGrp="1"/>
          </p:cNvSpPr>
          <p:nvPr>
            <p:ph idx="1"/>
          </p:nvPr>
        </p:nvSpPr>
        <p:spPr>
          <a:xfrm>
            <a:off x="762000" y="1371600"/>
            <a:ext cx="7543800" cy="3657600"/>
          </a:xfrm>
        </p:spPr>
        <p:txBody>
          <a:bodyPr>
            <a:normAutofit fontScale="92500" lnSpcReduction="10000"/>
          </a:bodyPr>
          <a:lstStyle/>
          <a:p>
            <a:pPr>
              <a:buFont typeface="Wingdings" pitchFamily="2" charset="2"/>
              <a:buChar char="§"/>
            </a:pPr>
            <a:r>
              <a:rPr lang="en-US" sz="3600" dirty="0" smtClean="0"/>
              <a:t>Government Accounting Standards Board (GASB)</a:t>
            </a:r>
          </a:p>
          <a:p>
            <a:pPr>
              <a:buFont typeface="Wingdings" pitchFamily="2" charset="2"/>
              <a:buChar char="§"/>
            </a:pPr>
            <a:r>
              <a:rPr lang="en-US" sz="3600" dirty="0" smtClean="0"/>
              <a:t>Financial Accounting Standards Board (FASB)</a:t>
            </a:r>
          </a:p>
          <a:p>
            <a:pPr>
              <a:buFont typeface="Wingdings" pitchFamily="2" charset="2"/>
              <a:buChar char="§"/>
            </a:pPr>
            <a:r>
              <a:rPr lang="en-US" sz="3600" dirty="0" smtClean="0"/>
              <a:t>Internal Revenue Service (IRS)</a:t>
            </a:r>
          </a:p>
          <a:p>
            <a:pPr>
              <a:buFont typeface="Wingdings" pitchFamily="2" charset="2"/>
              <a:buChar char="§"/>
            </a:pPr>
            <a:r>
              <a:rPr lang="en-US" sz="3600" dirty="0" smtClean="0"/>
              <a:t>Office of Management and Budget (OMB A-21)</a:t>
            </a:r>
            <a:endParaRPr lang="en-US" sz="3600" dirty="0"/>
          </a:p>
        </p:txBody>
      </p:sp>
      <p:sp>
        <p:nvSpPr>
          <p:cNvPr id="4" name="Slide Number Placeholder 3"/>
          <p:cNvSpPr>
            <a:spLocks noGrp="1"/>
          </p:cNvSpPr>
          <p:nvPr>
            <p:ph type="sldNum" sz="quarter" idx="12"/>
          </p:nvPr>
        </p:nvSpPr>
        <p:spPr/>
        <p:txBody>
          <a:bodyPr/>
          <a:lstStyle/>
          <a:p>
            <a:fld id="{BFEBEB0A-9E3D-4B14-9782-E2AE3DA60D96}" type="slidenum">
              <a:rPr lang="en-US" smtClean="0"/>
              <a:pPr/>
              <a:t>5</a:t>
            </a:fld>
            <a:endParaRPr lang="en-US"/>
          </a:p>
        </p:txBody>
      </p:sp>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997407" y="5486400"/>
            <a:ext cx="573087" cy="646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43314635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09600"/>
            <a:ext cx="7543800" cy="685800"/>
          </a:xfrm>
        </p:spPr>
        <p:txBody>
          <a:bodyPr>
            <a:noAutofit/>
          </a:bodyPr>
          <a:lstStyle/>
          <a:p>
            <a:pPr algn="ctr"/>
            <a:r>
              <a:rPr lang="en-US" sz="4000" dirty="0" smtClean="0">
                <a:solidFill>
                  <a:schemeClr val="accent1">
                    <a:lumMod val="75000"/>
                  </a:schemeClr>
                </a:solidFill>
              </a:rPr>
              <a:t>What is a Gift?</a:t>
            </a:r>
            <a:endParaRPr lang="en-US" sz="4000" dirty="0">
              <a:solidFill>
                <a:schemeClr val="accent1">
                  <a:lumMod val="75000"/>
                </a:schemeClr>
              </a:solidFill>
            </a:endParaRPr>
          </a:p>
        </p:txBody>
      </p:sp>
      <p:sp>
        <p:nvSpPr>
          <p:cNvPr id="3" name="Content Placeholder 2"/>
          <p:cNvSpPr>
            <a:spLocks noGrp="1"/>
          </p:cNvSpPr>
          <p:nvPr>
            <p:ph idx="1"/>
          </p:nvPr>
        </p:nvSpPr>
        <p:spPr>
          <a:xfrm>
            <a:off x="762000" y="1371600"/>
            <a:ext cx="7543800" cy="3657600"/>
          </a:xfrm>
        </p:spPr>
        <p:txBody>
          <a:bodyPr>
            <a:normAutofit fontScale="85000" lnSpcReduction="20000"/>
          </a:bodyPr>
          <a:lstStyle/>
          <a:p>
            <a:pPr>
              <a:buFont typeface="Wingdings" pitchFamily="2" charset="2"/>
              <a:buChar char="§"/>
            </a:pPr>
            <a:r>
              <a:rPr lang="en-US" sz="3600" dirty="0" smtClean="0"/>
              <a:t>A gift is a “non-reciprocal transfer with no implicit or explicit statement of exchange, procurement of services or provision of exclusive information” (CASE)</a:t>
            </a:r>
          </a:p>
          <a:p>
            <a:pPr>
              <a:buFont typeface="Wingdings" pitchFamily="2" charset="2"/>
              <a:buChar char="§"/>
            </a:pPr>
            <a:r>
              <a:rPr lang="en-US" sz="3600" dirty="0" smtClean="0"/>
              <a:t>There is no </a:t>
            </a:r>
            <a:r>
              <a:rPr lang="en-US" sz="3600" i="1" dirty="0" smtClean="0"/>
              <a:t>Quid Pro Quo</a:t>
            </a:r>
            <a:r>
              <a:rPr lang="en-US" sz="3600" dirty="0" smtClean="0"/>
              <a:t> and benefits would accrue to the general public.</a:t>
            </a:r>
          </a:p>
          <a:p>
            <a:pPr>
              <a:buFont typeface="Wingdings" pitchFamily="2" charset="2"/>
              <a:buChar char="§"/>
            </a:pPr>
            <a:r>
              <a:rPr lang="en-US" sz="3600" dirty="0" smtClean="0"/>
              <a:t>The gift’s purpose or use may be restricted or unrestricted.</a:t>
            </a:r>
            <a:endParaRPr lang="en-US" sz="3600" dirty="0"/>
          </a:p>
        </p:txBody>
      </p:sp>
      <p:sp>
        <p:nvSpPr>
          <p:cNvPr id="4" name="Slide Number Placeholder 3"/>
          <p:cNvSpPr>
            <a:spLocks noGrp="1"/>
          </p:cNvSpPr>
          <p:nvPr>
            <p:ph type="sldNum" sz="quarter" idx="12"/>
          </p:nvPr>
        </p:nvSpPr>
        <p:spPr/>
        <p:txBody>
          <a:bodyPr/>
          <a:lstStyle/>
          <a:p>
            <a:fld id="{BFEBEB0A-9E3D-4B14-9782-E2AE3DA60D96}" type="slidenum">
              <a:rPr lang="en-US" smtClean="0"/>
              <a:pPr/>
              <a:t>6</a:t>
            </a:fld>
            <a:endParaRPr lang="en-US"/>
          </a:p>
        </p:txBody>
      </p:sp>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997407" y="5486400"/>
            <a:ext cx="573087" cy="646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43314635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09600"/>
            <a:ext cx="7543800" cy="685800"/>
          </a:xfrm>
        </p:spPr>
        <p:txBody>
          <a:bodyPr>
            <a:noAutofit/>
          </a:bodyPr>
          <a:lstStyle/>
          <a:p>
            <a:pPr algn="ctr"/>
            <a:r>
              <a:rPr lang="en-US" sz="4000" dirty="0" smtClean="0">
                <a:solidFill>
                  <a:schemeClr val="accent1">
                    <a:lumMod val="75000"/>
                  </a:schemeClr>
                </a:solidFill>
              </a:rPr>
              <a:t>Definitions</a:t>
            </a:r>
            <a:endParaRPr lang="en-US" sz="4000" dirty="0">
              <a:solidFill>
                <a:schemeClr val="accent1">
                  <a:lumMod val="75000"/>
                </a:schemeClr>
              </a:solidFill>
            </a:endParaRPr>
          </a:p>
        </p:txBody>
      </p:sp>
      <p:sp>
        <p:nvSpPr>
          <p:cNvPr id="3" name="Content Placeholder 2"/>
          <p:cNvSpPr>
            <a:spLocks noGrp="1"/>
          </p:cNvSpPr>
          <p:nvPr>
            <p:ph idx="1"/>
          </p:nvPr>
        </p:nvSpPr>
        <p:spPr>
          <a:xfrm>
            <a:off x="762000" y="1371600"/>
            <a:ext cx="7543800" cy="3657600"/>
          </a:xfrm>
        </p:spPr>
        <p:txBody>
          <a:bodyPr>
            <a:normAutofit fontScale="85000" lnSpcReduction="20000"/>
          </a:bodyPr>
          <a:lstStyle/>
          <a:p>
            <a:pPr>
              <a:buFont typeface="Wingdings" pitchFamily="2" charset="2"/>
              <a:buChar char="§"/>
            </a:pPr>
            <a:r>
              <a:rPr lang="en-US" sz="3600" b="1" dirty="0" smtClean="0"/>
              <a:t>Gift – </a:t>
            </a:r>
            <a:r>
              <a:rPr lang="en-US" sz="3600" dirty="0" smtClean="0"/>
              <a:t>An unconditional, voluntary, non-reciprocal transfer of assets (including unconditional promises) from a private entity to a not-for-profit organization.  The donor may have certain expectations but there cannot be any actual control over expenditure of funds or any quid pro quo.  The donor may not benefit from the execution of the gift.</a:t>
            </a:r>
            <a:endParaRPr lang="en-US" sz="3600" dirty="0"/>
          </a:p>
        </p:txBody>
      </p:sp>
      <p:sp>
        <p:nvSpPr>
          <p:cNvPr id="4" name="Slide Number Placeholder 3"/>
          <p:cNvSpPr>
            <a:spLocks noGrp="1"/>
          </p:cNvSpPr>
          <p:nvPr>
            <p:ph type="sldNum" sz="quarter" idx="12"/>
          </p:nvPr>
        </p:nvSpPr>
        <p:spPr/>
        <p:txBody>
          <a:bodyPr/>
          <a:lstStyle/>
          <a:p>
            <a:fld id="{BFEBEB0A-9E3D-4B14-9782-E2AE3DA60D96}" type="slidenum">
              <a:rPr lang="en-US" smtClean="0"/>
              <a:pPr/>
              <a:t>7</a:t>
            </a:fld>
            <a:endParaRPr lang="en-US"/>
          </a:p>
        </p:txBody>
      </p:sp>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997407" y="5486400"/>
            <a:ext cx="573087" cy="646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43314635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09600"/>
            <a:ext cx="7543800" cy="685800"/>
          </a:xfrm>
        </p:spPr>
        <p:txBody>
          <a:bodyPr>
            <a:noAutofit/>
          </a:bodyPr>
          <a:lstStyle/>
          <a:p>
            <a:pPr algn="ctr"/>
            <a:r>
              <a:rPr lang="en-US" sz="4000" dirty="0" smtClean="0">
                <a:solidFill>
                  <a:schemeClr val="accent1">
                    <a:lumMod val="75000"/>
                  </a:schemeClr>
                </a:solidFill>
              </a:rPr>
              <a:t>Grants &amp; Cooperative Agreements</a:t>
            </a:r>
            <a:endParaRPr lang="en-US" sz="4000" dirty="0">
              <a:solidFill>
                <a:schemeClr val="accent1">
                  <a:lumMod val="75000"/>
                </a:schemeClr>
              </a:solidFill>
            </a:endParaRPr>
          </a:p>
        </p:txBody>
      </p:sp>
      <p:sp>
        <p:nvSpPr>
          <p:cNvPr id="3" name="Content Placeholder 2"/>
          <p:cNvSpPr>
            <a:spLocks noGrp="1"/>
          </p:cNvSpPr>
          <p:nvPr>
            <p:ph idx="1"/>
          </p:nvPr>
        </p:nvSpPr>
        <p:spPr>
          <a:xfrm>
            <a:off x="762000" y="1371600"/>
            <a:ext cx="7543800" cy="3657600"/>
          </a:xfrm>
        </p:spPr>
        <p:txBody>
          <a:bodyPr>
            <a:normAutofit fontScale="77500" lnSpcReduction="20000"/>
          </a:bodyPr>
          <a:lstStyle/>
          <a:p>
            <a:pPr>
              <a:buFont typeface="Wingdings" pitchFamily="2" charset="2"/>
              <a:buChar char="§"/>
            </a:pPr>
            <a:r>
              <a:rPr lang="en-US" sz="3600" b="1" dirty="0" smtClean="0"/>
              <a:t>Grants are assistance awards.</a:t>
            </a:r>
            <a:r>
              <a:rPr lang="en-US" sz="3400" dirty="0"/>
              <a:t/>
            </a:r>
            <a:br>
              <a:rPr lang="en-US" sz="3400" dirty="0"/>
            </a:br>
            <a:r>
              <a:rPr lang="en-US" sz="3400" dirty="0" smtClean="0"/>
              <a:t>There is generally some flexibility in scope of work, spending and outcomes are unknown.  A deliverable is not always specified other than routine and final reports.  If federal, guided by OMB A-110 and A-21.</a:t>
            </a:r>
          </a:p>
          <a:p>
            <a:pPr>
              <a:buFont typeface="Wingdings" pitchFamily="2" charset="2"/>
              <a:buChar char="§"/>
            </a:pPr>
            <a:r>
              <a:rPr lang="en-US" sz="3400" b="1" dirty="0" smtClean="0"/>
              <a:t>Grants are not benefits or entitlements.</a:t>
            </a:r>
            <a:r>
              <a:rPr lang="en-US" sz="3400" dirty="0" smtClean="0"/>
              <a:t/>
            </a:r>
            <a:br>
              <a:rPr lang="en-US" sz="3400" dirty="0" smtClean="0"/>
            </a:br>
            <a:r>
              <a:rPr lang="en-US" sz="3400" dirty="0" smtClean="0"/>
              <a:t>A federal grant is an award of financial assistance from a federal agency to a recipient to carry out a public purpose of support or stimulation authorized by a law of the United States.</a:t>
            </a:r>
            <a:endParaRPr lang="en-US" sz="3600" dirty="0" smtClean="0"/>
          </a:p>
        </p:txBody>
      </p:sp>
      <p:sp>
        <p:nvSpPr>
          <p:cNvPr id="4" name="Slide Number Placeholder 3"/>
          <p:cNvSpPr>
            <a:spLocks noGrp="1"/>
          </p:cNvSpPr>
          <p:nvPr>
            <p:ph type="sldNum" sz="quarter" idx="12"/>
          </p:nvPr>
        </p:nvSpPr>
        <p:spPr/>
        <p:txBody>
          <a:bodyPr/>
          <a:lstStyle/>
          <a:p>
            <a:fld id="{BFEBEB0A-9E3D-4B14-9782-E2AE3DA60D96}" type="slidenum">
              <a:rPr lang="en-US" smtClean="0"/>
              <a:pPr/>
              <a:t>8</a:t>
            </a:fld>
            <a:endParaRPr lang="en-US"/>
          </a:p>
        </p:txBody>
      </p:sp>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997407" y="5486400"/>
            <a:ext cx="573087" cy="646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43314635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09600"/>
            <a:ext cx="7543800" cy="685800"/>
          </a:xfrm>
        </p:spPr>
        <p:txBody>
          <a:bodyPr>
            <a:noAutofit/>
          </a:bodyPr>
          <a:lstStyle/>
          <a:p>
            <a:pPr algn="ctr"/>
            <a:r>
              <a:rPr lang="en-US" sz="4000" dirty="0" smtClean="0">
                <a:solidFill>
                  <a:schemeClr val="accent1">
                    <a:lumMod val="75000"/>
                  </a:schemeClr>
                </a:solidFill>
              </a:rPr>
              <a:t>What is a Contract?</a:t>
            </a:r>
            <a:endParaRPr lang="en-US" sz="4000" dirty="0">
              <a:solidFill>
                <a:schemeClr val="accent1">
                  <a:lumMod val="75000"/>
                </a:schemeClr>
              </a:solidFill>
            </a:endParaRPr>
          </a:p>
        </p:txBody>
      </p:sp>
      <p:sp>
        <p:nvSpPr>
          <p:cNvPr id="3" name="Content Placeholder 2"/>
          <p:cNvSpPr>
            <a:spLocks noGrp="1"/>
          </p:cNvSpPr>
          <p:nvPr>
            <p:ph idx="1"/>
          </p:nvPr>
        </p:nvSpPr>
        <p:spPr>
          <a:xfrm>
            <a:off x="762000" y="1371600"/>
            <a:ext cx="7543800" cy="3657600"/>
          </a:xfrm>
        </p:spPr>
        <p:txBody>
          <a:bodyPr>
            <a:normAutofit lnSpcReduction="10000"/>
          </a:bodyPr>
          <a:lstStyle/>
          <a:p>
            <a:pPr>
              <a:buFont typeface="Wingdings" pitchFamily="2" charset="2"/>
              <a:buChar char="§"/>
            </a:pPr>
            <a:r>
              <a:rPr lang="en-US" sz="3600" dirty="0" smtClean="0"/>
              <a:t>A </a:t>
            </a:r>
            <a:r>
              <a:rPr lang="en-US" sz="3600" b="1" dirty="0" smtClean="0"/>
              <a:t>contract </a:t>
            </a:r>
            <a:r>
              <a:rPr lang="en-US" sz="3600" dirty="0" smtClean="0"/>
              <a:t>is a legally enforceable agreement between two or more parties with mutual obligations.</a:t>
            </a:r>
          </a:p>
          <a:p>
            <a:pPr>
              <a:buFont typeface="Wingdings" pitchFamily="2" charset="2"/>
              <a:buChar char="§"/>
            </a:pPr>
            <a:r>
              <a:rPr lang="en-US" sz="3600" dirty="0" smtClean="0"/>
              <a:t>A </a:t>
            </a:r>
            <a:r>
              <a:rPr lang="en-US" sz="3600" b="1" dirty="0" smtClean="0"/>
              <a:t>contract </a:t>
            </a:r>
            <a:r>
              <a:rPr lang="en-US" sz="3600" dirty="0" smtClean="0"/>
              <a:t>is an agreement between two or more competent parties in which an offer is made and accepted, and each party benefits.</a:t>
            </a:r>
            <a:endParaRPr lang="en-US" sz="3600" dirty="0"/>
          </a:p>
        </p:txBody>
      </p:sp>
      <p:sp>
        <p:nvSpPr>
          <p:cNvPr id="4" name="Slide Number Placeholder 3"/>
          <p:cNvSpPr>
            <a:spLocks noGrp="1"/>
          </p:cNvSpPr>
          <p:nvPr>
            <p:ph type="sldNum" sz="quarter" idx="12"/>
          </p:nvPr>
        </p:nvSpPr>
        <p:spPr/>
        <p:txBody>
          <a:bodyPr/>
          <a:lstStyle/>
          <a:p>
            <a:fld id="{BFEBEB0A-9E3D-4B14-9782-E2AE3DA60D96}" type="slidenum">
              <a:rPr lang="en-US" smtClean="0"/>
              <a:pPr/>
              <a:t>9</a:t>
            </a:fld>
            <a:endParaRPr lang="en-US"/>
          </a:p>
        </p:txBody>
      </p:sp>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997407" y="5486400"/>
            <a:ext cx="573087" cy="646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433146352"/>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Newsprint">
  <a:themeElements>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Newsprint</Template>
  <TotalTime>1535</TotalTime>
  <Words>1405</Words>
  <Application>Microsoft Office PowerPoint</Application>
  <PresentationFormat>On-screen Show (4:3)</PresentationFormat>
  <Paragraphs>158</Paragraphs>
  <Slides>20</Slides>
  <Notes>20</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Newsprint</vt:lpstr>
      <vt:lpstr>Gifts vs. Grants</vt:lpstr>
      <vt:lpstr>Policies &amp; Guidance</vt:lpstr>
      <vt:lpstr>Language</vt:lpstr>
      <vt:lpstr>Definitions/Considerations</vt:lpstr>
      <vt:lpstr>Standards and Regulations</vt:lpstr>
      <vt:lpstr>What is a Gift?</vt:lpstr>
      <vt:lpstr>Definitions</vt:lpstr>
      <vt:lpstr>Grants &amp; Cooperative Agreements</vt:lpstr>
      <vt:lpstr>What is a Contract?</vt:lpstr>
      <vt:lpstr>Definitions</vt:lpstr>
      <vt:lpstr>Other Considerations</vt:lpstr>
      <vt:lpstr>How Do I Know – Sponsored Projects?</vt:lpstr>
      <vt:lpstr>How Do I Know – Gifts?</vt:lpstr>
      <vt:lpstr>eRA Routing Review &amp; Approval</vt:lpstr>
      <vt:lpstr>Characteristics of a Grant, Contract and Gift for Sponsored Research</vt:lpstr>
      <vt:lpstr>17 Questions – Is It a Gift or a Grant? If the answer to any of the following questions is “yes,” then the award involves a grant and not a gift.</vt:lpstr>
      <vt:lpstr>17 Questions – Continued If the answer to any of the following questions is “yes,” then the award involves a grant and not a gift.</vt:lpstr>
      <vt:lpstr>17 Questions – Continued If the answer to any of the following questions is “yes,” then the award involves a grant and not a gift.</vt:lpstr>
      <vt:lpstr>17 Questions – Continued If the answer to any of the following questions is “yes,” then the award involves a grant and not a gift.</vt:lpstr>
      <vt:lpstr>17 Questions – Continued If the answer to any of the following questions is “yes,” then the award involves a gift and not a grant.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Universal Spreadsheet</dc:title>
  <dc:creator>Administrator</dc:creator>
  <cp:lastModifiedBy>Andrew J Harnak</cp:lastModifiedBy>
  <cp:revision>42</cp:revision>
  <cp:lastPrinted>2012-02-20T16:49:05Z</cp:lastPrinted>
  <dcterms:created xsi:type="dcterms:W3CDTF">2012-02-20T13:44:53Z</dcterms:created>
  <dcterms:modified xsi:type="dcterms:W3CDTF">2012-04-26T20:32:39Z</dcterms:modified>
</cp:coreProperties>
</file>