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2627-1507-4F12-AEDA-D262FE06CB99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EDC8-ADF9-4D2C-858B-24FECB9AD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2167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2627-1507-4F12-AEDA-D262FE06CB99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EDC8-ADF9-4D2C-858B-24FECB9AD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642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2627-1507-4F12-AEDA-D262FE06CB99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EDC8-ADF9-4D2C-858B-24FECB9AD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730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2627-1507-4F12-AEDA-D262FE06CB99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EDC8-ADF9-4D2C-858B-24FECB9AD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697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2627-1507-4F12-AEDA-D262FE06CB99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EDC8-ADF9-4D2C-858B-24FECB9AD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316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2627-1507-4F12-AEDA-D262FE06CB99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EDC8-ADF9-4D2C-858B-24FECB9AD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95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2627-1507-4F12-AEDA-D262FE06CB99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EDC8-ADF9-4D2C-858B-24FECB9AD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532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2627-1507-4F12-AEDA-D262FE06CB99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EDC8-ADF9-4D2C-858B-24FECB9AD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272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2627-1507-4F12-AEDA-D262FE06CB99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EDC8-ADF9-4D2C-858B-24FECB9AD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498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2627-1507-4F12-AEDA-D262FE06CB99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EDC8-ADF9-4D2C-858B-24FECB9AD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493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E2627-1507-4F12-AEDA-D262FE06CB99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EDC8-ADF9-4D2C-858B-24FECB9AD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450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E2627-1507-4F12-AEDA-D262FE06CB99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AEDC8-ADF9-4D2C-858B-24FECB9AD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401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eRA@TU</a:t>
            </a:r>
            <a:r>
              <a:rPr lang="en-US" dirty="0" smtClean="0"/>
              <a:t> Updates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effectLst/>
              </a:rPr>
              <a:t>eRA@TU</a:t>
            </a:r>
            <a:r>
              <a:rPr lang="en-US" dirty="0" smtClean="0">
                <a:effectLst/>
              </a:rPr>
              <a:t> Personnel Updates: </a:t>
            </a:r>
          </a:p>
          <a:p>
            <a:pPr lvl="1"/>
            <a:r>
              <a:rPr lang="en-US" dirty="0" smtClean="0">
                <a:effectLst/>
              </a:rPr>
              <a:t>Joseph Smallberger joins the </a:t>
            </a:r>
            <a:r>
              <a:rPr lang="en-US" dirty="0" err="1" smtClean="0">
                <a:effectLst/>
              </a:rPr>
              <a:t>eRA@TU</a:t>
            </a:r>
            <a:r>
              <a:rPr lang="en-US" dirty="0" smtClean="0">
                <a:effectLst/>
              </a:rPr>
              <a:t> team as our new </a:t>
            </a:r>
            <a:r>
              <a:rPr lang="en-US" dirty="0" err="1" smtClean="0">
                <a:effectLst/>
              </a:rPr>
              <a:t>eRA</a:t>
            </a:r>
            <a:r>
              <a:rPr lang="en-US" dirty="0" smtClean="0">
                <a:effectLst/>
              </a:rPr>
              <a:t> Technical Manager.</a:t>
            </a:r>
          </a:p>
          <a:p>
            <a:pPr lvl="1"/>
            <a:r>
              <a:rPr lang="en-US" dirty="0" smtClean="0"/>
              <a:t>We are still looking for our </a:t>
            </a:r>
            <a:r>
              <a:rPr lang="en-US" dirty="0" smtClean="0">
                <a:effectLst/>
              </a:rPr>
              <a:t>Proposal Management specialist?</a:t>
            </a:r>
          </a:p>
          <a:p>
            <a:pPr marL="457200" lvl="1" indent="0">
              <a:buNone/>
            </a:pP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475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eRA@TU</a:t>
            </a:r>
            <a:r>
              <a:rPr lang="en-US" dirty="0" smtClean="0"/>
              <a:t>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effectLst/>
              </a:rPr>
              <a:t>eRA@TU</a:t>
            </a:r>
            <a:r>
              <a:rPr lang="en-US" dirty="0" smtClean="0">
                <a:effectLst/>
              </a:rPr>
              <a:t> IRB Updates: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Went live with Human Subjects Development module on 2/1/2013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We took a phase wise approach to use electronic submissions and the IRB staff held numerous trainings and created good documentation that is posted on the website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We have 260+ Initial Submissions that were done electronically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000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eRA@TU</a:t>
            </a:r>
            <a:r>
              <a:rPr lang="en-US" dirty="0" smtClean="0"/>
              <a:t>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effectLst/>
              </a:rPr>
              <a:t>eRA@TU</a:t>
            </a:r>
            <a:r>
              <a:rPr lang="en-US" dirty="0" smtClean="0">
                <a:effectLst/>
              </a:rPr>
              <a:t> COI Updates: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Only </a:t>
            </a:r>
            <a:r>
              <a:rPr lang="en-US" b="1" dirty="0" smtClean="0"/>
              <a:t>ONE</a:t>
            </a:r>
            <a:r>
              <a:rPr lang="en-US" dirty="0" smtClean="0"/>
              <a:t> Conflict of Interest (COI) disclosure is required annually.</a:t>
            </a:r>
            <a:br>
              <a:rPr lang="en-US" dirty="0" smtClean="0"/>
            </a:br>
            <a:r>
              <a:rPr lang="en-US" sz="1400" dirty="0" smtClean="0"/>
              <a:t>However, an updated disclosure must be submitted within 30 days of acquiring a new significant financial interest (this includes travel)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All investigators (not just the PI) must have a disclosure on file in Temple’s </a:t>
            </a:r>
            <a:r>
              <a:rPr lang="en-US" dirty="0" err="1" smtClean="0"/>
              <a:t>eRA</a:t>
            </a:r>
            <a:r>
              <a:rPr lang="en-US" dirty="0" smtClean="0"/>
              <a:t> system at the time of grant application to sponsor organizations that follow the PHS regulation.*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Conflict of Interest Training must be completed by all investigators engaging in research funded by an organization that follows the PHS regulation. An investigator will not be able to submit a disclosure until the Conflict of Interest training has been completed.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395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eRA@TU</a:t>
            </a:r>
            <a:r>
              <a:rPr lang="en-US" dirty="0" smtClean="0"/>
              <a:t>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Implement Lab </a:t>
            </a:r>
            <a:r>
              <a:rPr lang="en-US" smtClean="0"/>
              <a:t>Animals Development</a:t>
            </a:r>
            <a:endParaRPr lang="en-US" dirty="0" smtClean="0"/>
          </a:p>
          <a:p>
            <a:r>
              <a:rPr lang="en-US" dirty="0" smtClean="0"/>
              <a:t>Eliminate Paper SPAF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effectLst/>
              </a:rPr>
              <a:t>We are working in our TEST environment on processes to eliminate paper </a:t>
            </a:r>
            <a:r>
              <a:rPr lang="en-US" dirty="0" err="1" smtClean="0">
                <a:effectLst/>
              </a:rPr>
              <a:t>spaf</a:t>
            </a:r>
            <a:r>
              <a:rPr lang="en-US" dirty="0" smtClean="0">
                <a:effectLst/>
              </a:rPr>
              <a:t> completely and make all submissions including non-competes and supplements electronic.</a:t>
            </a:r>
            <a:endParaRPr lang="en-US" dirty="0" smtClean="0"/>
          </a:p>
          <a:p>
            <a:r>
              <a:rPr lang="en-US" dirty="0" smtClean="0"/>
              <a:t>Move to the new version of the </a:t>
            </a:r>
            <a:r>
              <a:rPr lang="en-US" dirty="0" err="1" smtClean="0"/>
              <a:t>eRA@TU</a:t>
            </a:r>
            <a:r>
              <a:rPr lang="en-US" dirty="0" smtClean="0"/>
              <a:t> application</a:t>
            </a:r>
            <a:endParaRPr lang="en-US" dirty="0" smtClean="0">
              <a:effectLst/>
            </a:endParaRPr>
          </a:p>
          <a:p>
            <a:r>
              <a:rPr lang="en-US" dirty="0" smtClean="0"/>
              <a:t>Pilot the S2S submissions for NSF proposals</a:t>
            </a:r>
          </a:p>
          <a:p>
            <a:pPr lvl="1">
              <a:buFont typeface="Wingdings" pitchFamily="2" charset="2"/>
              <a:buChar char="ü"/>
            </a:pPr>
            <a:endParaRPr lang="en-US" dirty="0" smtClean="0">
              <a:effectLst/>
            </a:endParaRPr>
          </a:p>
          <a:p>
            <a:pPr lvl="1">
              <a:buFont typeface="Wingdings" pitchFamily="2" charset="2"/>
              <a:buChar char="ü"/>
            </a:pP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3549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149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eRA@TU Updates</vt:lpstr>
      <vt:lpstr>eRA@TU Updates</vt:lpstr>
      <vt:lpstr>eRA@TU Updates</vt:lpstr>
      <vt:lpstr>eRA@TU Goals</vt:lpstr>
    </vt:vector>
  </TitlesOfParts>
  <Company>Temple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 Updates</dc:title>
  <dc:creator>microlan</dc:creator>
  <cp:lastModifiedBy>Smart Admin</cp:lastModifiedBy>
  <cp:revision>7</cp:revision>
  <dcterms:created xsi:type="dcterms:W3CDTF">2013-06-18T18:59:25Z</dcterms:created>
  <dcterms:modified xsi:type="dcterms:W3CDTF">2013-06-19T12:19:59Z</dcterms:modified>
</cp:coreProperties>
</file>