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handoutMasterIdLst>
    <p:handoutMasterId r:id="rId8"/>
  </p:handoutMasterIdLst>
  <p:sldIdLst>
    <p:sldId id="259" r:id="rId2"/>
    <p:sldId id="262" r:id="rId3"/>
    <p:sldId id="261" r:id="rId4"/>
    <p:sldId id="267" r:id="rId5"/>
    <p:sldId id="268" r:id="rId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Lst>
        </p14:section>
        <p14:section name="Overview and Objectives" id="{ABA716BF-3A5C-4ADB-94C9-CFEF84EBA240}">
          <p14:sldIdLst>
            <p14:sldId id="262"/>
            <p14:sldId id="261"/>
          </p14:sldIdLst>
        </p14:section>
        <p14:section name="Topic 1" id="{6D9936A3-3945-4757-BC8B-B5C252D8E036}">
          <p14:sldIdLst>
            <p14:sldId id="267"/>
            <p14:sldId id="268"/>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92" d="100"/>
          <a:sy n="92" d="100"/>
        </p:scale>
        <p:origin x="-630"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FEADD9-F67D-41F5-BA4C-3C84956E7F46}" type="doc">
      <dgm:prSet loTypeId="urn:microsoft.com/office/officeart/2005/8/layout/chevron2" loCatId="list" qsTypeId="urn:microsoft.com/office/officeart/2005/8/quickstyle/simple4" qsCatId="simple" csTypeId="urn:microsoft.com/office/officeart/2005/8/colors/colorful3" csCatId="colorful" phldr="1"/>
      <dgm:spPr/>
      <dgm:t>
        <a:bodyPr/>
        <a:lstStyle/>
        <a:p>
          <a:endParaRPr lang="en-US"/>
        </a:p>
      </dgm:t>
    </dgm:pt>
    <dgm:pt modelId="{74EE5CD8-078F-4590-BF9C-A341A294A016}">
      <dgm:prSet phldrT="[Text]" custT="1"/>
      <dgm:spPr/>
      <dgm:t>
        <a:bodyPr/>
        <a:lstStyle/>
        <a:p>
          <a:endParaRPr lang="en-US" sz="4400" dirty="0"/>
        </a:p>
      </dgm:t>
    </dgm:pt>
    <dgm:pt modelId="{BB568D76-3363-43D3-B00C-3359A643216C}" type="parTrans" cxnId="{F40F9561-0D4C-44CF-91EF-A92B1DBDE44B}">
      <dgm:prSet/>
      <dgm:spPr/>
      <dgm:t>
        <a:bodyPr/>
        <a:lstStyle/>
        <a:p>
          <a:endParaRPr lang="en-US" sz="3200"/>
        </a:p>
      </dgm:t>
    </dgm:pt>
    <dgm:pt modelId="{CF9FB981-E6ED-4440-AC98-4E4E2ABA2C55}" type="sibTrans" cxnId="{F40F9561-0D4C-44CF-91EF-A92B1DBDE44B}">
      <dgm:prSet/>
      <dgm:spPr/>
      <dgm:t>
        <a:bodyPr/>
        <a:lstStyle/>
        <a:p>
          <a:endParaRPr lang="en-US" sz="3200"/>
        </a:p>
      </dgm:t>
    </dgm:pt>
    <dgm:pt modelId="{AA046201-5C4D-445E-BF0B-5C6D2B0A1945}">
      <dgm:prSet phldrT="[Text]" custT="1"/>
      <dgm:spPr/>
      <dgm:t>
        <a:bodyPr/>
        <a:lstStyle/>
        <a:p>
          <a:endParaRPr lang="en-US" sz="4400" dirty="0"/>
        </a:p>
      </dgm:t>
    </dgm:pt>
    <dgm:pt modelId="{FE92FC33-5E0F-4302-9E80-A69E8ACDDE56}" type="parTrans" cxnId="{B8AF1086-D7BE-446F-9133-738B599E9A7D}">
      <dgm:prSet/>
      <dgm:spPr/>
      <dgm:t>
        <a:bodyPr/>
        <a:lstStyle/>
        <a:p>
          <a:endParaRPr lang="en-US" sz="3200"/>
        </a:p>
      </dgm:t>
    </dgm:pt>
    <dgm:pt modelId="{40767EFF-7D52-4469-ACEE-7D28E67337E2}" type="sibTrans" cxnId="{B8AF1086-D7BE-446F-9133-738B599E9A7D}">
      <dgm:prSet/>
      <dgm:spPr/>
      <dgm:t>
        <a:bodyPr/>
        <a:lstStyle/>
        <a:p>
          <a:endParaRPr lang="en-US" sz="3200"/>
        </a:p>
      </dgm:t>
    </dgm:pt>
    <dgm:pt modelId="{C59269D0-92A5-481C-BA64-727AFB0DD545}">
      <dgm:prSet phldrT="[Text]" custT="1"/>
      <dgm:spPr/>
      <dgm:t>
        <a:bodyPr/>
        <a:lstStyle/>
        <a:p>
          <a:r>
            <a:rPr lang="en-US" sz="2400" dirty="0" smtClean="0"/>
            <a:t>It will track all documents, electronic and paper for:  </a:t>
          </a:r>
          <a:r>
            <a:rPr lang="en-US" sz="2400" b="1" dirty="0" smtClean="0"/>
            <a:t>Awards, subawards, MOU, MTA’s, etc. </a:t>
          </a:r>
          <a:r>
            <a:rPr lang="en-US" sz="2400" dirty="0" smtClean="0"/>
            <a:t>that flow through our office.</a:t>
          </a:r>
          <a:endParaRPr lang="en-US" sz="2400" dirty="0">
            <a:effectLst>
              <a:outerShdw blurRad="38100" dist="38100" dir="2700000" algn="tl">
                <a:srgbClr val="000000">
                  <a:alpha val="43137"/>
                </a:srgbClr>
              </a:outerShdw>
            </a:effectLst>
          </a:endParaRPr>
        </a:p>
      </dgm:t>
    </dgm:pt>
    <dgm:pt modelId="{312CC84D-092F-422A-AA24-A4619DBBB7BE}" type="parTrans" cxnId="{9071FB3B-D26B-4384-BD1A-80C12C62D02C}">
      <dgm:prSet/>
      <dgm:spPr/>
      <dgm:t>
        <a:bodyPr/>
        <a:lstStyle/>
        <a:p>
          <a:endParaRPr lang="en-US" sz="3200"/>
        </a:p>
      </dgm:t>
    </dgm:pt>
    <dgm:pt modelId="{266DE8E8-1339-41C4-B9A7-6148496C7FA9}" type="sibTrans" cxnId="{9071FB3B-D26B-4384-BD1A-80C12C62D02C}">
      <dgm:prSet/>
      <dgm:spPr/>
      <dgm:t>
        <a:bodyPr/>
        <a:lstStyle/>
        <a:p>
          <a:endParaRPr lang="en-US" sz="3200"/>
        </a:p>
      </dgm:t>
    </dgm:pt>
    <dgm:pt modelId="{D1776C8F-2B10-4075-8DF7-7F65AB725ED5}">
      <dgm:prSet phldrT="[Text]" custT="1"/>
      <dgm:spPr/>
      <dgm:t>
        <a:bodyPr/>
        <a:lstStyle/>
        <a:p>
          <a:endParaRPr lang="en-US" sz="4400" dirty="0"/>
        </a:p>
      </dgm:t>
    </dgm:pt>
    <dgm:pt modelId="{7291E740-3E17-41B3-99D3-1D67AE37CC3F}" type="parTrans" cxnId="{7077B78D-FCDC-4519-8416-DC357ACD5043}">
      <dgm:prSet/>
      <dgm:spPr/>
      <dgm:t>
        <a:bodyPr/>
        <a:lstStyle/>
        <a:p>
          <a:endParaRPr lang="en-US" sz="3200"/>
        </a:p>
      </dgm:t>
    </dgm:pt>
    <dgm:pt modelId="{88B75C29-8054-417D-BCE3-878A55118F6D}" type="sibTrans" cxnId="{7077B78D-FCDC-4519-8416-DC357ACD5043}">
      <dgm:prSet/>
      <dgm:spPr/>
      <dgm:t>
        <a:bodyPr/>
        <a:lstStyle/>
        <a:p>
          <a:endParaRPr lang="en-US" sz="3200"/>
        </a:p>
      </dgm:t>
    </dgm:pt>
    <dgm:pt modelId="{6BE4E373-0656-4EDC-821E-BE09C952B1F6}">
      <dgm:prSet phldrT="[Text]" custT="1"/>
      <dgm:spPr/>
      <dgm:t>
        <a:bodyPr/>
        <a:lstStyle/>
        <a:p>
          <a:r>
            <a:rPr lang="en-US" sz="2400" dirty="0" smtClean="0"/>
            <a:t>The system is not part of ERA and will be used to develop better accountability, tracking and metrics of service.</a:t>
          </a:r>
          <a:endParaRPr lang="en-US" sz="2400" dirty="0">
            <a:effectLst>
              <a:outerShdw blurRad="38100" dist="38100" dir="2700000" algn="tl">
                <a:srgbClr val="000000">
                  <a:alpha val="43137"/>
                </a:srgbClr>
              </a:outerShdw>
            </a:effectLst>
          </a:endParaRPr>
        </a:p>
      </dgm:t>
    </dgm:pt>
    <dgm:pt modelId="{34218063-BF94-4304-99BD-B3F7BA4D3C8F}" type="parTrans" cxnId="{119690D4-400B-468B-8BA0-5C9C9E2AFEAF}">
      <dgm:prSet/>
      <dgm:spPr/>
      <dgm:t>
        <a:bodyPr/>
        <a:lstStyle/>
        <a:p>
          <a:endParaRPr lang="en-US" sz="3200"/>
        </a:p>
      </dgm:t>
    </dgm:pt>
    <dgm:pt modelId="{E17B9BF1-2948-497F-8EC7-3BF734D839DB}" type="sibTrans" cxnId="{119690D4-400B-468B-8BA0-5C9C9E2AFEAF}">
      <dgm:prSet/>
      <dgm:spPr/>
      <dgm:t>
        <a:bodyPr/>
        <a:lstStyle/>
        <a:p>
          <a:endParaRPr lang="en-US" sz="3200"/>
        </a:p>
      </dgm:t>
    </dgm:pt>
    <dgm:pt modelId="{1E4D3931-0DBD-4211-A24A-6AF364284B1E}">
      <dgm:prSet phldrT="[Text]" custT="1"/>
      <dgm:spPr/>
      <dgm:t>
        <a:bodyPr/>
        <a:lstStyle/>
        <a:p>
          <a:pPr marL="280988" indent="-280988"/>
          <a:r>
            <a:rPr lang="en-US" sz="2400" dirty="0" smtClean="0">
              <a:latin typeface="+mn-lt"/>
            </a:rPr>
            <a:t>A  document tracking mechanism is being created for use by Sponsored Program Staff </a:t>
          </a:r>
          <a:r>
            <a:rPr lang="en-US" sz="2400" b="1" dirty="0" smtClean="0">
              <a:latin typeface="+mn-lt"/>
            </a:rPr>
            <a:t>effective December 1, 2012.</a:t>
          </a:r>
          <a:endParaRPr lang="en-US" sz="2400" dirty="0">
            <a:effectLst>
              <a:outerShdw blurRad="38100" dist="38100" dir="2700000" algn="tl">
                <a:srgbClr val="000000">
                  <a:alpha val="43137"/>
                </a:srgbClr>
              </a:outerShdw>
            </a:effectLst>
            <a:latin typeface="+mn-lt"/>
          </a:endParaRPr>
        </a:p>
      </dgm:t>
    </dgm:pt>
    <dgm:pt modelId="{CADAA3D9-7C63-4729-85B0-64C8AF644EEF}" type="sibTrans" cxnId="{63E4D827-0083-4625-9FD6-043D8D32091E}">
      <dgm:prSet/>
      <dgm:spPr/>
      <dgm:t>
        <a:bodyPr/>
        <a:lstStyle/>
        <a:p>
          <a:endParaRPr lang="en-US" sz="3200"/>
        </a:p>
      </dgm:t>
    </dgm:pt>
    <dgm:pt modelId="{FC93695B-FD0E-4353-B1FD-4328F4386DEC}" type="parTrans" cxnId="{63E4D827-0083-4625-9FD6-043D8D32091E}">
      <dgm:prSet/>
      <dgm:spPr/>
      <dgm:t>
        <a:bodyPr/>
        <a:lstStyle/>
        <a:p>
          <a:endParaRPr lang="en-US" sz="3200"/>
        </a:p>
      </dgm:t>
    </dgm:pt>
    <dgm:pt modelId="{FF679A88-A78C-4833-BB7E-33C1410B3029}" type="pres">
      <dgm:prSet presAssocID="{F6FEADD9-F67D-41F5-BA4C-3C84956E7F46}" presName="linearFlow" presStyleCnt="0">
        <dgm:presLayoutVars>
          <dgm:dir/>
          <dgm:animLvl val="lvl"/>
          <dgm:resizeHandles val="exact"/>
        </dgm:presLayoutVars>
      </dgm:prSet>
      <dgm:spPr/>
      <dgm:t>
        <a:bodyPr/>
        <a:lstStyle/>
        <a:p>
          <a:endParaRPr lang="en-US"/>
        </a:p>
      </dgm:t>
    </dgm:pt>
    <dgm:pt modelId="{0B7E7504-A6E4-4053-A916-288F1278DECE}" type="pres">
      <dgm:prSet presAssocID="{74EE5CD8-078F-4590-BF9C-A341A294A016}" presName="composite" presStyleCnt="0"/>
      <dgm:spPr/>
      <dgm:t>
        <a:bodyPr/>
        <a:lstStyle/>
        <a:p>
          <a:endParaRPr lang="en-US"/>
        </a:p>
      </dgm:t>
    </dgm:pt>
    <dgm:pt modelId="{187D8EA7-70B7-461F-963B-B3C13FBEF947}" type="pres">
      <dgm:prSet presAssocID="{74EE5CD8-078F-4590-BF9C-A341A294A016}" presName="parentText" presStyleLbl="alignNode1" presStyleIdx="0" presStyleCnt="3">
        <dgm:presLayoutVars>
          <dgm:chMax val="1"/>
          <dgm:bulletEnabled val="1"/>
        </dgm:presLayoutVars>
      </dgm:prSet>
      <dgm:spPr/>
      <dgm:t>
        <a:bodyPr/>
        <a:lstStyle/>
        <a:p>
          <a:endParaRPr lang="en-US"/>
        </a:p>
      </dgm:t>
    </dgm:pt>
    <dgm:pt modelId="{F8420E1A-C317-4DF3-AECF-B4926A879FD9}" type="pres">
      <dgm:prSet presAssocID="{74EE5CD8-078F-4590-BF9C-A341A294A016}" presName="descendantText" presStyleLbl="alignAcc1" presStyleIdx="0" presStyleCnt="3" custScaleY="151052">
        <dgm:presLayoutVars>
          <dgm:bulletEnabled val="1"/>
        </dgm:presLayoutVars>
      </dgm:prSet>
      <dgm:spPr/>
      <dgm:t>
        <a:bodyPr/>
        <a:lstStyle/>
        <a:p>
          <a:endParaRPr lang="en-US"/>
        </a:p>
      </dgm:t>
    </dgm:pt>
    <dgm:pt modelId="{37ECE662-1E6B-448C-A685-09939FC0E2F8}" type="pres">
      <dgm:prSet presAssocID="{CF9FB981-E6ED-4440-AC98-4E4E2ABA2C55}" presName="sp" presStyleCnt="0"/>
      <dgm:spPr/>
      <dgm:t>
        <a:bodyPr/>
        <a:lstStyle/>
        <a:p>
          <a:endParaRPr lang="en-US"/>
        </a:p>
      </dgm:t>
    </dgm:pt>
    <dgm:pt modelId="{9B3605C6-94AE-4A77-B9F6-50B1BFD3D152}" type="pres">
      <dgm:prSet presAssocID="{AA046201-5C4D-445E-BF0B-5C6D2B0A1945}" presName="composite" presStyleCnt="0"/>
      <dgm:spPr/>
      <dgm:t>
        <a:bodyPr/>
        <a:lstStyle/>
        <a:p>
          <a:endParaRPr lang="en-US"/>
        </a:p>
      </dgm:t>
    </dgm:pt>
    <dgm:pt modelId="{491D357A-F961-4873-AAD2-CAD93BFC5A6E}" type="pres">
      <dgm:prSet presAssocID="{AA046201-5C4D-445E-BF0B-5C6D2B0A1945}" presName="parentText" presStyleLbl="alignNode1" presStyleIdx="1" presStyleCnt="3">
        <dgm:presLayoutVars>
          <dgm:chMax val="1"/>
          <dgm:bulletEnabled val="1"/>
        </dgm:presLayoutVars>
      </dgm:prSet>
      <dgm:spPr/>
      <dgm:t>
        <a:bodyPr/>
        <a:lstStyle/>
        <a:p>
          <a:endParaRPr lang="en-US"/>
        </a:p>
      </dgm:t>
    </dgm:pt>
    <dgm:pt modelId="{9E6966EA-B454-42A6-B8A9-E507952D9310}" type="pres">
      <dgm:prSet presAssocID="{AA046201-5C4D-445E-BF0B-5C6D2B0A1945}" presName="descendantText" presStyleLbl="alignAcc1" presStyleIdx="1" presStyleCnt="3" custScaleY="153734">
        <dgm:presLayoutVars>
          <dgm:bulletEnabled val="1"/>
        </dgm:presLayoutVars>
      </dgm:prSet>
      <dgm:spPr/>
      <dgm:t>
        <a:bodyPr/>
        <a:lstStyle/>
        <a:p>
          <a:endParaRPr lang="en-US"/>
        </a:p>
      </dgm:t>
    </dgm:pt>
    <dgm:pt modelId="{F887CA5C-3498-4E2A-82E6-9BDE885F82E8}" type="pres">
      <dgm:prSet presAssocID="{40767EFF-7D52-4469-ACEE-7D28E67337E2}" presName="sp" presStyleCnt="0"/>
      <dgm:spPr/>
      <dgm:t>
        <a:bodyPr/>
        <a:lstStyle/>
        <a:p>
          <a:endParaRPr lang="en-US"/>
        </a:p>
      </dgm:t>
    </dgm:pt>
    <dgm:pt modelId="{75A7CBA7-7D20-4335-9123-FA494D0D7525}" type="pres">
      <dgm:prSet presAssocID="{D1776C8F-2B10-4075-8DF7-7F65AB725ED5}" presName="composite" presStyleCnt="0"/>
      <dgm:spPr/>
      <dgm:t>
        <a:bodyPr/>
        <a:lstStyle/>
        <a:p>
          <a:endParaRPr lang="en-US"/>
        </a:p>
      </dgm:t>
    </dgm:pt>
    <dgm:pt modelId="{ABADA9B8-482C-446B-AB97-9277A274D7F5}" type="pres">
      <dgm:prSet presAssocID="{D1776C8F-2B10-4075-8DF7-7F65AB725ED5}" presName="parentText" presStyleLbl="alignNode1" presStyleIdx="2" presStyleCnt="3">
        <dgm:presLayoutVars>
          <dgm:chMax val="1"/>
          <dgm:bulletEnabled val="1"/>
        </dgm:presLayoutVars>
      </dgm:prSet>
      <dgm:spPr/>
      <dgm:t>
        <a:bodyPr/>
        <a:lstStyle/>
        <a:p>
          <a:endParaRPr lang="en-US"/>
        </a:p>
      </dgm:t>
    </dgm:pt>
    <dgm:pt modelId="{831D5BB8-7A68-4E6F-95B6-03F7DE96B409}" type="pres">
      <dgm:prSet presAssocID="{D1776C8F-2B10-4075-8DF7-7F65AB725ED5}" presName="descendantText" presStyleLbl="alignAcc1" presStyleIdx="2" presStyleCnt="3" custScaleY="158821">
        <dgm:presLayoutVars>
          <dgm:bulletEnabled val="1"/>
        </dgm:presLayoutVars>
      </dgm:prSet>
      <dgm:spPr/>
      <dgm:t>
        <a:bodyPr/>
        <a:lstStyle/>
        <a:p>
          <a:endParaRPr lang="en-US"/>
        </a:p>
      </dgm:t>
    </dgm:pt>
  </dgm:ptLst>
  <dgm:cxnLst>
    <dgm:cxn modelId="{7077B78D-FCDC-4519-8416-DC357ACD5043}" srcId="{F6FEADD9-F67D-41F5-BA4C-3C84956E7F46}" destId="{D1776C8F-2B10-4075-8DF7-7F65AB725ED5}" srcOrd="2" destOrd="0" parTransId="{7291E740-3E17-41B3-99D3-1D67AE37CC3F}" sibTransId="{88B75C29-8054-417D-BCE3-878A55118F6D}"/>
    <dgm:cxn modelId="{119690D4-400B-468B-8BA0-5C9C9E2AFEAF}" srcId="{D1776C8F-2B10-4075-8DF7-7F65AB725ED5}" destId="{6BE4E373-0656-4EDC-821E-BE09C952B1F6}" srcOrd="0" destOrd="0" parTransId="{34218063-BF94-4304-99BD-B3F7BA4D3C8F}" sibTransId="{E17B9BF1-2948-497F-8EC7-3BF734D839DB}"/>
    <dgm:cxn modelId="{2F0C02F7-C6A0-4599-A76C-D9B9FFDDCBAD}" type="presOf" srcId="{74EE5CD8-078F-4590-BF9C-A341A294A016}" destId="{187D8EA7-70B7-461F-963B-B3C13FBEF947}" srcOrd="0" destOrd="0" presId="urn:microsoft.com/office/officeart/2005/8/layout/chevron2"/>
    <dgm:cxn modelId="{C2EEB7CA-B64F-4FEE-9F59-B1E1B18F991E}" type="presOf" srcId="{D1776C8F-2B10-4075-8DF7-7F65AB725ED5}" destId="{ABADA9B8-482C-446B-AB97-9277A274D7F5}" srcOrd="0" destOrd="0" presId="urn:microsoft.com/office/officeart/2005/8/layout/chevron2"/>
    <dgm:cxn modelId="{F40F9561-0D4C-44CF-91EF-A92B1DBDE44B}" srcId="{F6FEADD9-F67D-41F5-BA4C-3C84956E7F46}" destId="{74EE5CD8-078F-4590-BF9C-A341A294A016}" srcOrd="0" destOrd="0" parTransId="{BB568D76-3363-43D3-B00C-3359A643216C}" sibTransId="{CF9FB981-E6ED-4440-AC98-4E4E2ABA2C55}"/>
    <dgm:cxn modelId="{9071FB3B-D26B-4384-BD1A-80C12C62D02C}" srcId="{AA046201-5C4D-445E-BF0B-5C6D2B0A1945}" destId="{C59269D0-92A5-481C-BA64-727AFB0DD545}" srcOrd="0" destOrd="0" parTransId="{312CC84D-092F-422A-AA24-A4619DBBB7BE}" sibTransId="{266DE8E8-1339-41C4-B9A7-6148496C7FA9}"/>
    <dgm:cxn modelId="{B8AF1086-D7BE-446F-9133-738B599E9A7D}" srcId="{F6FEADD9-F67D-41F5-BA4C-3C84956E7F46}" destId="{AA046201-5C4D-445E-BF0B-5C6D2B0A1945}" srcOrd="1" destOrd="0" parTransId="{FE92FC33-5E0F-4302-9E80-A69E8ACDDE56}" sibTransId="{40767EFF-7D52-4469-ACEE-7D28E67337E2}"/>
    <dgm:cxn modelId="{9CE501E3-D76E-4C27-A87A-9F098F1E3319}" type="presOf" srcId="{C59269D0-92A5-481C-BA64-727AFB0DD545}" destId="{9E6966EA-B454-42A6-B8A9-E507952D9310}" srcOrd="0" destOrd="0" presId="urn:microsoft.com/office/officeart/2005/8/layout/chevron2"/>
    <dgm:cxn modelId="{01ADA3B8-7E63-4134-9BF4-45A07D101C70}" type="presOf" srcId="{1E4D3931-0DBD-4211-A24A-6AF364284B1E}" destId="{F8420E1A-C317-4DF3-AECF-B4926A879FD9}" srcOrd="0" destOrd="0" presId="urn:microsoft.com/office/officeart/2005/8/layout/chevron2"/>
    <dgm:cxn modelId="{63E4D827-0083-4625-9FD6-043D8D32091E}" srcId="{74EE5CD8-078F-4590-BF9C-A341A294A016}" destId="{1E4D3931-0DBD-4211-A24A-6AF364284B1E}" srcOrd="0" destOrd="0" parTransId="{FC93695B-FD0E-4353-B1FD-4328F4386DEC}" sibTransId="{CADAA3D9-7C63-4729-85B0-64C8AF644EEF}"/>
    <dgm:cxn modelId="{CD198271-B975-44B7-B3B6-036AC510A221}" type="presOf" srcId="{AA046201-5C4D-445E-BF0B-5C6D2B0A1945}" destId="{491D357A-F961-4873-AAD2-CAD93BFC5A6E}" srcOrd="0" destOrd="0" presId="urn:microsoft.com/office/officeart/2005/8/layout/chevron2"/>
    <dgm:cxn modelId="{3B9AA7BA-8471-4722-A675-4C042F4CDAE3}" type="presOf" srcId="{6BE4E373-0656-4EDC-821E-BE09C952B1F6}" destId="{831D5BB8-7A68-4E6F-95B6-03F7DE96B409}" srcOrd="0" destOrd="0" presId="urn:microsoft.com/office/officeart/2005/8/layout/chevron2"/>
    <dgm:cxn modelId="{AB739A34-6F44-4B35-9E9A-394575F5EC54}" type="presOf" srcId="{F6FEADD9-F67D-41F5-BA4C-3C84956E7F46}" destId="{FF679A88-A78C-4833-BB7E-33C1410B3029}" srcOrd="0" destOrd="0" presId="urn:microsoft.com/office/officeart/2005/8/layout/chevron2"/>
    <dgm:cxn modelId="{299690FA-5350-4BBE-BB80-C68ABD720F16}" type="presParOf" srcId="{FF679A88-A78C-4833-BB7E-33C1410B3029}" destId="{0B7E7504-A6E4-4053-A916-288F1278DECE}" srcOrd="0" destOrd="0" presId="urn:microsoft.com/office/officeart/2005/8/layout/chevron2"/>
    <dgm:cxn modelId="{977874C0-A4E1-4AE5-A629-605003DA0031}" type="presParOf" srcId="{0B7E7504-A6E4-4053-A916-288F1278DECE}" destId="{187D8EA7-70B7-461F-963B-B3C13FBEF947}" srcOrd="0" destOrd="0" presId="urn:microsoft.com/office/officeart/2005/8/layout/chevron2"/>
    <dgm:cxn modelId="{2A4CB388-F0CE-4497-815E-41D6E8F1FC2A}" type="presParOf" srcId="{0B7E7504-A6E4-4053-A916-288F1278DECE}" destId="{F8420E1A-C317-4DF3-AECF-B4926A879FD9}" srcOrd="1" destOrd="0" presId="urn:microsoft.com/office/officeart/2005/8/layout/chevron2"/>
    <dgm:cxn modelId="{BC200158-E943-4A28-ADDE-ED883B6BD8AC}" type="presParOf" srcId="{FF679A88-A78C-4833-BB7E-33C1410B3029}" destId="{37ECE662-1E6B-448C-A685-09939FC0E2F8}" srcOrd="1" destOrd="0" presId="urn:microsoft.com/office/officeart/2005/8/layout/chevron2"/>
    <dgm:cxn modelId="{4600FE8E-9C37-43B9-8BC1-B7206625B25C}" type="presParOf" srcId="{FF679A88-A78C-4833-BB7E-33C1410B3029}" destId="{9B3605C6-94AE-4A77-B9F6-50B1BFD3D152}" srcOrd="2" destOrd="0" presId="urn:microsoft.com/office/officeart/2005/8/layout/chevron2"/>
    <dgm:cxn modelId="{03D26783-4D9D-4888-BA19-278B9C81A1CB}" type="presParOf" srcId="{9B3605C6-94AE-4A77-B9F6-50B1BFD3D152}" destId="{491D357A-F961-4873-AAD2-CAD93BFC5A6E}" srcOrd="0" destOrd="0" presId="urn:microsoft.com/office/officeart/2005/8/layout/chevron2"/>
    <dgm:cxn modelId="{3666A5D7-6C5B-458F-865D-734CFA78ACA7}" type="presParOf" srcId="{9B3605C6-94AE-4A77-B9F6-50B1BFD3D152}" destId="{9E6966EA-B454-42A6-B8A9-E507952D9310}" srcOrd="1" destOrd="0" presId="urn:microsoft.com/office/officeart/2005/8/layout/chevron2"/>
    <dgm:cxn modelId="{65F77ED2-02B5-4117-9BCF-71529C389BE9}" type="presParOf" srcId="{FF679A88-A78C-4833-BB7E-33C1410B3029}" destId="{F887CA5C-3498-4E2A-82E6-9BDE885F82E8}" srcOrd="3" destOrd="0" presId="urn:microsoft.com/office/officeart/2005/8/layout/chevron2"/>
    <dgm:cxn modelId="{535A14A8-E4F3-402F-BDE8-4C49BC8821DC}" type="presParOf" srcId="{FF679A88-A78C-4833-BB7E-33C1410B3029}" destId="{75A7CBA7-7D20-4335-9123-FA494D0D7525}" srcOrd="4" destOrd="0" presId="urn:microsoft.com/office/officeart/2005/8/layout/chevron2"/>
    <dgm:cxn modelId="{88328E46-8D5A-432A-A95E-606C9C1FAD7A}" type="presParOf" srcId="{75A7CBA7-7D20-4335-9123-FA494D0D7525}" destId="{ABADA9B8-482C-446B-AB97-9277A274D7F5}" srcOrd="0" destOrd="0" presId="urn:microsoft.com/office/officeart/2005/8/layout/chevron2"/>
    <dgm:cxn modelId="{82992FC9-2587-4FEB-BB2E-BE60EB9F2C29}" type="presParOf" srcId="{75A7CBA7-7D20-4335-9123-FA494D0D7525}" destId="{831D5BB8-7A68-4E6F-95B6-03F7DE96B40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7D8EA7-70B7-461F-963B-B3C13FBEF947}">
      <dsp:nvSpPr>
        <dsp:cNvPr id="0" name=""/>
        <dsp:cNvSpPr/>
      </dsp:nvSpPr>
      <dsp:spPr>
        <a:xfrm rot="5400000">
          <a:off x="-207808" y="475024"/>
          <a:ext cx="1385389" cy="969772"/>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endParaRPr lang="en-US" sz="4400" kern="1200" dirty="0"/>
        </a:p>
      </dsp:txBody>
      <dsp:txXfrm rot="-5400000">
        <a:off x="1" y="752101"/>
        <a:ext cx="969772" cy="415617"/>
      </dsp:txXfrm>
    </dsp:sp>
    <dsp:sp modelId="{F8420E1A-C317-4DF3-AECF-B4926A879FD9}">
      <dsp:nvSpPr>
        <dsp:cNvPr id="0" name=""/>
        <dsp:cNvSpPr/>
      </dsp:nvSpPr>
      <dsp:spPr>
        <a:xfrm rot="5400000">
          <a:off x="3195672" y="-2188546"/>
          <a:ext cx="1360227" cy="581202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80988" lvl="1" indent="-280988" algn="l" defTabSz="1066800">
            <a:lnSpc>
              <a:spcPct val="90000"/>
            </a:lnSpc>
            <a:spcBef>
              <a:spcPct val="0"/>
            </a:spcBef>
            <a:spcAft>
              <a:spcPct val="15000"/>
            </a:spcAft>
            <a:buChar char="••"/>
          </a:pPr>
          <a:r>
            <a:rPr lang="en-US" sz="2400" kern="1200" dirty="0" smtClean="0">
              <a:latin typeface="+mn-lt"/>
            </a:rPr>
            <a:t>A  document tracking mechanism is being created for use by Sponsored Program Staff </a:t>
          </a:r>
          <a:r>
            <a:rPr lang="en-US" sz="2400" b="1" kern="1200" dirty="0" smtClean="0">
              <a:latin typeface="+mn-lt"/>
            </a:rPr>
            <a:t>effective December 1, 2012.</a:t>
          </a:r>
          <a:endParaRPr lang="en-US" sz="2400" kern="1200" dirty="0">
            <a:effectLst>
              <a:outerShdw blurRad="38100" dist="38100" dir="2700000" algn="tl">
                <a:srgbClr val="000000">
                  <a:alpha val="43137"/>
                </a:srgbClr>
              </a:outerShdw>
            </a:effectLst>
            <a:latin typeface="+mn-lt"/>
          </a:endParaRPr>
        </a:p>
      </dsp:txBody>
      <dsp:txXfrm rot="-5400000">
        <a:off x="969773" y="103754"/>
        <a:ext cx="5745626" cy="1227425"/>
      </dsp:txXfrm>
    </dsp:sp>
    <dsp:sp modelId="{491D357A-F961-4873-AAD2-CAD93BFC5A6E}">
      <dsp:nvSpPr>
        <dsp:cNvPr id="0" name=""/>
        <dsp:cNvSpPr/>
      </dsp:nvSpPr>
      <dsp:spPr>
        <a:xfrm rot="5400000">
          <a:off x="-207808" y="1942692"/>
          <a:ext cx="1385389" cy="969772"/>
        </a:xfrm>
        <a:prstGeom prst="chevron">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endParaRPr lang="en-US" sz="4400" kern="1200" dirty="0"/>
        </a:p>
      </dsp:txBody>
      <dsp:txXfrm rot="-5400000">
        <a:off x="1" y="2219769"/>
        <a:ext cx="969772" cy="415617"/>
      </dsp:txXfrm>
    </dsp:sp>
    <dsp:sp modelId="{9E6966EA-B454-42A6-B8A9-E507952D9310}">
      <dsp:nvSpPr>
        <dsp:cNvPr id="0" name=""/>
        <dsp:cNvSpPr/>
      </dsp:nvSpPr>
      <dsp:spPr>
        <a:xfrm rot="5400000">
          <a:off x="3183596" y="-720877"/>
          <a:ext cx="1384379" cy="5812027"/>
        </a:xfrm>
        <a:prstGeom prst="round2Same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It will track all documents, electronic and paper for:  </a:t>
          </a:r>
          <a:r>
            <a:rPr lang="en-US" sz="2400" b="1" kern="1200" dirty="0" smtClean="0"/>
            <a:t>Awards, subawards, MOU, MTA’s, etc. </a:t>
          </a:r>
          <a:r>
            <a:rPr lang="en-US" sz="2400" kern="1200" dirty="0" smtClean="0"/>
            <a:t>that flow through our office.</a:t>
          </a:r>
          <a:endParaRPr lang="en-US" sz="2400" kern="1200" dirty="0">
            <a:effectLst>
              <a:outerShdw blurRad="38100" dist="38100" dir="2700000" algn="tl">
                <a:srgbClr val="000000">
                  <a:alpha val="43137"/>
                </a:srgbClr>
              </a:outerShdw>
            </a:effectLst>
          </a:endParaRPr>
        </a:p>
      </dsp:txBody>
      <dsp:txXfrm rot="-5400000">
        <a:off x="969772" y="1560527"/>
        <a:ext cx="5744447" cy="1249219"/>
      </dsp:txXfrm>
    </dsp:sp>
    <dsp:sp modelId="{ABADA9B8-482C-446B-AB97-9277A274D7F5}">
      <dsp:nvSpPr>
        <dsp:cNvPr id="0" name=""/>
        <dsp:cNvSpPr/>
      </dsp:nvSpPr>
      <dsp:spPr>
        <a:xfrm rot="5400000">
          <a:off x="-207808" y="3433265"/>
          <a:ext cx="1385389" cy="969772"/>
        </a:xfrm>
        <a:prstGeom prst="chevron">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endParaRPr lang="en-US" sz="4400" kern="1200" dirty="0"/>
        </a:p>
      </dsp:txBody>
      <dsp:txXfrm rot="-5400000">
        <a:off x="1" y="3710342"/>
        <a:ext cx="969772" cy="415617"/>
      </dsp:txXfrm>
    </dsp:sp>
    <dsp:sp modelId="{831D5BB8-7A68-4E6F-95B6-03F7DE96B409}">
      <dsp:nvSpPr>
        <dsp:cNvPr id="0" name=""/>
        <dsp:cNvSpPr/>
      </dsp:nvSpPr>
      <dsp:spPr>
        <a:xfrm rot="5400000">
          <a:off x="3160692" y="769694"/>
          <a:ext cx="1430187" cy="5812027"/>
        </a:xfrm>
        <a:prstGeom prst="round2Same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The system is not part of ERA and will be used to develop better accountability, tracking and metrics of service.</a:t>
          </a:r>
          <a:endParaRPr lang="en-US" sz="2400" kern="1200" dirty="0">
            <a:effectLst>
              <a:outerShdw blurRad="38100" dist="38100" dir="2700000" algn="tl">
                <a:srgbClr val="000000">
                  <a:alpha val="43137"/>
                </a:srgbClr>
              </a:outerShdw>
            </a:effectLst>
          </a:endParaRPr>
        </a:p>
      </dsp:txBody>
      <dsp:txXfrm rot="-5400000">
        <a:off x="969772" y="3030430"/>
        <a:ext cx="5742211" cy="129055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D83FDC75-7F73-4A4A-A77C-09AADF00E0EA}" type="datetimeFigureOut">
              <a:rPr lang="en-US" smtClean="0"/>
              <a:pPr/>
              <a:t>11/15/2012</a:t>
            </a:fld>
            <a:endParaRPr lang="en-US" dirty="0"/>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641256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48AEF76B-3757-4A0B-AF93-28494465C1DD}" type="datetimeFigureOut">
              <a:rPr lang="en-US" smtClean="0"/>
              <a:pPr/>
              <a:t>11/15/2012</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220395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8299">
              <a:defRPr/>
            </a:pPr>
            <a:r>
              <a:rPr lang="en-US" dirty="0" smtClean="0"/>
              <a:t>This template can be used as a starter file for presenting training materials in a group setting.</a:t>
            </a:r>
          </a:p>
          <a:p>
            <a:endParaRPr lang="en-US" dirty="0" smtClean="0"/>
          </a:p>
          <a:p>
            <a:pPr lvl="0"/>
            <a:r>
              <a:rPr lang="en-US" b="1" dirty="0"/>
              <a:t>Sections</a:t>
            </a:r>
            <a:endParaRPr lang="en-US" dirty="0"/>
          </a:p>
          <a:p>
            <a:pPr lvl="0"/>
            <a:r>
              <a:rPr lang="en-US" dirty="0"/>
              <a:t>Right-click on a slide to add sections. Sections can help to organize your slides or facilitate collaboration between multiple authors.</a:t>
            </a:r>
          </a:p>
          <a:p>
            <a:pPr lvl="0"/>
            <a:endParaRPr lang="en-US" b="1" dirty="0"/>
          </a:p>
          <a:p>
            <a:pPr lvl="0"/>
            <a:r>
              <a:rPr lang="en-US" b="1" dirty="0"/>
              <a:t>Notes</a:t>
            </a:r>
          </a:p>
          <a:p>
            <a:pPr lvl="0"/>
            <a:r>
              <a:rPr lang="en-US" dirty="0"/>
              <a:t>Use the Notes section for delivery notes or to provide additional details for the audience. View these notes in Presentation View during your presentation. </a:t>
            </a:r>
          </a:p>
          <a:p>
            <a:pPr lvl="0">
              <a:buFontTx/>
              <a:buNone/>
            </a:pPr>
            <a:r>
              <a:rPr lang="en-US" dirty="0"/>
              <a:t>Keep in mind the font size (important for accessibility, visibility, videotaping, and online production)</a:t>
            </a:r>
          </a:p>
          <a:p>
            <a:pPr lvl="0"/>
            <a:endParaRPr lang="en-US" dirty="0"/>
          </a:p>
          <a:p>
            <a:pPr lvl="0">
              <a:buFontTx/>
              <a:buNone/>
            </a:pPr>
            <a:r>
              <a:rPr lang="en-US" b="1" dirty="0"/>
              <a:t>Coordinated colors </a:t>
            </a:r>
          </a:p>
          <a:p>
            <a:pPr lvl="0">
              <a:buFontTx/>
              <a:buNone/>
            </a:pPr>
            <a:r>
              <a:rPr lang="en-US" dirty="0"/>
              <a:t>Pay particular attention to the graphs, charts, and text boxes. </a:t>
            </a:r>
          </a:p>
          <a:p>
            <a:pPr lvl="0"/>
            <a:r>
              <a:rPr lang="en-US" dirty="0"/>
              <a:t>Consider that attendees will print in black and white or </a:t>
            </a:r>
            <a:r>
              <a:rPr lang="en-US" dirty="0" err="1"/>
              <a:t>grayscale</a:t>
            </a:r>
            <a:r>
              <a:rPr lang="en-US" dirty="0"/>
              <a:t>. Run a test print to make sure your colors work when printed in pure black and white and </a:t>
            </a:r>
            <a:r>
              <a:rPr lang="en-US" dirty="0" err="1"/>
              <a:t>grayscale</a:t>
            </a:r>
            <a:r>
              <a:rPr lang="en-US" dirty="0"/>
              <a:t>.</a:t>
            </a:r>
          </a:p>
          <a:p>
            <a:pPr lvl="0">
              <a:buFontTx/>
              <a:buNone/>
            </a:pPr>
            <a:endParaRPr lang="en-US" dirty="0"/>
          </a:p>
          <a:p>
            <a:pPr lvl="0">
              <a:buFontTx/>
              <a:buNone/>
            </a:pPr>
            <a:r>
              <a:rPr lang="en-US" b="1" dirty="0"/>
              <a:t>Graphics, tables, and graphs</a:t>
            </a:r>
          </a:p>
          <a:p>
            <a:pPr lvl="0"/>
            <a:r>
              <a:rPr lang="en-US" dirty="0"/>
              <a:t>Keep it simple: If possible, use consistent, non-distracting styles and colors.</a:t>
            </a:r>
          </a:p>
          <a:p>
            <a:pPr lvl="0"/>
            <a:r>
              <a:rPr lang="en-US" dirty="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5660">
            <a:noAutofit/>
          </a:bodyPr>
          <a:lstStyle/>
          <a:p>
            <a:pPr marL="232075" indent="-232075" defTabSz="928299">
              <a:defRPr/>
            </a:pPr>
            <a:r>
              <a:rPr lang="en-US" dirty="0"/>
              <a:t>This is another option for an Overview slide.</a:t>
            </a:r>
          </a:p>
          <a:p>
            <a:pPr marL="232075" indent="-232075"/>
            <a:endParaRPr lang="en-US" dirty="0"/>
          </a:p>
        </p:txBody>
      </p:sp>
      <p:sp>
        <p:nvSpPr>
          <p:cNvPr id="5" name="Slide Image Placeholder 4"/>
          <p:cNvSpPr>
            <a:spLocks noGrp="1" noRot="1" noChangeAspect="1"/>
          </p:cNvSpPr>
          <p:nvPr>
            <p:ph type="sldImg"/>
          </p:nvPr>
        </p:nvSpPr>
        <p:spPr>
          <a:xfrm>
            <a:off x="569913" y="508000"/>
            <a:ext cx="3178175" cy="2382838"/>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smtClean="0"/>
              <a:t>Give a brief overview of the presentation.</a:t>
            </a:r>
            <a:r>
              <a:rPr lang="en-US" baseline="0" dirty="0" smtClean="0"/>
              <a:t> D</a:t>
            </a:r>
            <a:r>
              <a:rPr lang="en-US" dirty="0" smtClean="0"/>
              <a:t>escribe the major focus of the presentation and why it is important.</a:t>
            </a:r>
          </a:p>
          <a:p>
            <a:pPr>
              <a:lnSpc>
                <a:spcPct val="80000"/>
              </a:lnSpc>
            </a:pPr>
            <a:r>
              <a:rPr lang="en-US" dirty="0" smtClean="0"/>
              <a:t>Introduce each of the major topics.</a:t>
            </a:r>
          </a:p>
          <a:p>
            <a:r>
              <a:rPr lang="en-US" dirty="0" smtClean="0"/>
              <a:t>To provide a road map for the audience, you</a:t>
            </a:r>
            <a:r>
              <a:rPr lang="en-US" baseline="0" dirty="0" smtClean="0"/>
              <a:t> can </a:t>
            </a:r>
            <a:r>
              <a:rPr lang="en-US" dirty="0" smtClean="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slides to each topic section as necessary, including slides with tables, graphs, and images. </a:t>
            </a:r>
          </a:p>
          <a:p>
            <a:r>
              <a:rPr lang="en-US" dirty="0" smtClean="0"/>
              <a:t>See next section for sample</a:t>
            </a:r>
            <a:r>
              <a:rPr lang="en-US" baseline="0" dirty="0" smtClean="0"/>
              <a:t> </a:t>
            </a:r>
            <a:r>
              <a:rPr lang="en-US" dirty="0" smtClean="0"/>
              <a:t>table,</a:t>
            </a:r>
            <a:r>
              <a:rPr lang="en-US" baseline="0" dirty="0" smtClean="0"/>
              <a:t> graph, image, and video layouts. </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slides to each topic section as necessary, including slides with tables, graphs, and images. </a:t>
            </a:r>
          </a:p>
          <a:p>
            <a:r>
              <a:rPr lang="en-US" dirty="0" smtClean="0"/>
              <a:t>See next section for sample</a:t>
            </a:r>
            <a:r>
              <a:rPr lang="en-US" baseline="0" dirty="0" smtClean="0"/>
              <a:t> </a:t>
            </a:r>
            <a:r>
              <a:rPr lang="en-US" dirty="0" smtClean="0"/>
              <a:t>table,</a:t>
            </a:r>
            <a:r>
              <a:rPr lang="en-US" baseline="0" dirty="0" smtClean="0"/>
              <a:t> graph, image, and video layouts. </a:t>
            </a:r>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6.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7.wmf"/><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362200" y="1066800"/>
            <a:ext cx="6180224" cy="1470025"/>
          </a:xfrm>
        </p:spPr>
        <p:txBody>
          <a:bodyPr>
            <a:normAutofit fontScale="90000"/>
          </a:bodyPr>
          <a:lstStyle/>
          <a:p>
            <a:r>
              <a:rPr lang="en-US" dirty="0"/>
              <a:t>DOCUMENT TRACKING:  SPONSORED PROGRAM METRICS FOR PROCESSING ITEMS</a:t>
            </a:r>
          </a:p>
        </p:txBody>
      </p:sp>
      <p:sp>
        <p:nvSpPr>
          <p:cNvPr id="3" name="Subtitle 2"/>
          <p:cNvSpPr>
            <a:spLocks noGrp="1"/>
          </p:cNvSpPr>
          <p:nvPr>
            <p:ph type="subTitle" idx="1"/>
            <p:custDataLst>
              <p:tags r:id="rId3"/>
            </p:custDataLst>
          </p:nvPr>
        </p:nvSpPr>
        <p:spPr>
          <a:xfrm>
            <a:off x="3733800" y="4191000"/>
            <a:ext cx="4772528" cy="990600"/>
          </a:xfrm>
        </p:spPr>
        <p:txBody>
          <a:bodyPr>
            <a:normAutofit/>
          </a:bodyPr>
          <a:lstStyle/>
          <a:p>
            <a:r>
              <a:rPr lang="en-US" sz="2400" b="1" dirty="0" smtClean="0">
                <a:latin typeface="+mn-lt"/>
              </a:rPr>
              <a:t>Presenter:  </a:t>
            </a:r>
            <a:r>
              <a:rPr lang="en-US" sz="2400" b="1" dirty="0">
                <a:latin typeface="+mn-lt"/>
              </a:rPr>
              <a:t>Keith </a:t>
            </a:r>
            <a:r>
              <a:rPr lang="en-US" sz="2400" b="1" dirty="0" smtClean="0">
                <a:latin typeface="+mn-lt"/>
              </a:rPr>
              <a:t>Osterhage</a:t>
            </a:r>
          </a:p>
          <a:p>
            <a:r>
              <a:rPr lang="en-US" sz="1800" dirty="0" smtClean="0">
                <a:latin typeface="+mn-lt"/>
              </a:rPr>
              <a:t>Date: 11/15/2012</a:t>
            </a:r>
            <a:endParaRPr lang="en-US" sz="1800" dirty="0">
              <a:latin typeface="+mn-lt"/>
            </a:endParaRPr>
          </a:p>
        </p:txBody>
      </p:sp>
      <p:pic>
        <p:nvPicPr>
          <p:cNvPr id="4" name="Picture 3"/>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6810498" y="5943600"/>
            <a:ext cx="1967347" cy="533400"/>
          </a:xfrm>
          <a:prstGeom prst="rect">
            <a:avLst/>
          </a:prstGeom>
        </p:spPr>
      </p:pic>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445690936"/>
              </p:ext>
            </p:extLst>
          </p:nvPr>
        </p:nvGraphicFramePr>
        <p:xfrm>
          <a:off x="1447800" y="1371600"/>
          <a:ext cx="67818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838200" y="228600"/>
            <a:ext cx="8077200" cy="1143000"/>
          </a:xfrm>
        </p:spPr>
        <p:txBody>
          <a:bodyPr/>
          <a:lstStyle/>
          <a:p>
            <a:r>
              <a:rPr lang="en-US" b="1" dirty="0" smtClean="0">
                <a:solidFill>
                  <a:srgbClr val="003300"/>
                </a:solidFill>
              </a:rPr>
              <a:t>Overview </a:t>
            </a:r>
            <a:endParaRPr lang="en-US" b="1" dirty="0">
              <a:solidFill>
                <a:srgbClr val="003300"/>
              </a:solidFill>
            </a:endParaRPr>
          </a:p>
        </p:txBody>
      </p:sp>
      <p:sp>
        <p:nvSpPr>
          <p:cNvPr id="4" name="Slide Number Placeholder 3"/>
          <p:cNvSpPr>
            <a:spLocks noGrp="1"/>
          </p:cNvSpPr>
          <p:nvPr>
            <p:ph type="sldNum" sz="quarter" idx="12"/>
          </p:nvPr>
        </p:nvSpPr>
        <p:spPr/>
        <p:txBody>
          <a:bodyPr/>
          <a:lstStyle/>
          <a:p>
            <a:fld id="{33D6E5A2-EC83-451F-A719-9AC1370DD5CF}" type="slidenum">
              <a:rPr lang="en-US" smtClean="0"/>
              <a:pPr/>
              <a:t>2</a:t>
            </a:fld>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2000" y="152400"/>
            <a:ext cx="8077200" cy="1143000"/>
          </a:xfrm>
        </p:spPr>
        <p:txBody>
          <a:bodyPr>
            <a:normAutofit/>
          </a:bodyPr>
          <a:lstStyle/>
          <a:p>
            <a:r>
              <a:rPr lang="en-US" sz="3600" b="1" dirty="0">
                <a:solidFill>
                  <a:srgbClr val="003300"/>
                </a:solidFill>
              </a:rPr>
              <a:t>Documents Have Many Paths:</a:t>
            </a:r>
          </a:p>
        </p:txBody>
      </p:sp>
      <p:sp>
        <p:nvSpPr>
          <p:cNvPr id="5" name="Content Placeholder 4"/>
          <p:cNvSpPr>
            <a:spLocks noGrp="1"/>
          </p:cNvSpPr>
          <p:nvPr>
            <p:ph idx="1"/>
            <p:custDataLst>
              <p:tags r:id="rId3"/>
            </p:custDataLst>
          </p:nvPr>
        </p:nvSpPr>
        <p:spPr>
          <a:xfrm>
            <a:off x="762000" y="1295400"/>
            <a:ext cx="8077200" cy="4297363"/>
          </a:xfrm>
        </p:spPr>
        <p:txBody>
          <a:bodyPr>
            <a:normAutofit/>
          </a:bodyPr>
          <a:lstStyle/>
          <a:p>
            <a:r>
              <a:rPr lang="en-US" sz="2600" dirty="0"/>
              <a:t>A  Return to Departments for </a:t>
            </a:r>
            <a:r>
              <a:rPr lang="en-US" sz="2600" dirty="0" err="1"/>
              <a:t>rebudgeting</a:t>
            </a:r>
            <a:endParaRPr lang="en-US" sz="2600" dirty="0"/>
          </a:p>
          <a:p>
            <a:r>
              <a:rPr lang="en-US" sz="2600" dirty="0" smtClean="0"/>
              <a:t>Return </a:t>
            </a:r>
            <a:r>
              <a:rPr lang="en-US" sz="2600" dirty="0"/>
              <a:t>to Sponsor for clarification/negotiation</a:t>
            </a:r>
          </a:p>
          <a:p>
            <a:r>
              <a:rPr lang="en-US" sz="2600" dirty="0" smtClean="0"/>
              <a:t>Review </a:t>
            </a:r>
            <a:r>
              <a:rPr lang="en-US" sz="2600" dirty="0"/>
              <a:t>by Legal/General Counsel</a:t>
            </a:r>
          </a:p>
          <a:p>
            <a:r>
              <a:rPr lang="en-US" sz="2600" dirty="0" smtClean="0"/>
              <a:t>Review </a:t>
            </a:r>
            <a:r>
              <a:rPr lang="en-US" sz="2600" dirty="0"/>
              <a:t>by Regulatory/Compliance offices/functions—IRB, IACUC, COI, Export Control, etc.</a:t>
            </a:r>
          </a:p>
          <a:p>
            <a:r>
              <a:rPr lang="en-US" sz="2600" dirty="0" smtClean="0"/>
              <a:t>Review </a:t>
            </a:r>
            <a:r>
              <a:rPr lang="en-US" sz="2600" dirty="0"/>
              <a:t>by </a:t>
            </a:r>
            <a:r>
              <a:rPr lang="en-US" sz="2600" dirty="0" err="1"/>
              <a:t>subawardee</a:t>
            </a:r>
            <a:r>
              <a:rPr lang="en-US" sz="2600" dirty="0"/>
              <a:t>, or negotiation, or </a:t>
            </a:r>
            <a:r>
              <a:rPr lang="en-US" sz="2600" dirty="0" err="1"/>
              <a:t>rebudgeting</a:t>
            </a:r>
            <a:r>
              <a:rPr lang="en-US" sz="2600" dirty="0"/>
              <a:t>.</a:t>
            </a:r>
          </a:p>
        </p:txBody>
      </p:sp>
      <p:sp>
        <p:nvSpPr>
          <p:cNvPr id="4" name="TextBox 3"/>
          <p:cNvSpPr txBox="1"/>
          <p:nvPr/>
        </p:nvSpPr>
        <p:spPr>
          <a:xfrm>
            <a:off x="1066800" y="4648200"/>
            <a:ext cx="8000999" cy="1569660"/>
          </a:xfrm>
          <a:prstGeom prst="rect">
            <a:avLst/>
          </a:prstGeom>
          <a:noFill/>
        </p:spPr>
        <p:txBody>
          <a:bodyPr wrap="square" rtlCol="0">
            <a:spAutoFit/>
          </a:bodyPr>
          <a:lstStyle/>
          <a:p>
            <a:r>
              <a:rPr lang="en-US" sz="2600" b="1" i="1" dirty="0" smtClean="0"/>
              <a:t>The goal is to </a:t>
            </a:r>
            <a:r>
              <a:rPr lang="en-US" sz="2600" b="1" i="1" dirty="0"/>
              <a:t>launch ALL OF THESE in parallel, rather then serial fashion to save time, </a:t>
            </a:r>
            <a:r>
              <a:rPr lang="en-US" sz="2600" b="1" i="1" dirty="0" smtClean="0"/>
              <a:t>and </a:t>
            </a:r>
            <a:r>
              <a:rPr lang="en-US" sz="2600" b="1" i="1" dirty="0"/>
              <a:t>to have “at a glance” accountability as to status of any </a:t>
            </a:r>
            <a:r>
              <a:rPr lang="en-US" sz="2600" b="1" i="1" dirty="0" smtClean="0"/>
              <a:t>document.</a:t>
            </a:r>
            <a:endParaRPr lang="en-US" sz="2600" b="1" i="1" dirty="0"/>
          </a:p>
          <a:p>
            <a:endParaRPr lang="en-US" dirty="0"/>
          </a:p>
        </p:txBody>
      </p:sp>
      <p:pic>
        <p:nvPicPr>
          <p:cNvPr id="1030" name="Picture 6" descr="C:\Documents and Settings\mhchou\Local Settings\Temporary Internet Files\Content.IE5\K27HM4QQ\MC900287002[1].wmf"/>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924230" y="-7346"/>
            <a:ext cx="1295968" cy="221714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33D6E5A2-EC83-451F-A719-9AC1370DD5CF}" type="slidenum">
              <a:rPr lang="en-US" smtClean="0"/>
              <a:pPr/>
              <a:t>3</a:t>
            </a:fld>
            <a:endParaRPr lang="en-US" dirty="0"/>
          </a:p>
        </p:txBody>
      </p:sp>
    </p:spTree>
    <p:custDataLst>
      <p:tags r:id="rId1"/>
    </p:custData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wipe(down)">
                                      <p:cBhvr>
                                        <p:cTn id="7" dur="500"/>
                                        <p:tgtEl>
                                          <p:spTgt spid="10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10658" y="228600"/>
            <a:ext cx="8001000" cy="1066800"/>
          </a:xfrm>
        </p:spPr>
        <p:txBody>
          <a:bodyPr>
            <a:normAutofit/>
          </a:bodyPr>
          <a:lstStyle/>
          <a:p>
            <a:pPr marL="0" indent="0">
              <a:buNone/>
            </a:pPr>
            <a:r>
              <a:rPr lang="en-US" b="1" dirty="0">
                <a:solidFill>
                  <a:srgbClr val="003300"/>
                </a:solidFill>
              </a:rPr>
              <a:t>Sponsored Program Metrics for Service and </a:t>
            </a:r>
            <a:r>
              <a:rPr lang="en-US" b="1" dirty="0" smtClean="0">
                <a:solidFill>
                  <a:srgbClr val="003300"/>
                </a:solidFill>
              </a:rPr>
              <a:t>Accountability</a:t>
            </a:r>
            <a:endParaRPr lang="en-US" b="1" dirty="0">
              <a:solidFill>
                <a:srgbClr val="003300"/>
              </a:solidFill>
            </a:endParaRPr>
          </a:p>
          <a:p>
            <a:endParaRPr lang="en-US" dirty="0"/>
          </a:p>
        </p:txBody>
      </p:sp>
      <p:sp>
        <p:nvSpPr>
          <p:cNvPr id="7" name="Content Placeholder 3"/>
          <p:cNvSpPr txBox="1">
            <a:spLocks/>
          </p:cNvSpPr>
          <p:nvPr/>
        </p:nvSpPr>
        <p:spPr>
          <a:xfrm>
            <a:off x="814330" y="1676400"/>
            <a:ext cx="8101070" cy="4800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400" b="1" dirty="0" smtClean="0">
                <a:solidFill>
                  <a:srgbClr val="0070C0"/>
                </a:solidFill>
              </a:rPr>
              <a:t>1-3 </a:t>
            </a:r>
            <a:r>
              <a:rPr lang="en-US" sz="2400" b="1" dirty="0">
                <a:solidFill>
                  <a:srgbClr val="0070C0"/>
                </a:solidFill>
              </a:rPr>
              <a:t>days </a:t>
            </a:r>
            <a:r>
              <a:rPr lang="en-US" sz="2400" dirty="0"/>
              <a:t>for getting a FOAPL request to Sponsored Accounting from the day we receive Notice of Award </a:t>
            </a:r>
            <a:r>
              <a:rPr lang="en-US" sz="2400" dirty="0" smtClean="0"/>
              <a:t>document</a:t>
            </a:r>
          </a:p>
          <a:p>
            <a:pPr marL="0" lvl="0" indent="0">
              <a:buNone/>
            </a:pPr>
            <a:endParaRPr lang="en-US" sz="1400" dirty="0"/>
          </a:p>
          <a:p>
            <a:pPr lvl="0"/>
            <a:r>
              <a:rPr lang="en-US" sz="2400" b="1" dirty="0">
                <a:solidFill>
                  <a:srgbClr val="0070C0"/>
                </a:solidFill>
              </a:rPr>
              <a:t>1-5 days </a:t>
            </a:r>
            <a:r>
              <a:rPr lang="en-US" sz="2400" dirty="0"/>
              <a:t>for getting any other document (</a:t>
            </a:r>
            <a:r>
              <a:rPr lang="en-US" sz="2400" dirty="0" err="1"/>
              <a:t>subaward</a:t>
            </a:r>
            <a:r>
              <a:rPr lang="en-US" sz="2400" dirty="0"/>
              <a:t>, MOU, </a:t>
            </a:r>
            <a:r>
              <a:rPr lang="en-US" sz="2400" dirty="0" smtClean="0"/>
              <a:t>MTA) </a:t>
            </a:r>
            <a:r>
              <a:rPr lang="en-US" sz="2400" dirty="0"/>
              <a:t>through the system of all necessary offices</a:t>
            </a:r>
            <a:r>
              <a:rPr lang="en-US" sz="2400" dirty="0" smtClean="0"/>
              <a:t>.</a:t>
            </a:r>
          </a:p>
          <a:p>
            <a:pPr marL="0" lvl="0" indent="0">
              <a:buNone/>
            </a:pPr>
            <a:endParaRPr lang="en-US" sz="1400" dirty="0" smtClean="0"/>
          </a:p>
          <a:p>
            <a:pPr marL="0" lvl="0" indent="0">
              <a:buNone/>
            </a:pPr>
            <a:endParaRPr lang="en-US" sz="1400" dirty="0"/>
          </a:p>
          <a:p>
            <a:pPr marL="0" lvl="0" indent="0">
              <a:spcBef>
                <a:spcPts val="0"/>
              </a:spcBef>
              <a:buNone/>
            </a:pPr>
            <a:r>
              <a:rPr lang="en-US" sz="2400" b="1" dirty="0" smtClean="0"/>
              <a:t>           The </a:t>
            </a:r>
            <a:r>
              <a:rPr lang="en-US" sz="2400" b="1" dirty="0"/>
              <a:t>days for the Sponsored Program metric </a:t>
            </a:r>
            <a:r>
              <a:rPr lang="en-US" sz="2400" b="1" dirty="0">
                <a:solidFill>
                  <a:srgbClr val="FF0000"/>
                </a:solidFill>
              </a:rPr>
              <a:t>DO NOT  </a:t>
            </a:r>
            <a:r>
              <a:rPr lang="en-US" sz="2400" b="1" dirty="0" smtClean="0">
                <a:solidFill>
                  <a:srgbClr val="FF0000"/>
                </a:solidFill>
              </a:rPr>
              <a:t>   </a:t>
            </a:r>
          </a:p>
          <a:p>
            <a:pPr marL="0" lvl="0" indent="0">
              <a:spcBef>
                <a:spcPts val="0"/>
              </a:spcBef>
              <a:buNone/>
            </a:pPr>
            <a:r>
              <a:rPr lang="en-US" sz="2400" b="1" dirty="0">
                <a:solidFill>
                  <a:srgbClr val="FF0000"/>
                </a:solidFill>
              </a:rPr>
              <a:t> </a:t>
            </a:r>
            <a:r>
              <a:rPr lang="en-US" sz="2400" b="1" dirty="0" smtClean="0">
                <a:solidFill>
                  <a:srgbClr val="FF0000"/>
                </a:solidFill>
              </a:rPr>
              <a:t>          INCLUDE</a:t>
            </a:r>
            <a:r>
              <a:rPr lang="en-US" sz="2400" b="1" dirty="0" smtClean="0"/>
              <a:t> </a:t>
            </a:r>
            <a:r>
              <a:rPr lang="en-US" sz="2400" b="1" dirty="0"/>
              <a:t>the days a document spends in any of the </a:t>
            </a:r>
            <a:endParaRPr lang="en-US" sz="2400" b="1" dirty="0" smtClean="0"/>
          </a:p>
          <a:p>
            <a:pPr marL="0" lvl="0" indent="0">
              <a:spcBef>
                <a:spcPts val="0"/>
              </a:spcBef>
              <a:buNone/>
            </a:pPr>
            <a:r>
              <a:rPr lang="en-US" sz="2400" b="1" dirty="0"/>
              <a:t> </a:t>
            </a:r>
            <a:r>
              <a:rPr lang="en-US" sz="2400" b="1" dirty="0" smtClean="0"/>
              <a:t>          other </a:t>
            </a:r>
            <a:r>
              <a:rPr lang="en-US" sz="2400" b="1" dirty="0"/>
              <a:t>offices for review, edit, processing and </a:t>
            </a:r>
            <a:r>
              <a:rPr lang="en-US" sz="2400" b="1" dirty="0" smtClean="0"/>
              <a:t>approval.  </a:t>
            </a:r>
          </a:p>
          <a:p>
            <a:pPr marL="0" lvl="0" indent="0">
              <a:spcBef>
                <a:spcPts val="0"/>
              </a:spcBef>
              <a:buNone/>
            </a:pPr>
            <a:r>
              <a:rPr lang="en-US" sz="2400" b="1" dirty="0"/>
              <a:t> </a:t>
            </a:r>
            <a:r>
              <a:rPr lang="en-US" sz="2400" b="1" dirty="0" smtClean="0"/>
              <a:t>          It is solely </a:t>
            </a:r>
            <a:r>
              <a:rPr lang="en-US" sz="2400" b="1" dirty="0"/>
              <a:t>the time spent in Sponsored </a:t>
            </a:r>
            <a:r>
              <a:rPr lang="en-US" sz="2400" b="1" dirty="0" smtClean="0"/>
              <a:t>Programs.</a:t>
            </a:r>
            <a:endParaRPr lang="en-US" sz="2400" b="1" dirty="0"/>
          </a:p>
        </p:txBody>
      </p:sp>
      <p:pic>
        <p:nvPicPr>
          <p:cNvPr id="2051" name="Picture 3" descr="C:\Documents and Settings\mhchou\Local Settings\Temporary Internet Files\Content.IE5\3WYFRIVN\MC900433838[1].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20788430">
            <a:off x="362192" y="3983328"/>
            <a:ext cx="1250621" cy="125062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01435" y="4408583"/>
            <a:ext cx="772134" cy="400110"/>
          </a:xfrm>
          <a:prstGeom prst="rect">
            <a:avLst/>
          </a:prstGeom>
          <a:noFill/>
        </p:spPr>
        <p:txBody>
          <a:bodyPr wrap="none" rtlCol="0">
            <a:spAutoFit/>
          </a:bodyPr>
          <a:lstStyle/>
          <a:p>
            <a:r>
              <a:rPr lang="en-US" sz="2000" b="1" dirty="0" smtClean="0"/>
              <a:t>NOTE</a:t>
            </a:r>
            <a:endParaRPr lang="en-US" sz="2000" b="1" dirty="0"/>
          </a:p>
        </p:txBody>
      </p:sp>
      <p:sp>
        <p:nvSpPr>
          <p:cNvPr id="2" name="Slide Number Placeholder 1"/>
          <p:cNvSpPr>
            <a:spLocks noGrp="1"/>
          </p:cNvSpPr>
          <p:nvPr>
            <p:ph type="sldNum" sz="quarter" idx="12"/>
          </p:nvPr>
        </p:nvSpPr>
        <p:spPr/>
        <p:txBody>
          <a:bodyPr/>
          <a:lstStyle/>
          <a:p>
            <a:fld id="{33D6E5A2-EC83-451F-A719-9AC1370DD5CF}" type="slidenum">
              <a:rPr lang="en-US" smtClean="0"/>
              <a:pPr/>
              <a:t>4</a:t>
            </a:fld>
            <a:endParaRPr lang="en-US" dirty="0"/>
          </a:p>
        </p:txBody>
      </p:sp>
    </p:spTree>
    <p:custDataLst>
      <p:tags r:id="rId1"/>
    </p:custData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2051"/>
                                        </p:tgtEl>
                                        <p:attrNameLst>
                                          <p:attrName>style.visibility</p:attrName>
                                        </p:attrNameLst>
                                      </p:cBhvr>
                                      <p:to>
                                        <p:strVal val="visible"/>
                                      </p:to>
                                    </p:set>
                                    <p:animEffect transition="in" filter="fade">
                                      <p:cBhvr>
                                        <p:cTn id="9" dur="500"/>
                                        <p:tgtEl>
                                          <p:spTgt spid="2051"/>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14330" y="381000"/>
            <a:ext cx="8001000" cy="1066800"/>
          </a:xfrm>
        </p:spPr>
        <p:txBody>
          <a:bodyPr>
            <a:normAutofit/>
          </a:bodyPr>
          <a:lstStyle/>
          <a:p>
            <a:pPr marL="0" indent="0">
              <a:buNone/>
            </a:pPr>
            <a:r>
              <a:rPr lang="en-US" b="1" dirty="0" smtClean="0">
                <a:solidFill>
                  <a:srgbClr val="003300"/>
                </a:solidFill>
              </a:rPr>
              <a:t>Budget </a:t>
            </a:r>
            <a:r>
              <a:rPr lang="en-US" b="1" dirty="0">
                <a:solidFill>
                  <a:srgbClr val="003300"/>
                </a:solidFill>
              </a:rPr>
              <a:t>Directive – November 2012</a:t>
            </a:r>
            <a:endParaRPr lang="en-US" dirty="0">
              <a:solidFill>
                <a:srgbClr val="003300"/>
              </a:solidFill>
            </a:endParaRPr>
          </a:p>
        </p:txBody>
      </p:sp>
      <p:sp>
        <p:nvSpPr>
          <p:cNvPr id="7" name="Content Placeholder 3"/>
          <p:cNvSpPr txBox="1">
            <a:spLocks/>
          </p:cNvSpPr>
          <p:nvPr/>
        </p:nvSpPr>
        <p:spPr>
          <a:xfrm>
            <a:off x="818002" y="1524000"/>
            <a:ext cx="8101070" cy="3505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600" b="1" dirty="0"/>
              <a:t>You are directed to incorporate a </a:t>
            </a:r>
            <a:r>
              <a:rPr lang="en-US" sz="2600" b="1" dirty="0">
                <a:solidFill>
                  <a:srgbClr val="FF0000"/>
                </a:solidFill>
              </a:rPr>
              <a:t>3%</a:t>
            </a:r>
            <a:r>
              <a:rPr lang="en-US" sz="2600" b="1" dirty="0"/>
              <a:t> out-year increase for each additional budget year. Budgets must have annual increases for salaries and wages, as well as purchased goods and services.</a:t>
            </a:r>
          </a:p>
          <a:p>
            <a:pPr marL="0" lvl="0" indent="0">
              <a:buNone/>
            </a:pPr>
            <a:endParaRPr lang="en-US" sz="1800" b="1" dirty="0"/>
          </a:p>
          <a:p>
            <a:pPr lvl="0"/>
            <a:r>
              <a:rPr lang="en-US" sz="2600" b="1" dirty="0"/>
              <a:t>Even though an agency may not require such inflation factors, if you fail to build them into your budget you will have less success of full cost recovery over the life of the project. </a:t>
            </a:r>
            <a:r>
              <a:rPr lang="en-US" sz="2600" b="1" dirty="0" smtClean="0"/>
              <a:t>           </a:t>
            </a:r>
            <a:endParaRPr lang="en-US" sz="2600" b="1" dirty="0"/>
          </a:p>
        </p:txBody>
      </p:sp>
      <p:pic>
        <p:nvPicPr>
          <p:cNvPr id="1026" name="Picture 2" descr="C:\Documents and Settings\mhchou\Local Settings\Temporary Internet Files\Content.IE5\K27HM4QQ\MC900250666[1].wmf"/>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226021" y="5181600"/>
            <a:ext cx="1693051" cy="15240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33D6E5A2-EC83-451F-A719-9AC1370DD5CF}" type="slidenum">
              <a:rPr lang="en-US" smtClean="0"/>
              <a:pPr/>
              <a:t>5</a:t>
            </a:fld>
            <a:endParaRPr lang="en-US" dirty="0"/>
          </a:p>
        </p:txBody>
      </p:sp>
    </p:spTree>
    <p:custDataLst>
      <p:tags r:id="rId1"/>
    </p:custDataLst>
    <p:extLst>
      <p:ext uri="{BB962C8B-B14F-4D97-AF65-F5344CB8AC3E}">
        <p14:creationId xmlns:p14="http://schemas.microsoft.com/office/powerpoint/2010/main" val="222780948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ipe(down)">
                                      <p:cBhvr>
                                        <p:cTn id="10"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FpChuQ9mrn7ncHkUb4wJDg"/>
</p:tagLst>
</file>

<file path=ppt/tags/tag8.xml><?xml version="1.0" encoding="utf-8"?>
<p:tagLst xmlns:a="http://schemas.openxmlformats.org/drawingml/2006/main" xmlns:r="http://schemas.openxmlformats.org/officeDocument/2006/relationships" xmlns:p="http://schemas.openxmlformats.org/presentationml/2006/main">
  <p:tag name="DVSECTIONID" val="FpChuQ9mrn7ncHkUb4wJDg"/>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556</Words>
  <Application>Microsoft Office PowerPoint</Application>
  <PresentationFormat>On-screen Show (4:3)</PresentationFormat>
  <Paragraphs>62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Training</vt:lpstr>
      <vt:lpstr>DOCUMENT TRACKING:  SPONSORED PROGRAM METRICS FOR PROCESSING ITEMS</vt:lpstr>
      <vt:lpstr>Overview </vt:lpstr>
      <vt:lpstr>Documents Have Many Paths:</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2012-11-13T18:19:15Z</dcterms:created>
  <dcterms:modified xsi:type="dcterms:W3CDTF">2012-11-15T20:34:53Z</dcterms:modified>
</cp:coreProperties>
</file>