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2"/>
  </p:notesMasterIdLst>
  <p:handoutMasterIdLst>
    <p:handoutMasterId r:id="rId23"/>
  </p:handoutMasterIdLst>
  <p:sldIdLst>
    <p:sldId id="256" r:id="rId2"/>
    <p:sldId id="257" r:id="rId3"/>
    <p:sldId id="258" r:id="rId4"/>
    <p:sldId id="259" r:id="rId5"/>
    <p:sldId id="282" r:id="rId6"/>
    <p:sldId id="266" r:id="rId7"/>
    <p:sldId id="285" r:id="rId8"/>
    <p:sldId id="264" r:id="rId9"/>
    <p:sldId id="273" r:id="rId10"/>
    <p:sldId id="274" r:id="rId11"/>
    <p:sldId id="275" r:id="rId12"/>
    <p:sldId id="265" r:id="rId13"/>
    <p:sldId id="268" r:id="rId14"/>
    <p:sldId id="271" r:id="rId15"/>
    <p:sldId id="272" r:id="rId16"/>
    <p:sldId id="277" r:id="rId17"/>
    <p:sldId id="283" r:id="rId18"/>
    <p:sldId id="284" r:id="rId19"/>
    <p:sldId id="286" r:id="rId20"/>
    <p:sldId id="269"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66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660"/>
  </p:normalViewPr>
  <p:slideViewPr>
    <p:cSldViewPr>
      <p:cViewPr varScale="1">
        <p:scale>
          <a:sx n="104" d="100"/>
          <a:sy n="104" d="100"/>
        </p:scale>
        <p:origin x="-18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170238" cy="479425"/>
          </a:xfrm>
          <a:prstGeom prst="rect">
            <a:avLst/>
          </a:prstGeom>
        </p:spPr>
        <p:txBody>
          <a:bodyPr vert="horz" lIns="91770" tIns="45886" rIns="91770" bIns="45886" rtlCol="0"/>
          <a:lstStyle>
            <a:lvl1pPr algn="l">
              <a:defRPr sz="1200"/>
            </a:lvl1pPr>
          </a:lstStyle>
          <a:p>
            <a:endParaRPr lang="en-US"/>
          </a:p>
        </p:txBody>
      </p:sp>
      <p:sp>
        <p:nvSpPr>
          <p:cNvPr id="3" name="Date Placeholder 2"/>
          <p:cNvSpPr>
            <a:spLocks noGrp="1"/>
          </p:cNvSpPr>
          <p:nvPr>
            <p:ph type="dt" sz="quarter" idx="1"/>
          </p:nvPr>
        </p:nvSpPr>
        <p:spPr>
          <a:xfrm>
            <a:off x="4143376" y="2"/>
            <a:ext cx="3170238" cy="479425"/>
          </a:xfrm>
          <a:prstGeom prst="rect">
            <a:avLst/>
          </a:prstGeom>
        </p:spPr>
        <p:txBody>
          <a:bodyPr vert="horz" lIns="91770" tIns="45886" rIns="91770" bIns="45886" rtlCol="0"/>
          <a:lstStyle>
            <a:lvl1pPr algn="r">
              <a:defRPr sz="1200"/>
            </a:lvl1pPr>
          </a:lstStyle>
          <a:p>
            <a:fld id="{A336109D-CB40-43D6-8BA4-BF5F7F5783BA}" type="datetimeFigureOut">
              <a:rPr lang="en-US" smtClean="0"/>
              <a:t>3/21/2013</a:t>
            </a:fld>
            <a:endParaRPr lang="en-US"/>
          </a:p>
        </p:txBody>
      </p:sp>
      <p:sp>
        <p:nvSpPr>
          <p:cNvPr id="4" name="Footer Placeholder 3"/>
          <p:cNvSpPr>
            <a:spLocks noGrp="1"/>
          </p:cNvSpPr>
          <p:nvPr>
            <p:ph type="ftr" sz="quarter" idx="2"/>
          </p:nvPr>
        </p:nvSpPr>
        <p:spPr>
          <a:xfrm>
            <a:off x="2" y="9120190"/>
            <a:ext cx="3170238" cy="479425"/>
          </a:xfrm>
          <a:prstGeom prst="rect">
            <a:avLst/>
          </a:prstGeom>
        </p:spPr>
        <p:txBody>
          <a:bodyPr vert="horz" lIns="91770" tIns="45886" rIns="91770" bIns="45886" rtlCol="0" anchor="b"/>
          <a:lstStyle>
            <a:lvl1pPr algn="l">
              <a:defRPr sz="1200"/>
            </a:lvl1pPr>
          </a:lstStyle>
          <a:p>
            <a:endParaRPr lang="en-US"/>
          </a:p>
        </p:txBody>
      </p:sp>
      <p:sp>
        <p:nvSpPr>
          <p:cNvPr id="5" name="Slide Number Placeholder 4"/>
          <p:cNvSpPr>
            <a:spLocks noGrp="1"/>
          </p:cNvSpPr>
          <p:nvPr>
            <p:ph type="sldNum" sz="quarter" idx="3"/>
          </p:nvPr>
        </p:nvSpPr>
        <p:spPr>
          <a:xfrm>
            <a:off x="4143376" y="9120190"/>
            <a:ext cx="3170238" cy="479425"/>
          </a:xfrm>
          <a:prstGeom prst="rect">
            <a:avLst/>
          </a:prstGeom>
        </p:spPr>
        <p:txBody>
          <a:bodyPr vert="horz" lIns="91770" tIns="45886" rIns="91770" bIns="45886" rtlCol="0" anchor="b"/>
          <a:lstStyle>
            <a:lvl1pPr algn="r">
              <a:defRPr sz="1200"/>
            </a:lvl1pPr>
          </a:lstStyle>
          <a:p>
            <a:fld id="{6DA6429F-EB95-4AF2-99C7-953793478BEF}" type="slidenum">
              <a:rPr lang="en-US" smtClean="0"/>
              <a:t>‹#›</a:t>
            </a:fld>
            <a:endParaRPr lang="en-US"/>
          </a:p>
        </p:txBody>
      </p:sp>
    </p:spTree>
    <p:extLst>
      <p:ext uri="{BB962C8B-B14F-4D97-AF65-F5344CB8AC3E}">
        <p14:creationId xmlns:p14="http://schemas.microsoft.com/office/powerpoint/2010/main" val="2499199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7004" tIns="48501" rIns="97004" bIns="48501"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7004" tIns="48501" rIns="97004" bIns="48501" rtlCol="0"/>
          <a:lstStyle>
            <a:lvl1pPr algn="r">
              <a:defRPr sz="1200"/>
            </a:lvl1pPr>
          </a:lstStyle>
          <a:p>
            <a:fld id="{2890D727-C237-44BE-A663-7C197FB350C9}" type="datetimeFigureOut">
              <a:rPr lang="en-US" smtClean="0"/>
              <a:t>3/21/2013</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7004" tIns="48501" rIns="97004" bIns="48501"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7004" tIns="48501" rIns="97004" bIns="4850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3"/>
            <a:ext cx="3169920" cy="480060"/>
          </a:xfrm>
          <a:prstGeom prst="rect">
            <a:avLst/>
          </a:prstGeom>
        </p:spPr>
        <p:txBody>
          <a:bodyPr vert="horz" lIns="97004" tIns="48501" rIns="97004" bIns="48501"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3"/>
            <a:ext cx="3169920" cy="480060"/>
          </a:xfrm>
          <a:prstGeom prst="rect">
            <a:avLst/>
          </a:prstGeom>
        </p:spPr>
        <p:txBody>
          <a:bodyPr vert="horz" lIns="97004" tIns="48501" rIns="97004" bIns="48501" rtlCol="0" anchor="b"/>
          <a:lstStyle>
            <a:lvl1pPr algn="r">
              <a:defRPr sz="1200"/>
            </a:lvl1pPr>
          </a:lstStyle>
          <a:p>
            <a:fld id="{7AAFA5CC-7E5B-4C54-B63F-2340C27F740F}" type="slidenum">
              <a:rPr lang="en-US" smtClean="0"/>
              <a:t>‹#›</a:t>
            </a:fld>
            <a:endParaRPr lang="en-US"/>
          </a:p>
        </p:txBody>
      </p:sp>
    </p:spTree>
    <p:extLst>
      <p:ext uri="{BB962C8B-B14F-4D97-AF65-F5344CB8AC3E}">
        <p14:creationId xmlns:p14="http://schemas.microsoft.com/office/powerpoint/2010/main" val="3911949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AFA5CC-7E5B-4C54-B63F-2340C27F740F}" type="slidenum">
              <a:rPr lang="en-US" smtClean="0"/>
              <a:t>20</a:t>
            </a:fld>
            <a:endParaRPr lang="en-US"/>
          </a:p>
        </p:txBody>
      </p:sp>
    </p:spTree>
    <p:extLst>
      <p:ext uri="{BB962C8B-B14F-4D97-AF65-F5344CB8AC3E}">
        <p14:creationId xmlns:p14="http://schemas.microsoft.com/office/powerpoint/2010/main" val="3412709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158BC20-1549-4E8D-AB24-D6126420825A}" type="datetime1">
              <a:rPr lang="en-US" smtClean="0"/>
              <a:t>3/21/2013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4691F75-4603-4230-B419-A8132C21082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88FF80-BF47-49AA-BB8C-ED04D62A7873}"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01E165-5044-4855-AB95-37EB91E80E48}"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70B73D-EB7D-46B8-85DD-16D4EDB59C17}"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9C6FF89-6B2A-40D9-940A-9EE902AF6E73}" type="datetime1">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91F75-4603-4230-B419-A8132C21082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D686742-DBA7-492D-98AC-D49FB91068DC}" type="datetime1">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32BF9B4-3166-40D6-8B2D-A0524EEBE699}" type="datetime1">
              <a:rPr lang="en-US" smtClean="0"/>
              <a:t>3/21/2013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679AAF4-7AF3-4618-8F39-35866425F514}" type="datetime1">
              <a:rPr lang="en-US" smtClean="0"/>
              <a:t>3/21/2013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2F466C-1801-4ECF-B820-313048035BD3}" type="datetime1">
              <a:rPr lang="en-US" smtClean="0"/>
              <a:t>3/21/2013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62B678-57A8-4496-9882-798DE108E768}" type="datetime1">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691F75-4603-4230-B419-A8132C21082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93F489-B83A-443F-BA67-FD2D58C99BC9}" type="datetime1">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4691F75-4603-4230-B419-A8132C210823}"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D1239E2-5235-42B0-9438-726DD210542E}" type="datetime1">
              <a:rPr lang="en-US" smtClean="0"/>
              <a:t>3/21/2013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691F75-4603-4230-B419-A8132C210823}"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temple.edu/research/researchadmin/coi/"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ites.nationalacademies.org/PGA/fdp/PGA_07059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temple.edu/research/researchadmin/sp_sequest.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temple.edu/research/researchadmin/co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ites.nationalacademies.org/PGA/fdp/PGA_07059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905000"/>
            <a:ext cx="7086600" cy="2593975"/>
          </a:xfrm>
        </p:spPr>
        <p:txBody>
          <a:bodyPr>
            <a:normAutofit/>
          </a:bodyPr>
          <a:lstStyle/>
          <a:p>
            <a:pPr algn="ctr"/>
            <a:r>
              <a:rPr lang="en-US" sz="4400" b="1" dirty="0" smtClean="0">
                <a:solidFill>
                  <a:schemeClr val="tx1"/>
                </a:solidFill>
              </a:rPr>
              <a:t>Departmental Administration Meeting</a:t>
            </a:r>
            <a:br>
              <a:rPr lang="en-US" sz="4400" b="1" dirty="0" smtClean="0">
                <a:solidFill>
                  <a:schemeClr val="tx1"/>
                </a:solidFill>
              </a:rPr>
            </a:br>
            <a:r>
              <a:rPr lang="en-US" sz="2700" i="1" dirty="0" smtClean="0">
                <a:solidFill>
                  <a:schemeClr val="tx1"/>
                </a:solidFill>
              </a:rPr>
              <a:t>Presented by the Office of Sponsored Programs</a:t>
            </a:r>
            <a:br>
              <a:rPr lang="en-US" sz="2700" i="1" dirty="0" smtClean="0">
                <a:solidFill>
                  <a:schemeClr val="tx1"/>
                </a:solidFill>
              </a:rPr>
            </a:br>
            <a:r>
              <a:rPr lang="en-US" sz="2400" dirty="0" smtClean="0">
                <a:solidFill>
                  <a:schemeClr val="tx1"/>
                </a:solidFill>
              </a:rPr>
              <a:t>03/21/2013 </a:t>
            </a:r>
            <a:endParaRPr lang="en-US" sz="2400" dirty="0">
              <a:solidFill>
                <a:schemeClr val="tx1"/>
              </a:solidFill>
            </a:endParaRPr>
          </a:p>
        </p:txBody>
      </p:sp>
      <p:sp>
        <p:nvSpPr>
          <p:cNvPr id="7" name="Slide Number Placeholder 6"/>
          <p:cNvSpPr>
            <a:spLocks noGrp="1"/>
          </p:cNvSpPr>
          <p:nvPr>
            <p:ph type="sldNum" sz="quarter" idx="12"/>
          </p:nvPr>
        </p:nvSpPr>
        <p:spPr/>
        <p:txBody>
          <a:bodyPr/>
          <a:lstStyle/>
          <a:p>
            <a:fld id="{04691F75-4603-4230-B419-A8132C210823}" type="slidenum">
              <a:rPr lang="en-US" smtClean="0"/>
              <a:t>1</a:t>
            </a:fld>
            <a:endParaRPr lang="en-US"/>
          </a:p>
        </p:txBody>
      </p:sp>
    </p:spTree>
    <p:extLst>
      <p:ext uri="{BB962C8B-B14F-4D97-AF65-F5344CB8AC3E}">
        <p14:creationId xmlns:p14="http://schemas.microsoft.com/office/powerpoint/2010/main" val="34087283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000" b="1" dirty="0" smtClean="0"/>
              <a:t>Export Controls</a:t>
            </a:r>
            <a:endParaRPr lang="en-US" sz="4000" b="1" dirty="0"/>
          </a:p>
        </p:txBody>
      </p:sp>
      <p:sp>
        <p:nvSpPr>
          <p:cNvPr id="3" name="Content Placeholder 2"/>
          <p:cNvSpPr>
            <a:spLocks noGrp="1"/>
          </p:cNvSpPr>
          <p:nvPr>
            <p:ph idx="1"/>
          </p:nvPr>
        </p:nvSpPr>
        <p:spPr>
          <a:xfrm>
            <a:off x="646447" y="1837718"/>
            <a:ext cx="8229600" cy="4389120"/>
          </a:xfrm>
        </p:spPr>
        <p:txBody>
          <a:bodyPr>
            <a:normAutofit/>
          </a:bodyPr>
          <a:lstStyle/>
          <a:p>
            <a:pPr lvl="0"/>
            <a:r>
              <a:rPr lang="en-US" sz="2000" dirty="0"/>
              <a:t>Audit will involve on-site laboratory visits, interviews and training</a:t>
            </a:r>
          </a:p>
          <a:p>
            <a:pPr lvl="0"/>
            <a:r>
              <a:rPr lang="en-US" sz="2000" b="1" dirty="0"/>
              <a:t>Interview Topics</a:t>
            </a:r>
            <a:endParaRPr lang="en-US" sz="2000" dirty="0"/>
          </a:p>
          <a:p>
            <a:pPr lvl="1"/>
            <a:r>
              <a:rPr lang="en-US" sz="2000" dirty="0"/>
              <a:t>Current project ITAR and EAR jurisdictional classification criteria and process</a:t>
            </a:r>
          </a:p>
          <a:p>
            <a:pPr lvl="1"/>
            <a:r>
              <a:rPr lang="en-US" sz="2000" dirty="0"/>
              <a:t> Proposal review process      </a:t>
            </a:r>
          </a:p>
          <a:p>
            <a:pPr lvl="1"/>
            <a:r>
              <a:rPr lang="en-US" sz="2000" dirty="0"/>
              <a:t>Project tracking and reporting systems         </a:t>
            </a:r>
          </a:p>
          <a:p>
            <a:pPr lvl="1"/>
            <a:r>
              <a:rPr lang="en-US" sz="2000" dirty="0"/>
              <a:t>Compliance training history       </a:t>
            </a:r>
          </a:p>
          <a:p>
            <a:pPr lvl="1"/>
            <a:r>
              <a:rPr lang="en-US" sz="2000" dirty="0"/>
              <a:t> Current non-U.S. research employee licensing      </a:t>
            </a:r>
          </a:p>
          <a:p>
            <a:pPr lvl="1"/>
            <a:r>
              <a:rPr lang="en-US" sz="2000" dirty="0"/>
              <a:t> Identification and monitoring of non-U.S. visitors       </a:t>
            </a:r>
          </a:p>
          <a:p>
            <a:pPr lvl="1"/>
            <a:r>
              <a:rPr lang="en-US" sz="2000" dirty="0"/>
              <a:t> Physical security        </a:t>
            </a:r>
          </a:p>
          <a:p>
            <a:pPr lvl="1"/>
            <a:r>
              <a:rPr lang="en-US" sz="2000" dirty="0"/>
              <a:t>IT security</a:t>
            </a:r>
          </a:p>
          <a:p>
            <a:pPr lvl="1"/>
            <a:r>
              <a:rPr lang="en-US" sz="2000" dirty="0"/>
              <a:t>Violations history</a:t>
            </a:r>
          </a:p>
        </p:txBody>
      </p:sp>
      <p:sp>
        <p:nvSpPr>
          <p:cNvPr id="8" name="Slide Number Placeholder 7"/>
          <p:cNvSpPr>
            <a:spLocks noGrp="1"/>
          </p:cNvSpPr>
          <p:nvPr>
            <p:ph type="sldNum" sz="quarter" idx="12"/>
          </p:nvPr>
        </p:nvSpPr>
        <p:spPr/>
        <p:txBody>
          <a:bodyPr/>
          <a:lstStyle/>
          <a:p>
            <a:fld id="{04691F75-4603-4230-B419-A8132C210823}" type="slidenum">
              <a:rPr lang="en-US" smtClean="0"/>
              <a:t>10</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
        <p:nvSpPr>
          <p:cNvPr id="4" name="TextBox 3"/>
          <p:cNvSpPr txBox="1"/>
          <p:nvPr/>
        </p:nvSpPr>
        <p:spPr>
          <a:xfrm>
            <a:off x="533400" y="1437608"/>
            <a:ext cx="4753353" cy="400110"/>
          </a:xfrm>
          <a:prstGeom prst="rect">
            <a:avLst/>
          </a:prstGeom>
          <a:noFill/>
        </p:spPr>
        <p:txBody>
          <a:bodyPr wrap="none" rtlCol="0">
            <a:spAutoFit/>
          </a:bodyPr>
          <a:lstStyle/>
          <a:p>
            <a:r>
              <a:rPr lang="en-US" sz="2000" b="1" dirty="0">
                <a:solidFill>
                  <a:srgbClr val="006600"/>
                </a:solidFill>
              </a:rPr>
              <a:t>EXPORT CONTROLS AUDIT PROCESS</a:t>
            </a:r>
            <a:endParaRPr lang="en-US" sz="2000" dirty="0">
              <a:solidFill>
                <a:srgbClr val="006600"/>
              </a:solidFill>
            </a:endParaRPr>
          </a:p>
        </p:txBody>
      </p:sp>
    </p:spTree>
    <p:extLst>
      <p:ext uri="{BB962C8B-B14F-4D97-AF65-F5344CB8AC3E}">
        <p14:creationId xmlns:p14="http://schemas.microsoft.com/office/powerpoint/2010/main" val="613561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000" b="1" dirty="0" smtClean="0"/>
              <a:t>Export Controls</a:t>
            </a:r>
            <a:endParaRPr lang="en-US" sz="4000" b="1" dirty="0"/>
          </a:p>
        </p:txBody>
      </p:sp>
      <p:sp>
        <p:nvSpPr>
          <p:cNvPr id="3" name="Content Placeholder 2"/>
          <p:cNvSpPr>
            <a:spLocks noGrp="1"/>
          </p:cNvSpPr>
          <p:nvPr>
            <p:ph idx="1"/>
          </p:nvPr>
        </p:nvSpPr>
        <p:spPr>
          <a:xfrm>
            <a:off x="640351" y="1944182"/>
            <a:ext cx="8229600" cy="4389120"/>
          </a:xfrm>
        </p:spPr>
        <p:txBody>
          <a:bodyPr>
            <a:normAutofit fontScale="62500" lnSpcReduction="20000"/>
          </a:bodyPr>
          <a:lstStyle/>
          <a:p>
            <a:r>
              <a:rPr lang="en-US" sz="2900" b="1" dirty="0"/>
              <a:t>Training Sessions</a:t>
            </a:r>
          </a:p>
          <a:p>
            <a:r>
              <a:rPr lang="en-US" dirty="0" smtClean="0"/>
              <a:t>One </a:t>
            </a:r>
            <a:r>
              <a:rPr lang="en-US" dirty="0"/>
              <a:t>at each </a:t>
            </a:r>
            <a:r>
              <a:rPr lang="en-US" dirty="0" smtClean="0"/>
              <a:t>campus: 2.5 hours afternoon session </a:t>
            </a:r>
            <a:endParaRPr lang="en-US" dirty="0"/>
          </a:p>
          <a:p>
            <a:r>
              <a:rPr lang="en-US" dirty="0"/>
              <a:t>Open to all; researchers with sponsors most likely to have export control issues encouraged to attend</a:t>
            </a:r>
          </a:p>
          <a:p>
            <a:endParaRPr lang="en-US" sz="2400" dirty="0"/>
          </a:p>
          <a:p>
            <a:r>
              <a:rPr lang="en-US" b="1" dirty="0"/>
              <a:t> </a:t>
            </a:r>
            <a:r>
              <a:rPr lang="en-US" sz="2900" b="1" dirty="0"/>
              <a:t>Topics</a:t>
            </a:r>
          </a:p>
          <a:p>
            <a:pPr marL="0" indent="0">
              <a:buNone/>
            </a:pPr>
            <a:endParaRPr lang="en-US" sz="800" dirty="0"/>
          </a:p>
          <a:p>
            <a:pPr lvl="1"/>
            <a:r>
              <a:rPr lang="en-US" sz="2600" dirty="0"/>
              <a:t>U.S. Government ITAR and EAR jurisdictional classification requirements</a:t>
            </a:r>
          </a:p>
          <a:p>
            <a:pPr lvl="1"/>
            <a:r>
              <a:rPr lang="en-US" sz="2600" dirty="0"/>
              <a:t> Pre-publication restrictions and public domain criteria</a:t>
            </a:r>
          </a:p>
          <a:p>
            <a:pPr lvl="1"/>
            <a:r>
              <a:rPr lang="en-US" sz="2600" dirty="0"/>
              <a:t> What type of technology transfer constitutes a government   contract violation</a:t>
            </a:r>
          </a:p>
          <a:p>
            <a:pPr lvl="1"/>
            <a:r>
              <a:rPr lang="en-US" sz="2600" dirty="0"/>
              <a:t> What constitutes an export violation</a:t>
            </a:r>
          </a:p>
          <a:p>
            <a:pPr lvl="1"/>
            <a:r>
              <a:rPr lang="en-US" sz="2600" dirty="0"/>
              <a:t> U.S. Government ITAR and EAR project recordkeeping, tracking and reporting     </a:t>
            </a:r>
          </a:p>
          <a:p>
            <a:pPr marL="393192" lvl="1" indent="0">
              <a:buNone/>
            </a:pPr>
            <a:r>
              <a:rPr lang="en-US" sz="2600" dirty="0"/>
              <a:t>      requirements</a:t>
            </a:r>
          </a:p>
          <a:p>
            <a:pPr lvl="1"/>
            <a:r>
              <a:rPr lang="en-US" sz="2600" dirty="0"/>
              <a:t> Important terms and definitions</a:t>
            </a:r>
          </a:p>
          <a:p>
            <a:pPr lvl="1"/>
            <a:r>
              <a:rPr lang="en-US" sz="2600" dirty="0"/>
              <a:t> U.S. regulatory agencies and authorities</a:t>
            </a:r>
          </a:p>
          <a:p>
            <a:pPr lvl="1"/>
            <a:r>
              <a:rPr lang="en-US" sz="2600" dirty="0"/>
              <a:t> U.S. Government increased focus on export compliance investigations</a:t>
            </a:r>
          </a:p>
          <a:p>
            <a:pPr lvl="1"/>
            <a:r>
              <a:rPr lang="en-US" sz="2600" dirty="0"/>
              <a:t> Export violation consequences</a:t>
            </a:r>
          </a:p>
          <a:p>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11</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
        <p:nvSpPr>
          <p:cNvPr id="4" name="TextBox 3"/>
          <p:cNvSpPr txBox="1"/>
          <p:nvPr/>
        </p:nvSpPr>
        <p:spPr>
          <a:xfrm>
            <a:off x="533400" y="1437608"/>
            <a:ext cx="4753353" cy="400110"/>
          </a:xfrm>
          <a:prstGeom prst="rect">
            <a:avLst/>
          </a:prstGeom>
          <a:noFill/>
        </p:spPr>
        <p:txBody>
          <a:bodyPr wrap="none" rtlCol="0">
            <a:spAutoFit/>
          </a:bodyPr>
          <a:lstStyle/>
          <a:p>
            <a:r>
              <a:rPr lang="en-US" sz="2000" b="1" dirty="0">
                <a:solidFill>
                  <a:srgbClr val="006600"/>
                </a:solidFill>
              </a:rPr>
              <a:t>EXPORT CONTROLS AUDIT </a:t>
            </a:r>
            <a:r>
              <a:rPr lang="en-US" sz="2000" b="1" dirty="0" smtClean="0">
                <a:solidFill>
                  <a:srgbClr val="006600"/>
                </a:solidFill>
              </a:rPr>
              <a:t>PROCESS</a:t>
            </a:r>
            <a:endParaRPr lang="en-US" sz="2000" dirty="0">
              <a:solidFill>
                <a:srgbClr val="006600"/>
              </a:solidFill>
            </a:endParaRPr>
          </a:p>
        </p:txBody>
      </p:sp>
    </p:spTree>
    <p:extLst>
      <p:ext uri="{BB962C8B-B14F-4D97-AF65-F5344CB8AC3E}">
        <p14:creationId xmlns:p14="http://schemas.microsoft.com/office/powerpoint/2010/main" val="4276777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000" b="1" dirty="0" smtClean="0"/>
              <a:t>Responsible Conduct of Research</a:t>
            </a:r>
            <a:endParaRPr lang="en-US" sz="4000" b="1" dirty="0"/>
          </a:p>
        </p:txBody>
      </p:sp>
      <p:sp>
        <p:nvSpPr>
          <p:cNvPr id="3" name="Content Placeholder 2"/>
          <p:cNvSpPr>
            <a:spLocks noGrp="1"/>
          </p:cNvSpPr>
          <p:nvPr>
            <p:ph idx="1"/>
          </p:nvPr>
        </p:nvSpPr>
        <p:spPr>
          <a:xfrm>
            <a:off x="457200" y="1600200"/>
            <a:ext cx="8229600" cy="4389120"/>
          </a:xfrm>
        </p:spPr>
        <p:txBody>
          <a:bodyPr tIns="0">
            <a:normAutofit fontScale="77500" lnSpcReduction="20000"/>
          </a:bodyPr>
          <a:lstStyle/>
          <a:p>
            <a:r>
              <a:rPr lang="en-US" b="1" dirty="0"/>
              <a:t>NSF RESPONSIBLE CONDUCT OF </a:t>
            </a:r>
            <a:r>
              <a:rPr lang="en-US" b="1" dirty="0" smtClean="0"/>
              <a:t>RESEARCH</a:t>
            </a:r>
          </a:p>
          <a:p>
            <a:endParaRPr lang="en-US" sz="1100" dirty="0"/>
          </a:p>
          <a:p>
            <a:pPr lvl="1" indent="-457200"/>
            <a:r>
              <a:rPr lang="en-US" dirty="0"/>
              <a:t>As of January 4, 2010, NSF requires that all undergraduate students, graduate students, and postdoctoral researchers supported by NSF to conduct research receive training in the Responsible Conduct of Research (RCR).  Each institution that applies for financial assistance from NSF for science and engineering research or education must describe in its grant proposal a plan to provide appropriate training and oversight in the responsible and ethical conduct of research for all undergraduate students, graduate students, and postdoctoral researchers participating in the proposed research project.</a:t>
            </a:r>
          </a:p>
          <a:p>
            <a:pPr lvl="1" indent="-457200"/>
            <a:endParaRPr lang="en-US" sz="1100" dirty="0"/>
          </a:p>
          <a:p>
            <a:pPr lvl="1" indent="-457200"/>
            <a:r>
              <a:rPr lang="en-US" dirty="0"/>
              <a:t>Conference, symposium, workshop, or travel proposals are excluded from this requirement.</a:t>
            </a:r>
          </a:p>
          <a:p>
            <a:pPr lvl="1" indent="-457200"/>
            <a:endParaRPr lang="en-US" sz="1100" dirty="0"/>
          </a:p>
          <a:p>
            <a:pPr lvl="1" indent="-457200"/>
            <a:r>
              <a:rPr lang="en-US" dirty="0"/>
              <a:t>NSF expects institutions to be able to verify that those students (undergraduates and graduates) and postdoctoral researchers who receive NSF funds (support from salary and/or stipends to conduct research on NSF grants) will obtain RCR training. </a:t>
            </a:r>
          </a:p>
          <a:p>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12</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4077151890"/>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000" b="1" dirty="0" smtClean="0"/>
              <a:t>Responsible Conduct of Research</a:t>
            </a:r>
            <a:endParaRPr lang="en-US" sz="4000" b="1" dirty="0"/>
          </a:p>
        </p:txBody>
      </p:sp>
      <p:sp>
        <p:nvSpPr>
          <p:cNvPr id="3" name="Content Placeholder 2"/>
          <p:cNvSpPr>
            <a:spLocks noGrp="1"/>
          </p:cNvSpPr>
          <p:nvPr>
            <p:ph idx="1"/>
          </p:nvPr>
        </p:nvSpPr>
        <p:spPr>
          <a:xfrm>
            <a:off x="457200" y="1600200"/>
            <a:ext cx="8229600" cy="4389120"/>
          </a:xfrm>
        </p:spPr>
        <p:txBody>
          <a:bodyPr tIns="0">
            <a:normAutofit/>
          </a:bodyPr>
          <a:lstStyle/>
          <a:p>
            <a:r>
              <a:rPr lang="en-US" sz="2400" b="1" dirty="0"/>
              <a:t>NIH RESPONSIBLE CONDUCT OF RESEARCH</a:t>
            </a:r>
            <a:endParaRPr lang="en-US" sz="2400" dirty="0"/>
          </a:p>
          <a:p>
            <a:pPr marL="0" indent="0">
              <a:buNone/>
            </a:pPr>
            <a:endParaRPr lang="en-US" sz="1100" dirty="0"/>
          </a:p>
          <a:p>
            <a:pPr lvl="1" indent="-457200"/>
            <a:r>
              <a:rPr lang="en-US" sz="2000" dirty="0"/>
              <a:t>The National Institutes of Health (NIH) requires that all trainees, fellows, participants, and scholars receiving support through any NIH training, career development award (individual or institutional), research education grant, and dissertation research grant must receive instruction in responsible conduct of research. </a:t>
            </a:r>
          </a:p>
          <a:p>
            <a:pPr lvl="1" indent="-457200"/>
            <a:endParaRPr lang="en-US" sz="900" dirty="0"/>
          </a:p>
          <a:p>
            <a:pPr marL="182880" lvl="1" indent="0">
              <a:buNone/>
            </a:pPr>
            <a:r>
              <a:rPr lang="en-US" sz="2200" i="1" dirty="0">
                <a:solidFill>
                  <a:srgbClr val="000099"/>
                </a:solidFill>
              </a:rPr>
              <a:t>NSF RCR requirements differ from NIH RCR requirements in that NSF mandates that any student or postdoctoral researcher supported by NSF receive RCR training. NIH requires only those individuals receiving training grants to undergo RCR training.</a:t>
            </a:r>
            <a:endParaRPr lang="en-US" sz="2200" dirty="0">
              <a:solidFill>
                <a:srgbClr val="000099"/>
              </a:solidFill>
            </a:endParaRPr>
          </a:p>
          <a:p>
            <a:pPr marL="182880" lvl="1" indent="0">
              <a:buNone/>
            </a:pPr>
            <a:endParaRPr lang="en-US" dirty="0"/>
          </a:p>
          <a:p>
            <a:pPr lvl="1" indent="-457200"/>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13</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2529144935"/>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000" b="1" dirty="0" smtClean="0"/>
              <a:t>RCR </a:t>
            </a:r>
            <a:r>
              <a:rPr lang="en-US" sz="4000" b="1" dirty="0"/>
              <a:t>at Temple</a:t>
            </a:r>
            <a:endParaRPr lang="en-US" sz="4000" dirty="0"/>
          </a:p>
        </p:txBody>
      </p:sp>
      <p:sp>
        <p:nvSpPr>
          <p:cNvPr id="3" name="Content Placeholder 2"/>
          <p:cNvSpPr>
            <a:spLocks noGrp="1"/>
          </p:cNvSpPr>
          <p:nvPr>
            <p:ph idx="1"/>
          </p:nvPr>
        </p:nvSpPr>
        <p:spPr>
          <a:xfrm>
            <a:off x="457200" y="1371600"/>
            <a:ext cx="8229600" cy="4389120"/>
          </a:xfrm>
        </p:spPr>
        <p:txBody>
          <a:bodyPr tIns="0">
            <a:normAutofit fontScale="47500" lnSpcReduction="20000"/>
          </a:bodyPr>
          <a:lstStyle/>
          <a:p>
            <a:pPr marL="0" indent="0">
              <a:buNone/>
            </a:pPr>
            <a:endParaRPr lang="en-US" sz="3400" dirty="0"/>
          </a:p>
          <a:p>
            <a:pPr lvl="0">
              <a:spcBef>
                <a:spcPts val="600"/>
              </a:spcBef>
            </a:pPr>
            <a:r>
              <a:rPr lang="en-US" sz="3400" dirty="0"/>
              <a:t>Historically each PI has been responsible to ensure that training in the eight topics covered by RCR was accomplished for all graduate students and post docs charged all or in part to his/her award.</a:t>
            </a:r>
          </a:p>
          <a:p>
            <a:pPr lvl="0">
              <a:spcBef>
                <a:spcPts val="600"/>
              </a:spcBef>
            </a:pPr>
            <a:endParaRPr lang="en-US" sz="2000" dirty="0"/>
          </a:p>
          <a:p>
            <a:pPr lvl="0">
              <a:spcBef>
                <a:spcPts val="600"/>
              </a:spcBef>
            </a:pPr>
            <a:r>
              <a:rPr lang="en-US" sz="3400" dirty="0"/>
              <a:t>CITI training has been employed in most instances (and other universities do the same).</a:t>
            </a:r>
          </a:p>
          <a:p>
            <a:pPr lvl="0">
              <a:spcBef>
                <a:spcPts val="600"/>
              </a:spcBef>
            </a:pPr>
            <a:endParaRPr lang="en-US" sz="2000" dirty="0"/>
          </a:p>
          <a:p>
            <a:pPr lvl="0">
              <a:spcBef>
                <a:spcPts val="600"/>
              </a:spcBef>
            </a:pPr>
            <a:r>
              <a:rPr lang="en-US" sz="3400" dirty="0"/>
              <a:t>Temple is beginning an effort to monitor and ensure compliance with the RCR policy.                 </a:t>
            </a:r>
          </a:p>
          <a:p>
            <a:pPr lvl="0">
              <a:spcBef>
                <a:spcPts val="600"/>
              </a:spcBef>
            </a:pPr>
            <a:endParaRPr lang="en-US" sz="2000" dirty="0"/>
          </a:p>
          <a:p>
            <a:pPr lvl="0">
              <a:spcBef>
                <a:spcPts val="600"/>
              </a:spcBef>
            </a:pPr>
            <a:r>
              <a:rPr lang="en-US" sz="3400" dirty="0"/>
              <a:t>84 active NSF awards have been identified.        </a:t>
            </a:r>
          </a:p>
          <a:p>
            <a:pPr marL="0" lvl="0" indent="0">
              <a:spcBef>
                <a:spcPts val="600"/>
              </a:spcBef>
              <a:buNone/>
            </a:pPr>
            <a:r>
              <a:rPr lang="en-US" sz="3400" dirty="0"/>
              <a:t>  </a:t>
            </a:r>
          </a:p>
          <a:p>
            <a:pPr lvl="0">
              <a:spcBef>
                <a:spcPts val="600"/>
              </a:spcBef>
            </a:pPr>
            <a:r>
              <a:rPr lang="en-US" sz="3400" dirty="0"/>
              <a:t>Now in process of identifying all graduate students and post docs charged all or in part to those awards.    </a:t>
            </a:r>
          </a:p>
          <a:p>
            <a:pPr marL="0" lvl="0" indent="0">
              <a:spcBef>
                <a:spcPts val="600"/>
              </a:spcBef>
              <a:buNone/>
            </a:pPr>
            <a:r>
              <a:rPr lang="en-US" sz="3400" dirty="0"/>
              <a:t>       </a:t>
            </a:r>
          </a:p>
          <a:p>
            <a:pPr lvl="0">
              <a:spcBef>
                <a:spcPts val="600"/>
              </a:spcBef>
            </a:pPr>
            <a:r>
              <a:rPr lang="en-US" sz="3400" dirty="0"/>
              <a:t>Will  coordinate with CITI to identify who has completed the CITI RCR training.      </a:t>
            </a:r>
          </a:p>
          <a:p>
            <a:pPr marL="0" lvl="0" indent="0">
              <a:spcBef>
                <a:spcPts val="600"/>
              </a:spcBef>
              <a:buNone/>
            </a:pPr>
            <a:r>
              <a:rPr lang="en-US" sz="3400" dirty="0"/>
              <a:t>  </a:t>
            </a:r>
            <a:endParaRPr lang="en-US" sz="1700" dirty="0"/>
          </a:p>
          <a:p>
            <a:pPr lvl="0">
              <a:spcBef>
                <a:spcPts val="600"/>
              </a:spcBef>
            </a:pPr>
            <a:r>
              <a:rPr lang="en-US" sz="3400" dirty="0"/>
              <a:t>Assess our RCR compliance rate (percent) and work to ensure compliance for the remaining.              </a:t>
            </a:r>
          </a:p>
          <a:p>
            <a:pPr lvl="1" indent="-457200"/>
            <a:endParaRPr lang="en-US" sz="900" dirty="0" smtClean="0"/>
          </a:p>
          <a:p>
            <a:pPr lvl="1" indent="-457200"/>
            <a:endParaRPr lang="en-US" dirty="0"/>
          </a:p>
          <a:p>
            <a:pPr lvl="1" indent="-457200"/>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14</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404925676"/>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400" b="1" dirty="0" smtClean="0"/>
              <a:t>RCR </a:t>
            </a:r>
            <a:r>
              <a:rPr lang="en-US" sz="4400" b="1" dirty="0"/>
              <a:t>at </a:t>
            </a:r>
            <a:r>
              <a:rPr lang="en-US" sz="4400" b="1" dirty="0" smtClean="0"/>
              <a:t>Temple</a:t>
            </a:r>
            <a:endParaRPr lang="en-US" sz="4400" dirty="0"/>
          </a:p>
        </p:txBody>
      </p:sp>
      <p:sp>
        <p:nvSpPr>
          <p:cNvPr id="3" name="Content Placeholder 2"/>
          <p:cNvSpPr>
            <a:spLocks noGrp="1"/>
          </p:cNvSpPr>
          <p:nvPr>
            <p:ph idx="1"/>
          </p:nvPr>
        </p:nvSpPr>
        <p:spPr>
          <a:xfrm>
            <a:off x="457200" y="1492891"/>
            <a:ext cx="8229600" cy="4389120"/>
          </a:xfrm>
        </p:spPr>
        <p:txBody>
          <a:bodyPr tIns="0">
            <a:normAutofit fontScale="77500" lnSpcReduction="20000"/>
          </a:bodyPr>
          <a:lstStyle/>
          <a:p>
            <a:pPr marL="0" indent="0">
              <a:buNone/>
            </a:pPr>
            <a:endParaRPr lang="en-US" sz="1100" i="1" dirty="0"/>
          </a:p>
          <a:p>
            <a:pPr marL="0" indent="0">
              <a:spcBef>
                <a:spcPts val="600"/>
              </a:spcBef>
              <a:buNone/>
            </a:pPr>
            <a:r>
              <a:rPr lang="en-US" sz="2800" i="1" dirty="0">
                <a:solidFill>
                  <a:srgbClr val="000099"/>
                </a:solidFill>
              </a:rPr>
              <a:t>Moving forward past this initial “audit” of RCR our office will work each semester to ensure RCR compliance for active NSF awards and pertinent NIH awards</a:t>
            </a:r>
            <a:r>
              <a:rPr lang="en-US" sz="2800" i="1" dirty="0" smtClean="0">
                <a:solidFill>
                  <a:srgbClr val="000099"/>
                </a:solidFill>
              </a:rPr>
              <a:t>.  We </a:t>
            </a:r>
            <a:r>
              <a:rPr lang="en-US" sz="2800" i="1" dirty="0">
                <a:solidFill>
                  <a:srgbClr val="000099"/>
                </a:solidFill>
              </a:rPr>
              <a:t>are also working on the possibility of live, on campus RCR trainings to cover the eight RCR topics: </a:t>
            </a:r>
            <a:endParaRPr lang="en-US" sz="2800" i="1" dirty="0" smtClean="0">
              <a:solidFill>
                <a:srgbClr val="000099"/>
              </a:solidFill>
            </a:endParaRPr>
          </a:p>
          <a:p>
            <a:pPr marL="0" indent="0">
              <a:buNone/>
            </a:pPr>
            <a:endParaRPr lang="en-US" sz="1300" dirty="0"/>
          </a:p>
          <a:p>
            <a:r>
              <a:rPr lang="en-US" sz="2800" dirty="0" smtClean="0"/>
              <a:t>Introduction </a:t>
            </a:r>
            <a:r>
              <a:rPr lang="en-US" sz="2800" dirty="0"/>
              <a:t>to the Responsible Conduct of Research</a:t>
            </a:r>
          </a:p>
          <a:p>
            <a:r>
              <a:rPr lang="en-US" sz="2800" dirty="0" smtClean="0"/>
              <a:t>Research </a:t>
            </a:r>
            <a:r>
              <a:rPr lang="en-US" sz="2800" dirty="0"/>
              <a:t>Misconduct</a:t>
            </a:r>
          </a:p>
          <a:p>
            <a:r>
              <a:rPr lang="en-US" sz="2800" dirty="0" smtClean="0"/>
              <a:t>Data </a:t>
            </a:r>
            <a:r>
              <a:rPr lang="en-US" sz="2800" dirty="0"/>
              <a:t>Acquisition and Management</a:t>
            </a:r>
          </a:p>
          <a:p>
            <a:r>
              <a:rPr lang="en-US" sz="2800" dirty="0" smtClean="0"/>
              <a:t>Responsible </a:t>
            </a:r>
            <a:r>
              <a:rPr lang="en-US" sz="2800" dirty="0"/>
              <a:t>Authorship</a:t>
            </a:r>
          </a:p>
          <a:p>
            <a:r>
              <a:rPr lang="en-US" sz="2800" dirty="0" smtClean="0"/>
              <a:t>Peer </a:t>
            </a:r>
            <a:r>
              <a:rPr lang="en-US" sz="2800" dirty="0"/>
              <a:t>Review</a:t>
            </a:r>
          </a:p>
          <a:p>
            <a:r>
              <a:rPr lang="en-US" sz="2800" dirty="0" smtClean="0"/>
              <a:t>Mentoring</a:t>
            </a:r>
            <a:endParaRPr lang="en-US" sz="2800" dirty="0"/>
          </a:p>
          <a:p>
            <a:r>
              <a:rPr lang="en-US" sz="2800" dirty="0" smtClean="0"/>
              <a:t>Conflicts </a:t>
            </a:r>
            <a:r>
              <a:rPr lang="en-US" sz="2800" dirty="0"/>
              <a:t>of Interest</a:t>
            </a:r>
          </a:p>
          <a:p>
            <a:r>
              <a:rPr lang="en-US" sz="2800" dirty="0" smtClean="0"/>
              <a:t>Collaborative </a:t>
            </a:r>
            <a:r>
              <a:rPr lang="en-US" sz="2800" dirty="0"/>
              <a:t>Research</a:t>
            </a:r>
          </a:p>
          <a:p>
            <a:pPr lvl="1" indent="-457200"/>
            <a:endParaRPr lang="en-US" sz="900" dirty="0" smtClean="0"/>
          </a:p>
          <a:p>
            <a:pPr lvl="1" indent="-457200"/>
            <a:endParaRPr lang="en-US" dirty="0"/>
          </a:p>
          <a:p>
            <a:pPr lvl="1" indent="-457200"/>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15</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1492694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smtClean="0"/>
              <a:t/>
            </a:r>
            <a:br>
              <a:rPr lang="en-US" dirty="0" smtClean="0"/>
            </a:br>
            <a:r>
              <a:rPr lang="en-US" sz="3100" b="1" dirty="0" smtClean="0"/>
              <a:t>Process Mapping, Workflows, Checklists </a:t>
            </a:r>
            <a:endParaRPr lang="en-US" sz="3100" b="1" dirty="0"/>
          </a:p>
        </p:txBody>
      </p:sp>
      <p:sp>
        <p:nvSpPr>
          <p:cNvPr id="5" name="Content Placeholder 4"/>
          <p:cNvSpPr>
            <a:spLocks noGrp="1"/>
          </p:cNvSpPr>
          <p:nvPr>
            <p:ph idx="1"/>
          </p:nvPr>
        </p:nvSpPr>
        <p:spPr>
          <a:xfrm>
            <a:off x="457200" y="1370374"/>
            <a:ext cx="8229600" cy="4975120"/>
          </a:xfrm>
        </p:spPr>
        <p:txBody>
          <a:bodyPr tIns="91440" bIns="91440">
            <a:normAutofit fontScale="40000" lnSpcReduction="20000"/>
          </a:bodyPr>
          <a:lstStyle/>
          <a:p>
            <a:r>
              <a:rPr lang="en-US" sz="5900" b="1" dirty="0" smtClean="0"/>
              <a:t>Forms/Checklists (draft version)</a:t>
            </a:r>
          </a:p>
          <a:p>
            <a:pPr lvl="1"/>
            <a:r>
              <a:rPr lang="en-US" sz="4000" dirty="0" smtClean="0"/>
              <a:t>Just-in-Time </a:t>
            </a:r>
            <a:r>
              <a:rPr lang="en-US" sz="4000" dirty="0"/>
              <a:t>Documentation Checklist</a:t>
            </a:r>
          </a:p>
          <a:p>
            <a:pPr lvl="1"/>
            <a:r>
              <a:rPr lang="en-US" sz="4000" dirty="0" smtClean="0"/>
              <a:t>Notice of Grant Award Memo</a:t>
            </a:r>
          </a:p>
          <a:p>
            <a:pPr lvl="1"/>
            <a:r>
              <a:rPr lang="en-US" sz="4000" dirty="0"/>
              <a:t>FOAPAL - New and Advance </a:t>
            </a:r>
            <a:r>
              <a:rPr lang="en-US" sz="4000" dirty="0" smtClean="0"/>
              <a:t>FOAPAL (Advance FOAPAL Request form)</a:t>
            </a:r>
          </a:p>
          <a:p>
            <a:pPr lvl="1"/>
            <a:r>
              <a:rPr lang="en-US" sz="4000" dirty="0" err="1" smtClean="0"/>
              <a:t>Subrecipient</a:t>
            </a:r>
            <a:r>
              <a:rPr lang="en-US" sz="4000" dirty="0" smtClean="0"/>
              <a:t> Commitment Form</a:t>
            </a:r>
          </a:p>
          <a:p>
            <a:pPr lvl="1"/>
            <a:r>
              <a:rPr lang="en-US" sz="4000" dirty="0" err="1" smtClean="0"/>
              <a:t>Subaward</a:t>
            </a:r>
            <a:r>
              <a:rPr lang="en-US" sz="4000" dirty="0" smtClean="0"/>
              <a:t> </a:t>
            </a:r>
            <a:r>
              <a:rPr lang="en-US" sz="4000" dirty="0"/>
              <a:t>Agreements, Contracts, MTAs, Data Use Agreements, CDAs, License, Consultant and Professional </a:t>
            </a:r>
            <a:r>
              <a:rPr lang="en-US" sz="4000" dirty="0" smtClean="0"/>
              <a:t>Agreements</a:t>
            </a:r>
          </a:p>
          <a:p>
            <a:pPr lvl="1"/>
            <a:r>
              <a:rPr lang="en-US" sz="4000" dirty="0" smtClean="0"/>
              <a:t>Financial Impact Statement (FIS) </a:t>
            </a:r>
          </a:p>
          <a:p>
            <a:pPr lvl="1"/>
            <a:r>
              <a:rPr lang="en-US" sz="4000" dirty="0" smtClean="0"/>
              <a:t>Progress </a:t>
            </a:r>
            <a:r>
              <a:rPr lang="en-US" sz="4000" dirty="0"/>
              <a:t>Report (</a:t>
            </a:r>
            <a:r>
              <a:rPr lang="en-US" sz="4000" dirty="0" err="1" smtClean="0"/>
              <a:t>eSNAP</a:t>
            </a:r>
            <a:r>
              <a:rPr lang="en-US" sz="4000" dirty="0" smtClean="0"/>
              <a:t>/RPPR Report)</a:t>
            </a:r>
            <a:endParaRPr lang="en-US" sz="4000" dirty="0"/>
          </a:p>
          <a:p>
            <a:pPr lvl="1"/>
            <a:r>
              <a:rPr lang="en-US" sz="4000" dirty="0"/>
              <a:t>No Cost Extension, </a:t>
            </a:r>
            <a:r>
              <a:rPr lang="en-US" sz="4000" dirty="0" smtClean="0"/>
              <a:t>Revised Budgets/Change </a:t>
            </a:r>
            <a:r>
              <a:rPr lang="en-US" sz="4000" dirty="0"/>
              <a:t>in Effort, Carryover </a:t>
            </a:r>
            <a:r>
              <a:rPr lang="en-US" sz="4000" dirty="0" smtClean="0"/>
              <a:t>Requests</a:t>
            </a:r>
          </a:p>
          <a:p>
            <a:pPr lvl="1"/>
            <a:r>
              <a:rPr lang="en-US" sz="4000" dirty="0" smtClean="0"/>
              <a:t>COI</a:t>
            </a:r>
            <a:endParaRPr lang="en-US" sz="4000" dirty="0"/>
          </a:p>
          <a:p>
            <a:pPr marL="393192" lvl="1" indent="0">
              <a:buNone/>
            </a:pPr>
            <a:endParaRPr lang="en-US" sz="2600" dirty="0"/>
          </a:p>
          <a:p>
            <a:r>
              <a:rPr lang="en-US" sz="6000" b="1" dirty="0" smtClean="0"/>
              <a:t>Forms/Checklists (to be developed)</a:t>
            </a:r>
            <a:endParaRPr lang="en-US" sz="6000" b="1" dirty="0"/>
          </a:p>
          <a:p>
            <a:pPr lvl="1"/>
            <a:r>
              <a:rPr lang="en-US" sz="4000" dirty="0"/>
              <a:t>Grant Proposal Submission</a:t>
            </a:r>
          </a:p>
          <a:p>
            <a:pPr lvl="1"/>
            <a:r>
              <a:rPr lang="en-US" sz="4000" dirty="0" smtClean="0"/>
              <a:t>Transferring </a:t>
            </a:r>
            <a:r>
              <a:rPr lang="en-US" sz="4000" dirty="0"/>
              <a:t>Awards to </a:t>
            </a:r>
            <a:r>
              <a:rPr lang="en-US" sz="4000" dirty="0" smtClean="0"/>
              <a:t>Temple</a:t>
            </a:r>
          </a:p>
          <a:p>
            <a:pPr lvl="1"/>
            <a:r>
              <a:rPr lang="en-US" sz="4000" dirty="0" err="1" smtClean="0"/>
              <a:t>eSPAF</a:t>
            </a:r>
            <a:r>
              <a:rPr lang="en-US" sz="4000" dirty="0" smtClean="0"/>
              <a:t> Checklist</a:t>
            </a:r>
          </a:p>
          <a:p>
            <a:pPr lvl="1"/>
            <a:r>
              <a:rPr lang="en-US" sz="4000" dirty="0" smtClean="0"/>
              <a:t>Request to Issue </a:t>
            </a:r>
            <a:r>
              <a:rPr lang="en-US" sz="4000" dirty="0" err="1" smtClean="0"/>
              <a:t>Subaward</a:t>
            </a:r>
            <a:r>
              <a:rPr lang="en-US" sz="4000" dirty="0" smtClean="0"/>
              <a:t> </a:t>
            </a:r>
            <a:endParaRPr lang="en-US" sz="4000" dirty="0"/>
          </a:p>
          <a:p>
            <a:pPr lvl="1"/>
            <a:r>
              <a:rPr lang="en-US" sz="4000" dirty="0" smtClean="0"/>
              <a:t>Relinquishment </a:t>
            </a:r>
            <a:r>
              <a:rPr lang="en-US" sz="4000" dirty="0"/>
              <a:t>of </a:t>
            </a:r>
            <a:r>
              <a:rPr lang="en-US" sz="4000" dirty="0" smtClean="0"/>
              <a:t>Award</a:t>
            </a:r>
            <a:endParaRPr lang="en-US" sz="4000" dirty="0"/>
          </a:p>
          <a:p>
            <a:pPr lvl="1"/>
            <a:r>
              <a:rPr lang="en-US" sz="4000" dirty="0" smtClean="0"/>
              <a:t>Closeout</a:t>
            </a:r>
            <a:endParaRPr lang="en-US" sz="4000" dirty="0"/>
          </a:p>
          <a:p>
            <a:pPr lvl="1"/>
            <a:endParaRPr lang="en-US" sz="4000" dirty="0"/>
          </a:p>
          <a:p>
            <a:pPr lvl="1"/>
            <a:endParaRPr lang="en-US" dirty="0" smtClean="0"/>
          </a:p>
          <a:p>
            <a:pPr lvl="1"/>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16</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3903206134"/>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871" y="152400"/>
            <a:ext cx="8229600" cy="1143000"/>
          </a:xfrm>
        </p:spPr>
        <p:txBody>
          <a:bodyPr>
            <a:normAutofit fontScale="90000"/>
          </a:bodyPr>
          <a:lstStyle/>
          <a:p>
            <a:r>
              <a:rPr lang="en-US" dirty="0"/>
              <a:t/>
            </a:r>
            <a:br>
              <a:rPr lang="en-US" dirty="0"/>
            </a:br>
            <a:r>
              <a:rPr lang="en-US" sz="4400" b="1" dirty="0" smtClean="0"/>
              <a:t>COI Process</a:t>
            </a:r>
            <a:endParaRPr lang="en-US" sz="2000" dirty="0"/>
          </a:p>
        </p:txBody>
      </p:sp>
      <p:sp>
        <p:nvSpPr>
          <p:cNvPr id="3" name="Content Placeholder 2"/>
          <p:cNvSpPr>
            <a:spLocks noGrp="1"/>
          </p:cNvSpPr>
          <p:nvPr>
            <p:ph idx="1"/>
          </p:nvPr>
        </p:nvSpPr>
        <p:spPr>
          <a:xfrm>
            <a:off x="533400" y="1359629"/>
            <a:ext cx="8229600" cy="4964971"/>
          </a:xfrm>
        </p:spPr>
        <p:txBody>
          <a:bodyPr>
            <a:normAutofit fontScale="32500" lnSpcReduction="20000"/>
          </a:bodyPr>
          <a:lstStyle/>
          <a:p>
            <a:pPr marL="0" indent="0">
              <a:buNone/>
            </a:pPr>
            <a:r>
              <a:rPr lang="en-US" sz="4900" b="1" dirty="0" smtClean="0"/>
              <a:t>COI website: </a:t>
            </a:r>
            <a:r>
              <a:rPr lang="en-US" sz="4900" dirty="0">
                <a:hlinkClick r:id="rId2"/>
              </a:rPr>
              <a:t>http://www.temple.edu/research/researchadmin/coi</a:t>
            </a:r>
            <a:r>
              <a:rPr lang="en-US" sz="4900" dirty="0" smtClean="0">
                <a:hlinkClick r:id="rId2"/>
              </a:rPr>
              <a:t>/</a:t>
            </a:r>
            <a:endParaRPr lang="en-US" sz="4900" dirty="0" smtClean="0"/>
          </a:p>
          <a:p>
            <a:pPr marL="0" indent="0">
              <a:buNone/>
            </a:pPr>
            <a:endParaRPr lang="en-US" sz="3200" b="1" dirty="0" smtClean="0"/>
          </a:p>
          <a:p>
            <a:r>
              <a:rPr lang="en-US" sz="5000" b="1" dirty="0"/>
              <a:t>FOR PROPOSAL SUBMISSIONS </a:t>
            </a:r>
          </a:p>
          <a:p>
            <a:pPr marL="0" indent="0">
              <a:buNone/>
            </a:pPr>
            <a:endParaRPr lang="en-US" sz="2900" b="1" dirty="0" smtClean="0"/>
          </a:p>
          <a:p>
            <a:pPr lvl="1"/>
            <a:r>
              <a:rPr lang="en-US" sz="4300" dirty="0"/>
              <a:t>PHS entities require all Investigators to file a COI disclosure upon proposal submission.  The COI does not have to be certified, but must be on file.  In order to file, the investigators must be COI trained.</a:t>
            </a:r>
          </a:p>
          <a:p>
            <a:pPr lvl="1"/>
            <a:endParaRPr lang="en-US" sz="2500" dirty="0"/>
          </a:p>
          <a:p>
            <a:pPr lvl="1"/>
            <a:r>
              <a:rPr lang="en-US" sz="4300" dirty="0"/>
              <a:t>The Sponsored Programs Office will need to verify with the respective COI Office -  Malikah Fulton (HSC) or Rosemary Dillon (Main) -  that all Investigators have filed a COI </a:t>
            </a:r>
            <a:r>
              <a:rPr lang="en-US" sz="4300" b="1" i="1" dirty="0"/>
              <a:t>before</a:t>
            </a:r>
            <a:r>
              <a:rPr lang="en-US" sz="4300" dirty="0"/>
              <a:t> the proposal is submitted.</a:t>
            </a:r>
          </a:p>
          <a:p>
            <a:pPr lvl="1"/>
            <a:endParaRPr lang="en-US" sz="2500" dirty="0"/>
          </a:p>
          <a:p>
            <a:pPr lvl="1"/>
            <a:r>
              <a:rPr lang="en-US" sz="4300" dirty="0"/>
              <a:t>Once a COI disclosure has been filed, it is valid for 12 months, unless there is a material change in any circumstance; investigators must report changes within 30 days. Investigators </a:t>
            </a:r>
            <a:r>
              <a:rPr lang="en-US" sz="4300" b="1" i="1" dirty="0"/>
              <a:t>do not</a:t>
            </a:r>
            <a:r>
              <a:rPr lang="en-US" sz="4300" dirty="0"/>
              <a:t> have to re-file for each submission during that one-year period. </a:t>
            </a:r>
          </a:p>
          <a:p>
            <a:pPr lvl="1"/>
            <a:endParaRPr lang="en-US" sz="2500" dirty="0"/>
          </a:p>
          <a:p>
            <a:pPr lvl="1"/>
            <a:r>
              <a:rPr lang="en-US" sz="4300" dirty="0"/>
              <a:t>Staff and department administrators </a:t>
            </a:r>
            <a:r>
              <a:rPr lang="en-US" sz="4300" b="1" i="1" dirty="0"/>
              <a:t>cannot</a:t>
            </a:r>
            <a:r>
              <a:rPr lang="en-US" sz="4300" dirty="0"/>
              <a:t> file for their PI; each PI and investigator  must file for him/herself.</a:t>
            </a:r>
          </a:p>
          <a:p>
            <a:pPr lvl="1"/>
            <a:endParaRPr lang="en-US" sz="2500" dirty="0"/>
          </a:p>
          <a:p>
            <a:pPr lvl="1"/>
            <a:r>
              <a:rPr lang="en-US" sz="4300" dirty="0"/>
              <a:t>The Temple Research Administration website lists the range of PHS entities; please note that some other sponsors have adopted this regulation, such as ACS, AHA, HRSA, Susan G. Komen and various foundations. The COI regulation applies for those submissions as well.</a:t>
            </a:r>
          </a:p>
          <a:p>
            <a:pPr lvl="1"/>
            <a:endParaRPr lang="en-US" sz="2500" dirty="0"/>
          </a:p>
          <a:p>
            <a:pPr lvl="1"/>
            <a:r>
              <a:rPr lang="en-US" sz="4300" dirty="0"/>
              <a:t>Letters of intent that Temple requires from each subcontractor must include a statement indicating that they have a COI policy and will comply with the PHS COI regulation. </a:t>
            </a:r>
          </a:p>
        </p:txBody>
      </p:sp>
      <p:sp>
        <p:nvSpPr>
          <p:cNvPr id="8" name="Slide Number Placeholder 7"/>
          <p:cNvSpPr>
            <a:spLocks noGrp="1"/>
          </p:cNvSpPr>
          <p:nvPr>
            <p:ph type="sldNum" sz="quarter" idx="12"/>
          </p:nvPr>
        </p:nvSpPr>
        <p:spPr/>
        <p:txBody>
          <a:bodyPr/>
          <a:lstStyle/>
          <a:p>
            <a:fld id="{04691F75-4603-4230-B419-A8132C210823}" type="slidenum">
              <a:rPr lang="en-US" smtClean="0"/>
              <a:t>17</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89749" y="5867400"/>
            <a:ext cx="1686298" cy="457200"/>
          </a:xfrm>
          <a:prstGeom prst="rect">
            <a:avLst/>
          </a:prstGeom>
        </p:spPr>
      </p:pic>
      <p:sp>
        <p:nvSpPr>
          <p:cNvPr id="9" name="TextBox 8"/>
          <p:cNvSpPr txBox="1"/>
          <p:nvPr/>
        </p:nvSpPr>
        <p:spPr>
          <a:xfrm>
            <a:off x="7121359" y="6327835"/>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3562453719"/>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9832"/>
            <a:ext cx="8229600" cy="1143000"/>
          </a:xfrm>
        </p:spPr>
        <p:txBody>
          <a:bodyPr>
            <a:normAutofit fontScale="90000"/>
          </a:bodyPr>
          <a:lstStyle/>
          <a:p>
            <a:r>
              <a:rPr lang="en-US" dirty="0"/>
              <a:t/>
            </a:r>
            <a:br>
              <a:rPr lang="en-US" dirty="0"/>
            </a:br>
            <a:r>
              <a:rPr lang="en-US" sz="4400" b="1" dirty="0" smtClean="0"/>
              <a:t>COI Process</a:t>
            </a:r>
            <a:endParaRPr lang="en-US" sz="4400" b="1" dirty="0"/>
          </a:p>
        </p:txBody>
      </p:sp>
      <p:sp>
        <p:nvSpPr>
          <p:cNvPr id="8" name="Slide Number Placeholder 7"/>
          <p:cNvSpPr>
            <a:spLocks noGrp="1"/>
          </p:cNvSpPr>
          <p:nvPr>
            <p:ph type="sldNum" sz="quarter" idx="12"/>
          </p:nvPr>
        </p:nvSpPr>
        <p:spPr/>
        <p:txBody>
          <a:bodyPr/>
          <a:lstStyle/>
          <a:p>
            <a:fld id="{04691F75-4603-4230-B419-A8132C210823}" type="slidenum">
              <a:rPr lang="en-US" smtClean="0"/>
              <a:t>18</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757451"/>
            <a:ext cx="1686298" cy="457200"/>
          </a:xfrm>
          <a:prstGeom prst="rect">
            <a:avLst/>
          </a:prstGeom>
        </p:spPr>
      </p:pic>
      <p:sp>
        <p:nvSpPr>
          <p:cNvPr id="9" name="TextBox 8"/>
          <p:cNvSpPr txBox="1"/>
          <p:nvPr/>
        </p:nvSpPr>
        <p:spPr>
          <a:xfrm>
            <a:off x="7121359" y="6217886"/>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
        <p:nvSpPr>
          <p:cNvPr id="11" name="Content Placeholder 2"/>
          <p:cNvSpPr>
            <a:spLocks noGrp="1"/>
          </p:cNvSpPr>
          <p:nvPr>
            <p:ph idx="1"/>
          </p:nvPr>
        </p:nvSpPr>
        <p:spPr>
          <a:xfrm>
            <a:off x="457200" y="1435387"/>
            <a:ext cx="8229600" cy="4389120"/>
          </a:xfrm>
        </p:spPr>
        <p:txBody>
          <a:bodyPr>
            <a:normAutofit fontScale="77500" lnSpcReduction="20000"/>
          </a:bodyPr>
          <a:lstStyle/>
          <a:p>
            <a:r>
              <a:rPr lang="en-US" b="1" dirty="0" smtClean="0">
                <a:latin typeface="+mj-lt"/>
              </a:rPr>
              <a:t>FOR AWARDS</a:t>
            </a:r>
          </a:p>
          <a:p>
            <a:endParaRPr lang="en-US" b="1" dirty="0" smtClean="0">
              <a:latin typeface="+mj-lt"/>
            </a:endParaRPr>
          </a:p>
          <a:p>
            <a:pPr lvl="1"/>
            <a:r>
              <a:rPr lang="en-US" dirty="0" smtClean="0"/>
              <a:t>For </a:t>
            </a:r>
            <a:r>
              <a:rPr lang="en-US" dirty="0"/>
              <a:t>Awards/FOAPAL set up, the COI disclosure must be filed </a:t>
            </a:r>
            <a:r>
              <a:rPr lang="en-US" dirty="0" smtClean="0"/>
              <a:t>and </a:t>
            </a:r>
            <a:r>
              <a:rPr lang="en-US" b="1" i="1" dirty="0"/>
              <a:t>certified</a:t>
            </a:r>
            <a:r>
              <a:rPr lang="en-US" dirty="0"/>
              <a:t> for </a:t>
            </a:r>
            <a:r>
              <a:rPr lang="en-US" dirty="0" smtClean="0"/>
              <a:t>all </a:t>
            </a:r>
            <a:r>
              <a:rPr lang="en-US" dirty="0"/>
              <a:t>persons involved in the project, including sub-awardees who so certify, </a:t>
            </a:r>
            <a:r>
              <a:rPr lang="en-US" b="1" i="1" dirty="0" smtClean="0"/>
              <a:t>before</a:t>
            </a:r>
            <a:r>
              <a:rPr lang="en-US" dirty="0" smtClean="0"/>
              <a:t> </a:t>
            </a:r>
            <a:r>
              <a:rPr lang="en-US" dirty="0"/>
              <a:t>a FOAPAL can be issued/updated.  </a:t>
            </a:r>
            <a:endParaRPr lang="en-US" dirty="0" smtClean="0"/>
          </a:p>
          <a:p>
            <a:pPr lvl="1"/>
            <a:endParaRPr lang="en-US" dirty="0"/>
          </a:p>
          <a:p>
            <a:pPr lvl="1"/>
            <a:r>
              <a:rPr lang="en-US" dirty="0" smtClean="0"/>
              <a:t>For awards </a:t>
            </a:r>
            <a:r>
              <a:rPr lang="en-US" dirty="0"/>
              <a:t>in place before </a:t>
            </a:r>
            <a:r>
              <a:rPr lang="en-US" dirty="0" smtClean="0"/>
              <a:t>08/24/2012, the </a:t>
            </a:r>
            <a:r>
              <a:rPr lang="en-US" dirty="0"/>
              <a:t>COI rule applies </a:t>
            </a:r>
            <a:r>
              <a:rPr lang="en-US" dirty="0" smtClean="0"/>
              <a:t>when </a:t>
            </a:r>
            <a:r>
              <a:rPr lang="en-US" dirty="0"/>
              <a:t>new funding (out year increments, amendments, supplements) is received. Training, filing and certification are </a:t>
            </a:r>
            <a:r>
              <a:rPr lang="en-US" dirty="0" smtClean="0"/>
              <a:t>required for these new funding allotments.</a:t>
            </a:r>
          </a:p>
          <a:p>
            <a:pPr lvl="1"/>
            <a:endParaRPr lang="en-US" dirty="0" smtClean="0"/>
          </a:p>
          <a:p>
            <a:pPr lvl="1"/>
            <a:r>
              <a:rPr lang="en-US" dirty="0" smtClean="0"/>
              <a:t>If </a:t>
            </a:r>
            <a:r>
              <a:rPr lang="en-US" dirty="0"/>
              <a:t>a new FOAPAL is being set up, that is the check to ensure compliance; in instances where the same FOAPAL is being continued that is still of concern and </a:t>
            </a:r>
            <a:r>
              <a:rPr lang="en-US" dirty="0" smtClean="0"/>
              <a:t>departments </a:t>
            </a:r>
            <a:r>
              <a:rPr lang="en-US" dirty="0"/>
              <a:t>should work closely with the COI office and alert them to that situation to ensure compliance.</a:t>
            </a:r>
          </a:p>
        </p:txBody>
      </p:sp>
    </p:spTree>
    <p:extLst>
      <p:ext uri="{BB962C8B-B14F-4D97-AF65-F5344CB8AC3E}">
        <p14:creationId xmlns:p14="http://schemas.microsoft.com/office/powerpoint/2010/main" val="634502833"/>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447" y="381000"/>
            <a:ext cx="8229600" cy="1143000"/>
          </a:xfrm>
        </p:spPr>
        <p:txBody>
          <a:bodyPr>
            <a:normAutofit fontScale="90000"/>
          </a:bodyPr>
          <a:lstStyle/>
          <a:p>
            <a:r>
              <a:rPr lang="en-US" dirty="0" smtClean="0"/>
              <a:t/>
            </a:r>
            <a:br>
              <a:rPr lang="en-US" dirty="0" smtClean="0"/>
            </a:br>
            <a:r>
              <a:rPr lang="en-US" sz="2200" b="1" dirty="0"/>
              <a:t>Organizations That Require FCOI Compliance With PHS Regulations</a:t>
            </a:r>
            <a:br>
              <a:rPr lang="en-US" sz="2200" b="1" dirty="0"/>
            </a:br>
            <a:r>
              <a:rPr lang="en-US" sz="1800" dirty="0">
                <a:hlinkClick r:id="rId2"/>
              </a:rPr>
              <a:t>http://</a:t>
            </a:r>
            <a:r>
              <a:rPr lang="en-US" sz="1800" dirty="0" smtClean="0">
                <a:hlinkClick r:id="rId2"/>
              </a:rPr>
              <a:t>sites.nationalacademies.org/PGA/fdp/PGA_070596</a:t>
            </a:r>
            <a:r>
              <a:rPr lang="en-US" sz="1800" dirty="0"/>
              <a:t/>
            </a:r>
            <a:br>
              <a:rPr lang="en-US" sz="1800" dirty="0"/>
            </a:br>
            <a:endParaRPr lang="en-US" sz="2000" dirty="0"/>
          </a:p>
        </p:txBody>
      </p:sp>
      <p:sp>
        <p:nvSpPr>
          <p:cNvPr id="8" name="Slide Number Placeholder 7"/>
          <p:cNvSpPr>
            <a:spLocks noGrp="1"/>
          </p:cNvSpPr>
          <p:nvPr>
            <p:ph type="sldNum" sz="quarter" idx="12"/>
          </p:nvPr>
        </p:nvSpPr>
        <p:spPr/>
        <p:txBody>
          <a:bodyPr/>
          <a:lstStyle/>
          <a:p>
            <a:fld id="{04691F75-4603-4230-B419-A8132C210823}" type="slidenum">
              <a:rPr lang="en-US" smtClean="0"/>
              <a:t>19</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89749" y="5867400"/>
            <a:ext cx="1686298" cy="457200"/>
          </a:xfrm>
          <a:prstGeom prst="rect">
            <a:avLst/>
          </a:prstGeom>
        </p:spPr>
      </p:pic>
      <p:sp>
        <p:nvSpPr>
          <p:cNvPr id="9" name="TextBox 8"/>
          <p:cNvSpPr txBox="1"/>
          <p:nvPr/>
        </p:nvSpPr>
        <p:spPr>
          <a:xfrm>
            <a:off x="7121359" y="6327835"/>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
        <p:nvSpPr>
          <p:cNvPr id="4" name="Content Placeholder 3"/>
          <p:cNvSpPr>
            <a:spLocks noGrp="1"/>
          </p:cNvSpPr>
          <p:nvPr>
            <p:ph idx="1"/>
          </p:nvPr>
        </p:nvSpPr>
        <p:spPr>
          <a:xfrm>
            <a:off x="762000" y="1362269"/>
            <a:ext cx="5562600" cy="4727635"/>
          </a:xfrm>
        </p:spPr>
        <p:txBody>
          <a:bodyPr>
            <a:noAutofit/>
          </a:bodyPr>
          <a:lstStyle/>
          <a:p>
            <a:pPr lvl="0"/>
            <a:r>
              <a:rPr lang="en-US" sz="900" dirty="0" smtClean="0"/>
              <a:t>Administration </a:t>
            </a:r>
            <a:r>
              <a:rPr lang="en-US" sz="900" dirty="0"/>
              <a:t>on Aging (</a:t>
            </a:r>
            <a:r>
              <a:rPr lang="en-US" sz="900" dirty="0" err="1"/>
              <a:t>AoA</a:t>
            </a:r>
            <a:r>
              <a:rPr lang="en-US" sz="900" dirty="0"/>
              <a:t>)</a:t>
            </a:r>
          </a:p>
          <a:p>
            <a:pPr lvl="0"/>
            <a:r>
              <a:rPr lang="en-US" sz="900" dirty="0"/>
              <a:t>Administration for Children and Families (ACF)</a:t>
            </a:r>
          </a:p>
          <a:p>
            <a:pPr lvl="0"/>
            <a:r>
              <a:rPr lang="en-US" sz="900" dirty="0"/>
              <a:t>Agency for Healthcare Research &amp; Quality (AHRQ)</a:t>
            </a:r>
          </a:p>
          <a:p>
            <a:pPr lvl="0"/>
            <a:r>
              <a:rPr lang="en-US" sz="900" dirty="0"/>
              <a:t>Agency for Toxic Substances &amp; Disease Registry (ATSDR)</a:t>
            </a:r>
          </a:p>
          <a:p>
            <a:pPr lvl="0"/>
            <a:r>
              <a:rPr lang="en-US" sz="900" dirty="0"/>
              <a:t>Alliance for Lupus Research (ALR)</a:t>
            </a:r>
          </a:p>
          <a:p>
            <a:pPr lvl="0"/>
            <a:r>
              <a:rPr lang="en-US" sz="900" dirty="0"/>
              <a:t>American Cancer Society (ACS)</a:t>
            </a:r>
          </a:p>
          <a:p>
            <a:pPr lvl="0"/>
            <a:r>
              <a:rPr lang="en-US" sz="900" dirty="0"/>
              <a:t>American Heart Association (AHA)</a:t>
            </a:r>
          </a:p>
          <a:p>
            <a:pPr lvl="0"/>
            <a:r>
              <a:rPr lang="en-US" sz="900" dirty="0"/>
              <a:t>American Lung Association (ALA)</a:t>
            </a:r>
          </a:p>
          <a:p>
            <a:pPr lvl="0"/>
            <a:r>
              <a:rPr lang="en-US" sz="900" dirty="0"/>
              <a:t>Arthritis Foundation (AF)</a:t>
            </a:r>
          </a:p>
          <a:p>
            <a:pPr lvl="0"/>
            <a:r>
              <a:rPr lang="en-US" sz="900" dirty="0"/>
              <a:t>Biomedical Advanced Research and Development Authority (BARDA)</a:t>
            </a:r>
          </a:p>
          <a:p>
            <a:pPr lvl="0"/>
            <a:r>
              <a:rPr lang="en-US" sz="900" dirty="0"/>
              <a:t>California Breast Cancer Research Program (CBCRP)</a:t>
            </a:r>
          </a:p>
          <a:p>
            <a:pPr lvl="0"/>
            <a:r>
              <a:rPr lang="en-US" sz="900" dirty="0"/>
              <a:t>California HIV/AIDS Research Program (CHRP)</a:t>
            </a:r>
          </a:p>
          <a:p>
            <a:pPr lvl="0"/>
            <a:r>
              <a:rPr lang="en-US" sz="900" dirty="0" smtClean="0"/>
              <a:t>Centers for Disease Control &amp; Prevention (CDC)</a:t>
            </a:r>
          </a:p>
          <a:p>
            <a:pPr lvl="0"/>
            <a:r>
              <a:rPr lang="en-US" sz="900" dirty="0" smtClean="0"/>
              <a:t>Centers for Medicare and Medicaid Services (CMS) [formerly HCFA]</a:t>
            </a:r>
          </a:p>
          <a:p>
            <a:pPr lvl="0"/>
            <a:r>
              <a:rPr lang="en-US" sz="900" dirty="0" smtClean="0"/>
              <a:t>Food and Drug Administration (FDA)</a:t>
            </a:r>
          </a:p>
          <a:p>
            <a:pPr lvl="0"/>
            <a:r>
              <a:rPr lang="en-US" sz="900" dirty="0" smtClean="0"/>
              <a:t>Health Resources &amp; Services Administration (HRSA)</a:t>
            </a:r>
          </a:p>
          <a:p>
            <a:pPr lvl="0"/>
            <a:r>
              <a:rPr lang="en-US" sz="900" dirty="0" smtClean="0"/>
              <a:t>Indian Health Service (IHS)</a:t>
            </a:r>
          </a:p>
          <a:p>
            <a:pPr lvl="0"/>
            <a:r>
              <a:rPr lang="en-US" sz="900" dirty="0" smtClean="0"/>
              <a:t>Juvenile Diabetes Research Foundation (JDRF)</a:t>
            </a:r>
          </a:p>
          <a:p>
            <a:pPr lvl="0"/>
            <a:r>
              <a:rPr lang="en-US" sz="900" dirty="0" smtClean="0"/>
              <a:t>Lupus Foundation of America (LFA)</a:t>
            </a:r>
          </a:p>
          <a:p>
            <a:pPr lvl="0"/>
            <a:r>
              <a:rPr lang="en-US" sz="900" dirty="0" smtClean="0"/>
              <a:t>National Institutes of Health (NIH)</a:t>
            </a:r>
          </a:p>
          <a:p>
            <a:pPr lvl="0"/>
            <a:r>
              <a:rPr lang="en-US" sz="900" dirty="0" smtClean="0"/>
              <a:t>Office of Global Affairs (OGA)</a:t>
            </a:r>
          </a:p>
          <a:p>
            <a:pPr lvl="0"/>
            <a:r>
              <a:rPr lang="en-US" sz="900" dirty="0" smtClean="0"/>
              <a:t>Office of the Assistant Secretary for Health (ASH)</a:t>
            </a:r>
          </a:p>
          <a:p>
            <a:pPr lvl="1"/>
            <a:r>
              <a:rPr lang="en-US" sz="900" dirty="0" smtClean="0"/>
              <a:t>Office of the Assistant Secretary for Preparedness and Response (ASPR)</a:t>
            </a:r>
          </a:p>
          <a:p>
            <a:pPr lvl="2"/>
            <a:r>
              <a:rPr lang="en-US" sz="900" dirty="0" smtClean="0"/>
              <a:t>Biomedical Advanced Research and Development Authority (BARDA)</a:t>
            </a:r>
          </a:p>
          <a:p>
            <a:pPr lvl="1"/>
            <a:r>
              <a:rPr lang="en-US" sz="900" dirty="0" smtClean="0"/>
              <a:t>Office of Minority Health Resources Center (OMH)</a:t>
            </a:r>
          </a:p>
          <a:p>
            <a:pPr lvl="1"/>
            <a:r>
              <a:rPr lang="en-US" sz="900" dirty="0" smtClean="0"/>
              <a:t>Office of Population Affairs (OPA)</a:t>
            </a:r>
          </a:p>
          <a:p>
            <a:pPr lvl="1"/>
            <a:r>
              <a:rPr lang="en-US" sz="900" dirty="0" smtClean="0"/>
              <a:t>Office of Research Integrity (ORI)</a:t>
            </a:r>
          </a:p>
          <a:p>
            <a:pPr lvl="1"/>
            <a:r>
              <a:rPr lang="en-US" sz="900" dirty="0" smtClean="0"/>
              <a:t>Office of Research on Women’s Health (OWH)</a:t>
            </a:r>
          </a:p>
          <a:p>
            <a:pPr lvl="0"/>
            <a:r>
              <a:rPr lang="en-US" sz="900" dirty="0" smtClean="0"/>
              <a:t>Substance Abuse &amp; Mental Health Services Administration (SAMHSA)</a:t>
            </a:r>
          </a:p>
          <a:p>
            <a:pPr lvl="0"/>
            <a:r>
              <a:rPr lang="en-US" sz="900" dirty="0" smtClean="0"/>
              <a:t>Susan G. Komen for the Cure</a:t>
            </a:r>
          </a:p>
          <a:p>
            <a:pPr marL="0" indent="0">
              <a:buNone/>
            </a:pPr>
            <a:endParaRPr lang="en-US" sz="1000" dirty="0"/>
          </a:p>
          <a:p>
            <a:endParaRPr lang="en-US" sz="1000" dirty="0"/>
          </a:p>
        </p:txBody>
      </p:sp>
    </p:spTree>
    <p:extLst>
      <p:ext uri="{BB962C8B-B14F-4D97-AF65-F5344CB8AC3E}">
        <p14:creationId xmlns:p14="http://schemas.microsoft.com/office/powerpoint/2010/main" val="3193847797"/>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normAutofit/>
          </a:bodyPr>
          <a:lstStyle/>
          <a:p>
            <a:r>
              <a:rPr lang="en-US" sz="4000" b="1" dirty="0" smtClean="0"/>
              <a:t>Agenda</a:t>
            </a:r>
            <a:endParaRPr lang="en-US" sz="4000" b="1" dirty="0"/>
          </a:p>
        </p:txBody>
      </p:sp>
      <p:sp>
        <p:nvSpPr>
          <p:cNvPr id="3" name="Content Placeholder 2"/>
          <p:cNvSpPr>
            <a:spLocks noGrp="1"/>
          </p:cNvSpPr>
          <p:nvPr>
            <p:ph idx="1"/>
          </p:nvPr>
        </p:nvSpPr>
        <p:spPr>
          <a:xfrm>
            <a:off x="457200" y="1828800"/>
            <a:ext cx="8534400" cy="4389120"/>
          </a:xfrm>
        </p:spPr>
        <p:txBody>
          <a:bodyPr>
            <a:normAutofit fontScale="85000" lnSpcReduction="10000"/>
          </a:bodyPr>
          <a:lstStyle/>
          <a:p>
            <a:r>
              <a:rPr lang="en-US" b="1" dirty="0" smtClean="0"/>
              <a:t>Update </a:t>
            </a:r>
            <a:r>
              <a:rPr lang="en-US" b="1" dirty="0"/>
              <a:t>on Reorganization of Research Administration Office</a:t>
            </a:r>
            <a:r>
              <a:rPr lang="en-US" dirty="0"/>
              <a:t> </a:t>
            </a:r>
            <a:br>
              <a:rPr lang="en-US" dirty="0"/>
            </a:br>
            <a:r>
              <a:rPr lang="en-US" dirty="0" smtClean="0"/>
              <a:t>– </a:t>
            </a:r>
            <a:r>
              <a:rPr lang="en-US" dirty="0"/>
              <a:t>(Michele </a:t>
            </a:r>
            <a:r>
              <a:rPr lang="en-US" dirty="0" smtClean="0"/>
              <a:t>Masucci)</a:t>
            </a:r>
          </a:p>
          <a:p>
            <a:pPr marL="0" indent="0">
              <a:buNone/>
            </a:pPr>
            <a:endParaRPr lang="en-US" sz="1000" dirty="0"/>
          </a:p>
          <a:p>
            <a:pPr lvl="0"/>
            <a:r>
              <a:rPr lang="en-US" b="1" dirty="0"/>
              <a:t>Updates on eRA – </a:t>
            </a:r>
            <a:r>
              <a:rPr lang="en-US" b="1" dirty="0" smtClean="0"/>
              <a:t>(Krunal Cholera)</a:t>
            </a:r>
          </a:p>
          <a:p>
            <a:pPr lvl="1"/>
            <a:r>
              <a:rPr lang="en-US" dirty="0" smtClean="0"/>
              <a:t>Conflict of Interest (COI)</a:t>
            </a:r>
          </a:p>
          <a:p>
            <a:pPr lvl="1"/>
            <a:r>
              <a:rPr lang="en-US" dirty="0" smtClean="0"/>
              <a:t>Institutional </a:t>
            </a:r>
            <a:r>
              <a:rPr lang="en-US" dirty="0"/>
              <a:t>Review </a:t>
            </a:r>
            <a:r>
              <a:rPr lang="en-US" dirty="0" smtClean="0"/>
              <a:t>Boards (IRB) </a:t>
            </a:r>
          </a:p>
          <a:p>
            <a:pPr lvl="1"/>
            <a:r>
              <a:rPr lang="en-US" dirty="0" smtClean="0"/>
              <a:t>Institutional </a:t>
            </a:r>
            <a:r>
              <a:rPr lang="en-US" dirty="0"/>
              <a:t>Animal Care &amp; Use </a:t>
            </a:r>
            <a:r>
              <a:rPr lang="en-US" dirty="0" smtClean="0"/>
              <a:t>Committee (IACUC)</a:t>
            </a:r>
            <a:r>
              <a:rPr lang="en-US" b="1" dirty="0" smtClean="0"/>
              <a:t/>
            </a:r>
            <a:br>
              <a:rPr lang="en-US" b="1" dirty="0" smtClean="0"/>
            </a:br>
            <a:endParaRPr lang="en-US" sz="900" dirty="0" smtClean="0"/>
          </a:p>
          <a:p>
            <a:pPr lvl="0"/>
            <a:r>
              <a:rPr lang="en-US" b="1" dirty="0" smtClean="0"/>
              <a:t>COI Process/Export Controls </a:t>
            </a:r>
            <a:r>
              <a:rPr lang="en-US" b="1" dirty="0" smtClean="0"/>
              <a:t>Audit/</a:t>
            </a:r>
            <a:r>
              <a:rPr lang="en-US" sz="2800" b="1" dirty="0" smtClean="0"/>
              <a:t>Responsible </a:t>
            </a:r>
            <a:r>
              <a:rPr lang="en-US" sz="2800" b="1" dirty="0"/>
              <a:t>Conduct of Research</a:t>
            </a:r>
            <a:r>
              <a:rPr lang="en-US" b="1" dirty="0" smtClean="0"/>
              <a:t> </a:t>
            </a:r>
            <a:endParaRPr lang="en-US" dirty="0"/>
          </a:p>
          <a:p>
            <a:pPr marL="0" indent="0">
              <a:buNone/>
            </a:pPr>
            <a:r>
              <a:rPr lang="en-US" dirty="0" smtClean="0"/>
              <a:t>    – (</a:t>
            </a:r>
            <a:r>
              <a:rPr lang="en-US" dirty="0"/>
              <a:t>Rosemary Dillon)</a:t>
            </a:r>
          </a:p>
          <a:p>
            <a:pPr marL="0" indent="0">
              <a:buNone/>
            </a:pPr>
            <a:endParaRPr lang="en-US" sz="900" dirty="0"/>
          </a:p>
          <a:p>
            <a:pPr lvl="0"/>
            <a:r>
              <a:rPr lang="en-US" b="1" dirty="0"/>
              <a:t>Task Force on Process and </a:t>
            </a:r>
            <a:r>
              <a:rPr lang="en-US" b="1" dirty="0" smtClean="0"/>
              <a:t>Procedures</a:t>
            </a:r>
            <a:endParaRPr lang="en-US" dirty="0"/>
          </a:p>
          <a:p>
            <a:pPr marL="0" indent="0">
              <a:buNone/>
            </a:pPr>
            <a:r>
              <a:rPr lang="en-US" dirty="0" smtClean="0"/>
              <a:t>    – (</a:t>
            </a:r>
            <a:r>
              <a:rPr lang="en-US" dirty="0"/>
              <a:t>Keith Osterhage)</a:t>
            </a:r>
          </a:p>
          <a:p>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2</a:t>
            </a:fld>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36478"/>
            <a:ext cx="1686298" cy="457200"/>
          </a:xfrm>
          <a:prstGeom prst="rect">
            <a:avLst/>
          </a:prstGeom>
        </p:spPr>
      </p:pic>
      <p:sp>
        <p:nvSpPr>
          <p:cNvPr id="5" name="TextBox 4"/>
          <p:cNvSpPr txBox="1"/>
          <p:nvPr/>
        </p:nvSpPr>
        <p:spPr>
          <a:xfrm>
            <a:off x="7121358" y="6311966"/>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3666666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3"/>
          <p:cNvSpPr>
            <a:spLocks noGrp="1"/>
          </p:cNvSpPr>
          <p:nvPr>
            <p:ph idx="1"/>
          </p:nvPr>
        </p:nvSpPr>
        <p:spPr>
          <a:xfrm>
            <a:off x="609600" y="1170432"/>
            <a:ext cx="7772400" cy="5181600"/>
          </a:xfrm>
        </p:spPr>
        <p:txBody>
          <a:bodyPr>
            <a:normAutofit/>
          </a:bodyPr>
          <a:lstStyle/>
          <a:p>
            <a:r>
              <a:rPr lang="en-US" sz="2000" dirty="0" smtClean="0">
                <a:solidFill>
                  <a:schemeClr val="tx1"/>
                </a:solidFill>
              </a:rPr>
              <a:t>PA Master Agreement </a:t>
            </a:r>
          </a:p>
          <a:p>
            <a:r>
              <a:rPr lang="en-US" sz="2000" dirty="0" smtClean="0"/>
              <a:t>Sequester </a:t>
            </a:r>
            <a:r>
              <a:rPr lang="en-US" sz="2000" dirty="0"/>
              <a:t>update and </a:t>
            </a:r>
            <a:r>
              <a:rPr lang="en-US" sz="2000" dirty="0" smtClean="0"/>
              <a:t>link </a:t>
            </a:r>
          </a:p>
          <a:p>
            <a:pPr marL="365760" lvl="1" indent="0">
              <a:buNone/>
            </a:pPr>
            <a:r>
              <a:rPr lang="en-US" sz="1400" dirty="0" smtClean="0">
                <a:hlinkClick r:id="rId3"/>
              </a:rPr>
              <a:t>http</a:t>
            </a:r>
            <a:r>
              <a:rPr lang="en-US" sz="1400" dirty="0">
                <a:hlinkClick r:id="rId3"/>
              </a:rPr>
              <a:t>://www.temple.edu/research/researchadmin/sp_sequest.html</a:t>
            </a:r>
            <a:endParaRPr lang="en-US" sz="1400" dirty="0"/>
          </a:p>
          <a:p>
            <a:r>
              <a:rPr lang="en-US" sz="2000" dirty="0" smtClean="0"/>
              <a:t>Grant </a:t>
            </a:r>
            <a:r>
              <a:rPr lang="en-US" sz="2000" dirty="0"/>
              <a:t>Writing Workshop Modules – April 10 &amp; 11 </a:t>
            </a:r>
          </a:p>
          <a:p>
            <a:endParaRPr lang="en-US" dirty="0" smtClean="0"/>
          </a:p>
          <a:p>
            <a:pPr marL="0" indent="0">
              <a:buNone/>
            </a:pPr>
            <a:endParaRPr lang="en-US" sz="2000" dirty="0" smtClean="0">
              <a:solidFill>
                <a:schemeClr val="tx1"/>
              </a:solidFill>
            </a:endParaRPr>
          </a:p>
        </p:txBody>
      </p:sp>
      <p:sp>
        <p:nvSpPr>
          <p:cNvPr id="12" name="Slide Number Placeholder 11"/>
          <p:cNvSpPr>
            <a:spLocks noGrp="1"/>
          </p:cNvSpPr>
          <p:nvPr>
            <p:ph type="sldNum" sz="quarter" idx="12"/>
          </p:nvPr>
        </p:nvSpPr>
        <p:spPr/>
        <p:txBody>
          <a:bodyPr/>
          <a:lstStyle/>
          <a:p>
            <a:fld id="{04691F75-4603-4230-B419-A8132C210823}" type="slidenum">
              <a:rPr lang="en-US" smtClean="0"/>
              <a:t>20</a:t>
            </a:fld>
            <a:endParaRPr lang="en-US"/>
          </a:p>
        </p:txBody>
      </p:sp>
      <p:sp>
        <p:nvSpPr>
          <p:cNvPr id="10" name="Title 1"/>
          <p:cNvSpPr txBox="1">
            <a:spLocks/>
          </p:cNvSpPr>
          <p:nvPr/>
        </p:nvSpPr>
        <p:spPr>
          <a:xfrm>
            <a:off x="609600" y="304800"/>
            <a:ext cx="8229600" cy="838200"/>
          </a:xfrm>
          <a:prstGeom prst="rect">
            <a:avLst/>
          </a:prstGeom>
        </p:spPr>
        <p:txBody>
          <a:bodyPr vert="horz" lIns="0" rIns="0" bIns="0" anchor="b">
            <a:normAutofit fontScale="4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dirty="0" smtClean="0"/>
              <a:t/>
            </a:r>
            <a:br>
              <a:rPr lang="en-US" dirty="0" smtClean="0"/>
            </a:br>
            <a:r>
              <a:rPr lang="en-US" sz="8000" b="1" dirty="0" smtClean="0"/>
              <a:t>Announcements</a:t>
            </a:r>
            <a:r>
              <a:rPr lang="en-US" sz="8900" b="1" dirty="0" smtClean="0"/>
              <a:t> </a:t>
            </a:r>
            <a:endParaRPr lang="en-US" sz="8900" b="1" dirty="0"/>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74478" y="5791200"/>
            <a:ext cx="1686298" cy="457200"/>
          </a:xfrm>
          <a:prstGeom prst="rect">
            <a:avLst/>
          </a:prstGeom>
        </p:spPr>
      </p:pic>
      <p:sp>
        <p:nvSpPr>
          <p:cNvPr id="13" name="TextBox 12"/>
          <p:cNvSpPr txBox="1"/>
          <p:nvPr/>
        </p:nvSpPr>
        <p:spPr>
          <a:xfrm>
            <a:off x="7228383" y="6265016"/>
            <a:ext cx="1879041" cy="230832"/>
          </a:xfrm>
          <a:prstGeom prst="rect">
            <a:avLst/>
          </a:prstGeom>
          <a:noFill/>
        </p:spPr>
        <p:txBody>
          <a:bodyPr wrap="none" rtlCol="0">
            <a:spAutoFit/>
          </a:bodyPr>
          <a:lstStyle/>
          <a:p>
            <a:r>
              <a:rPr lang="en-US" sz="900" i="1" dirty="0" smtClean="0"/>
              <a:t>Research and Graduate Education </a:t>
            </a:r>
            <a:endParaRPr lang="en-US" sz="900" dirty="0"/>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532888"/>
            <a:ext cx="3581400" cy="4298828"/>
          </a:xfrm>
          <a:prstGeom prst="rect">
            <a:avLst/>
          </a:prstGeom>
          <a:noFill/>
          <a:ln w="9525">
            <a:solidFill>
              <a:schemeClr val="tx1">
                <a:alpha val="86000"/>
              </a:schemeClr>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48493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4000" b="1" dirty="0"/>
              <a:t>Updates for Research </a:t>
            </a:r>
            <a:r>
              <a:rPr lang="en-US" sz="4000" b="1" dirty="0" smtClean="0"/>
              <a:t>Administration</a:t>
            </a:r>
            <a:endParaRPr lang="en-US" sz="4000" b="1" dirty="0"/>
          </a:p>
        </p:txBody>
      </p:sp>
      <p:sp>
        <p:nvSpPr>
          <p:cNvPr id="3" name="Content Placeholder 2"/>
          <p:cNvSpPr>
            <a:spLocks noGrp="1"/>
          </p:cNvSpPr>
          <p:nvPr>
            <p:ph idx="1"/>
          </p:nvPr>
        </p:nvSpPr>
        <p:spPr>
          <a:xfrm>
            <a:off x="457200" y="1727262"/>
            <a:ext cx="8229600" cy="4389120"/>
          </a:xfrm>
        </p:spPr>
        <p:txBody>
          <a:bodyPr>
            <a:normAutofit fontScale="77500" lnSpcReduction="20000"/>
          </a:bodyPr>
          <a:lstStyle/>
          <a:p>
            <a:pPr lvl="0"/>
            <a:r>
              <a:rPr lang="en-US" b="1" dirty="0" smtClean="0"/>
              <a:t>Reorganization</a:t>
            </a:r>
            <a:r>
              <a:rPr lang="en-US" dirty="0" smtClean="0"/>
              <a:t>—Rob </a:t>
            </a:r>
            <a:r>
              <a:rPr lang="en-US" dirty="0"/>
              <a:t>Gage is working on strategic priorities, budgets and coordinated internal competitions and limited submissions, Rosemary Dillon is leading Main Campus COI and initiating efforts to develop regulatory compliance for matters such as Export Controls and Responsible Conduct of </a:t>
            </a:r>
            <a:r>
              <a:rPr lang="en-US" dirty="0" smtClean="0"/>
              <a:t>Research</a:t>
            </a:r>
          </a:p>
          <a:p>
            <a:pPr lvl="0"/>
            <a:endParaRPr lang="en-US" sz="1400" dirty="0"/>
          </a:p>
          <a:p>
            <a:pPr lvl="0"/>
            <a:r>
              <a:rPr lang="en-US" b="1" dirty="0"/>
              <a:t>Three new positions have been posted for Research Administration:</a:t>
            </a:r>
            <a:r>
              <a:rPr lang="en-US" dirty="0"/>
              <a:t>  1) Senior Grants and Contracts Specialist, 2) Grants and Contracts Specialist and 3) Contracts Manager (who will handle all </a:t>
            </a:r>
            <a:r>
              <a:rPr lang="en-US" dirty="0" err="1"/>
              <a:t>subawards</a:t>
            </a:r>
            <a:r>
              <a:rPr lang="en-US" dirty="0" smtClean="0"/>
              <a:t>)</a:t>
            </a:r>
          </a:p>
          <a:p>
            <a:pPr lvl="0"/>
            <a:endParaRPr lang="en-US" sz="1300" dirty="0"/>
          </a:p>
          <a:p>
            <a:pPr lvl="0"/>
            <a:r>
              <a:rPr lang="en-US" b="1" dirty="0"/>
              <a:t>IRB and IACUC are also advertising new </a:t>
            </a:r>
            <a:r>
              <a:rPr lang="en-US" b="1" dirty="0" smtClean="0"/>
              <a:t>positions</a:t>
            </a:r>
          </a:p>
          <a:p>
            <a:pPr lvl="0"/>
            <a:endParaRPr lang="en-US" sz="1300" b="1" dirty="0"/>
          </a:p>
          <a:p>
            <a:pPr lvl="0"/>
            <a:r>
              <a:rPr lang="en-US" b="1" dirty="0"/>
              <a:t>Krunal is now Manager of ERA </a:t>
            </a:r>
            <a:r>
              <a:rPr lang="en-US" dirty="0"/>
              <a:t>and he is advertising for both technical and training positions to support </a:t>
            </a:r>
            <a:r>
              <a:rPr lang="en-US" dirty="0" smtClean="0"/>
              <a:t>ERA</a:t>
            </a:r>
          </a:p>
          <a:p>
            <a:pPr lvl="0"/>
            <a:endParaRPr lang="en-US" sz="1200" dirty="0"/>
          </a:p>
          <a:p>
            <a:r>
              <a:rPr lang="en-US" b="1" dirty="0"/>
              <a:t>Innovation Fund—</a:t>
            </a:r>
            <a:r>
              <a:rPr lang="en-US" dirty="0"/>
              <a:t>special</a:t>
            </a:r>
            <a:r>
              <a:rPr lang="en-US" b="1" dirty="0"/>
              <a:t> </a:t>
            </a:r>
            <a:r>
              <a:rPr lang="en-US" dirty="0"/>
              <a:t>allocation of funds to bolster research within Temple</a:t>
            </a:r>
          </a:p>
        </p:txBody>
      </p:sp>
      <p:sp>
        <p:nvSpPr>
          <p:cNvPr id="8" name="Slide Number Placeholder 7"/>
          <p:cNvSpPr>
            <a:spLocks noGrp="1"/>
          </p:cNvSpPr>
          <p:nvPr>
            <p:ph type="sldNum" sz="quarter" idx="12"/>
          </p:nvPr>
        </p:nvSpPr>
        <p:spPr/>
        <p:txBody>
          <a:bodyPr/>
          <a:lstStyle/>
          <a:p>
            <a:fld id="{04691F75-4603-4230-B419-A8132C210823}" type="slidenum">
              <a:rPr lang="en-US" smtClean="0"/>
              <a:t>3</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2624" y="5995344"/>
            <a:ext cx="1484647" cy="402527"/>
          </a:xfrm>
          <a:prstGeom prst="rect">
            <a:avLst/>
          </a:prstGeom>
        </p:spPr>
      </p:pic>
      <p:sp>
        <p:nvSpPr>
          <p:cNvPr id="9" name="TextBox 8"/>
          <p:cNvSpPr txBox="1"/>
          <p:nvPr/>
        </p:nvSpPr>
        <p:spPr>
          <a:xfrm>
            <a:off x="7362195" y="6401107"/>
            <a:ext cx="1693092" cy="215444"/>
          </a:xfrm>
          <a:prstGeom prst="rect">
            <a:avLst/>
          </a:prstGeom>
          <a:noFill/>
        </p:spPr>
        <p:txBody>
          <a:bodyPr wrap="none" rtlCol="0">
            <a:spAutoFit/>
          </a:bodyPr>
          <a:lstStyle/>
          <a:p>
            <a:r>
              <a:rPr lang="en-US" sz="800" i="1" dirty="0" smtClean="0"/>
              <a:t>Research and Graduate Education </a:t>
            </a:r>
            <a:endParaRPr lang="en-US" sz="800" dirty="0"/>
          </a:p>
        </p:txBody>
      </p:sp>
    </p:spTree>
    <p:extLst>
      <p:ext uri="{BB962C8B-B14F-4D97-AF65-F5344CB8AC3E}">
        <p14:creationId xmlns:p14="http://schemas.microsoft.com/office/powerpoint/2010/main" val="3274597232"/>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a:t/>
            </a:r>
            <a:br>
              <a:rPr lang="en-US" dirty="0"/>
            </a:br>
            <a:r>
              <a:rPr lang="en-US" sz="4400" b="1" dirty="0" smtClean="0"/>
              <a:t>ERA Updates</a:t>
            </a:r>
            <a:endParaRPr lang="en-US" sz="4400" b="1" dirty="0"/>
          </a:p>
        </p:txBody>
      </p:sp>
      <p:sp>
        <p:nvSpPr>
          <p:cNvPr id="3" name="Content Placeholder 2"/>
          <p:cNvSpPr>
            <a:spLocks noGrp="1"/>
          </p:cNvSpPr>
          <p:nvPr>
            <p:ph idx="1"/>
          </p:nvPr>
        </p:nvSpPr>
        <p:spPr>
          <a:xfrm>
            <a:off x="838200" y="1905000"/>
            <a:ext cx="7408333" cy="3450696"/>
          </a:xfrm>
        </p:spPr>
        <p:txBody>
          <a:bodyPr>
            <a:normAutofit fontScale="92500" lnSpcReduction="10000"/>
          </a:bodyPr>
          <a:lstStyle/>
          <a:p>
            <a:r>
              <a:rPr lang="en-US" sz="2800" b="1" dirty="0"/>
              <a:t>Conflict of </a:t>
            </a:r>
            <a:r>
              <a:rPr lang="en-US" sz="2800" b="1" dirty="0" smtClean="0"/>
              <a:t>Interest </a:t>
            </a:r>
            <a:r>
              <a:rPr lang="en-US" sz="2800" dirty="0" smtClean="0"/>
              <a:t>(</a:t>
            </a:r>
            <a:r>
              <a:rPr lang="en-US" sz="2800" b="1" dirty="0" smtClean="0"/>
              <a:t>COI)</a:t>
            </a:r>
          </a:p>
          <a:p>
            <a:pPr lvl="1"/>
            <a:r>
              <a:rPr lang="en-US" dirty="0" smtClean="0"/>
              <a:t>revisions </a:t>
            </a:r>
            <a:r>
              <a:rPr lang="en-US" dirty="0"/>
              <a:t>to the module</a:t>
            </a:r>
          </a:p>
          <a:p>
            <a:r>
              <a:rPr lang="en-US" sz="2800" b="1" dirty="0"/>
              <a:t>Institutional Review Boards </a:t>
            </a:r>
            <a:r>
              <a:rPr lang="en-US" sz="2800" b="1" dirty="0" smtClean="0"/>
              <a:t>(IRB)</a:t>
            </a:r>
          </a:p>
          <a:p>
            <a:pPr lvl="1"/>
            <a:r>
              <a:rPr lang="en-US" dirty="0" smtClean="0"/>
              <a:t>phased </a:t>
            </a:r>
            <a:r>
              <a:rPr lang="en-US" dirty="0"/>
              <a:t>rollout of the module—campus wide by end of May, 2013</a:t>
            </a:r>
          </a:p>
          <a:p>
            <a:pPr lvl="0"/>
            <a:r>
              <a:rPr lang="en-US" sz="2800" b="1" dirty="0"/>
              <a:t>Institutional Animal Care &amp; Use Committee (IACUC) </a:t>
            </a:r>
            <a:endParaRPr lang="en-US" sz="2800" b="1" dirty="0" smtClean="0"/>
          </a:p>
          <a:p>
            <a:pPr lvl="1"/>
            <a:r>
              <a:rPr lang="en-US" dirty="0" smtClean="0"/>
              <a:t>module </a:t>
            </a:r>
            <a:r>
              <a:rPr lang="en-US" dirty="0"/>
              <a:t>in development, initial rollout anticipated this spring.</a:t>
            </a:r>
          </a:p>
          <a:p>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4</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757451"/>
            <a:ext cx="1686298" cy="457200"/>
          </a:xfrm>
          <a:prstGeom prst="rect">
            <a:avLst/>
          </a:prstGeom>
        </p:spPr>
      </p:pic>
      <p:sp>
        <p:nvSpPr>
          <p:cNvPr id="9" name="TextBox 8"/>
          <p:cNvSpPr txBox="1"/>
          <p:nvPr/>
        </p:nvSpPr>
        <p:spPr>
          <a:xfrm>
            <a:off x="7121359" y="6217886"/>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3661755334"/>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fontScale="90000"/>
          </a:bodyPr>
          <a:lstStyle/>
          <a:p>
            <a:r>
              <a:rPr lang="en-US" dirty="0"/>
              <a:t/>
            </a:r>
            <a:br>
              <a:rPr lang="en-US" dirty="0"/>
            </a:br>
            <a:r>
              <a:rPr lang="en-US" sz="4400" b="1" dirty="0" smtClean="0"/>
              <a:t>COI Process</a:t>
            </a:r>
            <a:endParaRPr lang="en-US" sz="2000" dirty="0"/>
          </a:p>
        </p:txBody>
      </p:sp>
      <p:sp>
        <p:nvSpPr>
          <p:cNvPr id="3" name="Content Placeholder 2"/>
          <p:cNvSpPr>
            <a:spLocks noGrp="1"/>
          </p:cNvSpPr>
          <p:nvPr>
            <p:ph idx="1"/>
          </p:nvPr>
        </p:nvSpPr>
        <p:spPr>
          <a:xfrm>
            <a:off x="533400" y="1362864"/>
            <a:ext cx="8229600" cy="5080387"/>
          </a:xfrm>
        </p:spPr>
        <p:txBody>
          <a:bodyPr>
            <a:normAutofit fontScale="40000" lnSpcReduction="20000"/>
          </a:bodyPr>
          <a:lstStyle/>
          <a:p>
            <a:pPr marL="0" indent="0">
              <a:buNone/>
            </a:pPr>
            <a:r>
              <a:rPr lang="en-US" sz="4000" b="1" dirty="0" smtClean="0"/>
              <a:t>COI website: </a:t>
            </a:r>
            <a:r>
              <a:rPr lang="en-US" sz="4000" dirty="0">
                <a:hlinkClick r:id="rId2"/>
              </a:rPr>
              <a:t>http://www.temple.edu/research/researchadmin/coi</a:t>
            </a:r>
            <a:r>
              <a:rPr lang="en-US" sz="4000" dirty="0" smtClean="0">
                <a:hlinkClick r:id="rId2"/>
              </a:rPr>
              <a:t>/</a:t>
            </a:r>
            <a:endParaRPr lang="en-US" sz="4000" dirty="0" smtClean="0"/>
          </a:p>
          <a:p>
            <a:pPr marL="0" indent="0">
              <a:buNone/>
            </a:pPr>
            <a:endParaRPr lang="en-US" sz="3200" b="1" dirty="0" smtClean="0"/>
          </a:p>
          <a:p>
            <a:r>
              <a:rPr lang="en-US" sz="5000" b="1" dirty="0"/>
              <a:t>FOR PROPOSAL SUBMISSIONS </a:t>
            </a:r>
          </a:p>
          <a:p>
            <a:pPr marL="0" indent="0">
              <a:buNone/>
            </a:pPr>
            <a:endParaRPr lang="en-US" sz="500" b="1" dirty="0" smtClean="0"/>
          </a:p>
          <a:p>
            <a:pPr lvl="1"/>
            <a:r>
              <a:rPr lang="en-US" sz="3500" dirty="0"/>
              <a:t>PHS entities require all Investigators to file a COI disclosure upon proposal submission.  The COI does not have to be certified, but must be on file.  In order to file, the investigators must be COI trained.</a:t>
            </a:r>
          </a:p>
          <a:p>
            <a:pPr lvl="1"/>
            <a:endParaRPr lang="en-US" sz="2000" dirty="0"/>
          </a:p>
          <a:p>
            <a:pPr lvl="1"/>
            <a:r>
              <a:rPr lang="en-US" sz="3500" dirty="0"/>
              <a:t>The Sponsored Programs Office will need to verify with the respective COI Office -  Malikah Fulton (HSC) or Rosemary Dillon (Main) -  that all Investigators have filed a COI </a:t>
            </a:r>
            <a:r>
              <a:rPr lang="en-US" sz="3500" b="1" i="1" dirty="0"/>
              <a:t>before</a:t>
            </a:r>
            <a:r>
              <a:rPr lang="en-US" sz="3500" dirty="0"/>
              <a:t> the proposal is submitted.</a:t>
            </a:r>
          </a:p>
          <a:p>
            <a:pPr lvl="1"/>
            <a:endParaRPr lang="en-US" sz="2000" dirty="0"/>
          </a:p>
          <a:p>
            <a:pPr lvl="1"/>
            <a:r>
              <a:rPr lang="en-US" sz="3500" dirty="0"/>
              <a:t>Once a COI disclosure has been filed, it is valid for 12 months, unless there is a material change in any circumstance; investigators must report changes within 30 days. Investigators </a:t>
            </a:r>
            <a:r>
              <a:rPr lang="en-US" sz="3500" b="1" i="1" dirty="0"/>
              <a:t>do not</a:t>
            </a:r>
            <a:r>
              <a:rPr lang="en-US" sz="3500" dirty="0"/>
              <a:t> have to re-file for each submission during that one-year period. </a:t>
            </a:r>
          </a:p>
          <a:p>
            <a:pPr lvl="1"/>
            <a:endParaRPr lang="en-US" sz="2000" dirty="0"/>
          </a:p>
          <a:p>
            <a:pPr lvl="1"/>
            <a:r>
              <a:rPr lang="en-US" sz="3500" dirty="0"/>
              <a:t>Staff and department administrators </a:t>
            </a:r>
            <a:r>
              <a:rPr lang="en-US" sz="3500" b="1" i="1" dirty="0"/>
              <a:t>cannot</a:t>
            </a:r>
            <a:r>
              <a:rPr lang="en-US" sz="3500" dirty="0"/>
              <a:t> file for their PI; each PI and investigator  must file for him/herself.</a:t>
            </a:r>
          </a:p>
          <a:p>
            <a:pPr lvl="1"/>
            <a:endParaRPr lang="en-US" sz="2000" dirty="0"/>
          </a:p>
          <a:p>
            <a:pPr lvl="1"/>
            <a:r>
              <a:rPr lang="en-US" sz="3500" dirty="0"/>
              <a:t>The Temple Research Administration website lists the range of PHS entities; please note that some other sponsors have adopted this regulation, such as ACS, AHA, HRSA, Susan G. Komen and various foundations. The COI regulation applies for those submissions as well.</a:t>
            </a:r>
          </a:p>
          <a:p>
            <a:pPr lvl="1"/>
            <a:endParaRPr lang="en-US" sz="2000" dirty="0"/>
          </a:p>
          <a:p>
            <a:pPr lvl="1"/>
            <a:r>
              <a:rPr lang="en-US" sz="3500" dirty="0"/>
              <a:t>Letters of intent that Temple requires from each subcontractor must include a statement indicating that they have a COI policy and will comply with the PHS COI regulation. </a:t>
            </a:r>
          </a:p>
        </p:txBody>
      </p:sp>
      <p:sp>
        <p:nvSpPr>
          <p:cNvPr id="8" name="Slide Number Placeholder 7"/>
          <p:cNvSpPr>
            <a:spLocks noGrp="1"/>
          </p:cNvSpPr>
          <p:nvPr>
            <p:ph type="sldNum" sz="quarter" idx="12"/>
          </p:nvPr>
        </p:nvSpPr>
        <p:spPr/>
        <p:txBody>
          <a:bodyPr/>
          <a:lstStyle/>
          <a:p>
            <a:fld id="{04691F75-4603-4230-B419-A8132C210823}" type="slidenum">
              <a:rPr lang="en-US" smtClean="0"/>
              <a:t>5</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89749" y="5949475"/>
            <a:ext cx="1686298" cy="457200"/>
          </a:xfrm>
          <a:prstGeom prst="rect">
            <a:avLst/>
          </a:prstGeom>
        </p:spPr>
      </p:pic>
      <p:sp>
        <p:nvSpPr>
          <p:cNvPr id="9" name="TextBox 8"/>
          <p:cNvSpPr txBox="1"/>
          <p:nvPr/>
        </p:nvSpPr>
        <p:spPr>
          <a:xfrm>
            <a:off x="7121359" y="6409910"/>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515767722"/>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207" y="152400"/>
            <a:ext cx="8229600" cy="1143000"/>
          </a:xfrm>
        </p:spPr>
        <p:txBody>
          <a:bodyPr>
            <a:normAutofit fontScale="90000"/>
          </a:bodyPr>
          <a:lstStyle/>
          <a:p>
            <a:r>
              <a:rPr lang="en-US" dirty="0"/>
              <a:t/>
            </a:r>
            <a:br>
              <a:rPr lang="en-US" dirty="0"/>
            </a:br>
            <a:r>
              <a:rPr lang="en-US" sz="4400" b="1" dirty="0" smtClean="0"/>
              <a:t>COI Process</a:t>
            </a:r>
            <a:endParaRPr lang="en-US" sz="4400" b="1" dirty="0"/>
          </a:p>
        </p:txBody>
      </p:sp>
      <p:sp>
        <p:nvSpPr>
          <p:cNvPr id="8" name="Slide Number Placeholder 7"/>
          <p:cNvSpPr>
            <a:spLocks noGrp="1"/>
          </p:cNvSpPr>
          <p:nvPr>
            <p:ph type="sldNum" sz="quarter" idx="12"/>
          </p:nvPr>
        </p:nvSpPr>
        <p:spPr/>
        <p:txBody>
          <a:bodyPr/>
          <a:lstStyle/>
          <a:p>
            <a:fld id="{04691F75-4603-4230-B419-A8132C210823}" type="slidenum">
              <a:rPr lang="en-US" smtClean="0"/>
              <a:t>6</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757451"/>
            <a:ext cx="1686298" cy="457200"/>
          </a:xfrm>
          <a:prstGeom prst="rect">
            <a:avLst/>
          </a:prstGeom>
        </p:spPr>
      </p:pic>
      <p:sp>
        <p:nvSpPr>
          <p:cNvPr id="9" name="TextBox 8"/>
          <p:cNvSpPr txBox="1"/>
          <p:nvPr/>
        </p:nvSpPr>
        <p:spPr>
          <a:xfrm>
            <a:off x="7121359" y="6217886"/>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
        <p:nvSpPr>
          <p:cNvPr id="11" name="Content Placeholder 2"/>
          <p:cNvSpPr>
            <a:spLocks noGrp="1"/>
          </p:cNvSpPr>
          <p:nvPr>
            <p:ph idx="1"/>
          </p:nvPr>
        </p:nvSpPr>
        <p:spPr>
          <a:xfrm>
            <a:off x="533400" y="1395763"/>
            <a:ext cx="8229600" cy="4389120"/>
          </a:xfrm>
        </p:spPr>
        <p:txBody>
          <a:bodyPr>
            <a:normAutofit fontScale="85000" lnSpcReduction="20000"/>
          </a:bodyPr>
          <a:lstStyle/>
          <a:p>
            <a:r>
              <a:rPr lang="en-US" sz="2400" b="1" dirty="0" smtClean="0"/>
              <a:t>FOR AWARDS</a:t>
            </a:r>
          </a:p>
          <a:p>
            <a:pPr marL="0" indent="0">
              <a:buNone/>
            </a:pPr>
            <a:endParaRPr lang="en-US" sz="1500" b="1" dirty="0" smtClean="0"/>
          </a:p>
          <a:p>
            <a:pPr lvl="1"/>
            <a:r>
              <a:rPr lang="en-US" dirty="0" smtClean="0"/>
              <a:t>For </a:t>
            </a:r>
            <a:r>
              <a:rPr lang="en-US" dirty="0"/>
              <a:t>Awards/FOAPAL set up, the COI disclosure must be filed </a:t>
            </a:r>
            <a:r>
              <a:rPr lang="en-US" dirty="0" smtClean="0"/>
              <a:t>and </a:t>
            </a:r>
            <a:r>
              <a:rPr lang="en-US" b="1" i="1" dirty="0"/>
              <a:t>certified</a:t>
            </a:r>
            <a:r>
              <a:rPr lang="en-US" dirty="0"/>
              <a:t> for </a:t>
            </a:r>
            <a:r>
              <a:rPr lang="en-US" dirty="0" smtClean="0"/>
              <a:t>all </a:t>
            </a:r>
            <a:r>
              <a:rPr lang="en-US" dirty="0"/>
              <a:t>persons involved in the project, including sub-awardees who so certify, </a:t>
            </a:r>
            <a:r>
              <a:rPr lang="en-US" b="1" i="1" dirty="0" smtClean="0"/>
              <a:t>before</a:t>
            </a:r>
            <a:r>
              <a:rPr lang="en-US" dirty="0" smtClean="0"/>
              <a:t> </a:t>
            </a:r>
            <a:r>
              <a:rPr lang="en-US" dirty="0"/>
              <a:t>a FOAPAL can be issued/updated.  </a:t>
            </a:r>
            <a:endParaRPr lang="en-US" dirty="0" smtClean="0"/>
          </a:p>
          <a:p>
            <a:pPr lvl="1"/>
            <a:endParaRPr lang="en-US" dirty="0"/>
          </a:p>
          <a:p>
            <a:pPr lvl="1"/>
            <a:r>
              <a:rPr lang="en-US" dirty="0" smtClean="0"/>
              <a:t>For awards </a:t>
            </a:r>
            <a:r>
              <a:rPr lang="en-US" dirty="0"/>
              <a:t>in place before </a:t>
            </a:r>
            <a:r>
              <a:rPr lang="en-US" dirty="0" smtClean="0"/>
              <a:t>08/24/2012, the </a:t>
            </a:r>
            <a:r>
              <a:rPr lang="en-US" dirty="0"/>
              <a:t>COI rule applies </a:t>
            </a:r>
            <a:r>
              <a:rPr lang="en-US" dirty="0" smtClean="0"/>
              <a:t>when </a:t>
            </a:r>
            <a:r>
              <a:rPr lang="en-US" dirty="0"/>
              <a:t>new funding (out year increments, amendments, supplements) is received. Training, filing and certification are </a:t>
            </a:r>
            <a:r>
              <a:rPr lang="en-US" dirty="0" smtClean="0"/>
              <a:t>required for these new funding allotments.</a:t>
            </a:r>
          </a:p>
          <a:p>
            <a:pPr lvl="1"/>
            <a:endParaRPr lang="en-US" dirty="0" smtClean="0"/>
          </a:p>
          <a:p>
            <a:pPr lvl="1"/>
            <a:r>
              <a:rPr lang="en-US" dirty="0" smtClean="0"/>
              <a:t>If </a:t>
            </a:r>
            <a:r>
              <a:rPr lang="en-US" dirty="0"/>
              <a:t>a new FOAPAL is being set up, that is the check to ensure compliance; in instances where the same FOAPAL is being continued that is still of concern and </a:t>
            </a:r>
            <a:r>
              <a:rPr lang="en-US" dirty="0" smtClean="0"/>
              <a:t>departments </a:t>
            </a:r>
            <a:r>
              <a:rPr lang="en-US" dirty="0"/>
              <a:t>should work closely with the COI office and alert them to that situation to ensure compliance.</a:t>
            </a:r>
          </a:p>
        </p:txBody>
      </p:sp>
    </p:spTree>
    <p:extLst>
      <p:ext uri="{BB962C8B-B14F-4D97-AF65-F5344CB8AC3E}">
        <p14:creationId xmlns:p14="http://schemas.microsoft.com/office/powerpoint/2010/main" val="3047541117"/>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447" y="381000"/>
            <a:ext cx="8229600" cy="1143000"/>
          </a:xfrm>
        </p:spPr>
        <p:txBody>
          <a:bodyPr>
            <a:normAutofit fontScale="90000"/>
          </a:bodyPr>
          <a:lstStyle/>
          <a:p>
            <a:r>
              <a:rPr lang="en-US" dirty="0" smtClean="0"/>
              <a:t/>
            </a:r>
            <a:br>
              <a:rPr lang="en-US" dirty="0" smtClean="0"/>
            </a:br>
            <a:r>
              <a:rPr lang="en-US" sz="2200" b="1" dirty="0"/>
              <a:t>Organizations That Require FCOI Compliance With PHS Regulations</a:t>
            </a:r>
            <a:br>
              <a:rPr lang="en-US" sz="2200" b="1" dirty="0"/>
            </a:br>
            <a:r>
              <a:rPr lang="en-US" sz="1800" dirty="0">
                <a:hlinkClick r:id="rId2"/>
              </a:rPr>
              <a:t>http://</a:t>
            </a:r>
            <a:r>
              <a:rPr lang="en-US" sz="1800" dirty="0" smtClean="0">
                <a:hlinkClick r:id="rId2"/>
              </a:rPr>
              <a:t>sites.nationalacademies.org/PGA/fdp/PGA_070596</a:t>
            </a:r>
            <a:r>
              <a:rPr lang="en-US" sz="1800" dirty="0"/>
              <a:t/>
            </a:r>
            <a:br>
              <a:rPr lang="en-US" sz="1800" dirty="0"/>
            </a:br>
            <a:endParaRPr lang="en-US" sz="2000" dirty="0"/>
          </a:p>
        </p:txBody>
      </p:sp>
      <p:sp>
        <p:nvSpPr>
          <p:cNvPr id="8" name="Slide Number Placeholder 7"/>
          <p:cNvSpPr>
            <a:spLocks noGrp="1"/>
          </p:cNvSpPr>
          <p:nvPr>
            <p:ph type="sldNum" sz="quarter" idx="12"/>
          </p:nvPr>
        </p:nvSpPr>
        <p:spPr/>
        <p:txBody>
          <a:bodyPr/>
          <a:lstStyle/>
          <a:p>
            <a:fld id="{04691F75-4603-4230-B419-A8132C210823}" type="slidenum">
              <a:rPr lang="en-US" smtClean="0"/>
              <a:t>7</a:t>
            </a:fld>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89749" y="5867400"/>
            <a:ext cx="1686298" cy="457200"/>
          </a:xfrm>
          <a:prstGeom prst="rect">
            <a:avLst/>
          </a:prstGeom>
        </p:spPr>
      </p:pic>
      <p:sp>
        <p:nvSpPr>
          <p:cNvPr id="9" name="TextBox 8"/>
          <p:cNvSpPr txBox="1"/>
          <p:nvPr/>
        </p:nvSpPr>
        <p:spPr>
          <a:xfrm>
            <a:off x="7121359" y="6327835"/>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
        <p:nvSpPr>
          <p:cNvPr id="4" name="Content Placeholder 3"/>
          <p:cNvSpPr>
            <a:spLocks noGrp="1"/>
          </p:cNvSpPr>
          <p:nvPr>
            <p:ph idx="1"/>
          </p:nvPr>
        </p:nvSpPr>
        <p:spPr>
          <a:xfrm>
            <a:off x="762000" y="1362269"/>
            <a:ext cx="5562600" cy="4727635"/>
          </a:xfrm>
        </p:spPr>
        <p:txBody>
          <a:bodyPr>
            <a:noAutofit/>
          </a:bodyPr>
          <a:lstStyle/>
          <a:p>
            <a:pPr lvl="0"/>
            <a:r>
              <a:rPr lang="en-US" sz="900" dirty="0" smtClean="0"/>
              <a:t>Administration </a:t>
            </a:r>
            <a:r>
              <a:rPr lang="en-US" sz="900" dirty="0"/>
              <a:t>on Aging (</a:t>
            </a:r>
            <a:r>
              <a:rPr lang="en-US" sz="900" dirty="0" err="1"/>
              <a:t>AoA</a:t>
            </a:r>
            <a:r>
              <a:rPr lang="en-US" sz="900" dirty="0"/>
              <a:t>)</a:t>
            </a:r>
          </a:p>
          <a:p>
            <a:pPr lvl="0"/>
            <a:r>
              <a:rPr lang="en-US" sz="900" dirty="0"/>
              <a:t>Administration for Children and Families (ACF)</a:t>
            </a:r>
          </a:p>
          <a:p>
            <a:pPr lvl="0"/>
            <a:r>
              <a:rPr lang="en-US" sz="900" dirty="0"/>
              <a:t>Agency for Healthcare Research &amp; Quality (AHRQ)</a:t>
            </a:r>
          </a:p>
          <a:p>
            <a:pPr lvl="0"/>
            <a:r>
              <a:rPr lang="en-US" sz="900" dirty="0"/>
              <a:t>Agency for Toxic Substances &amp; Disease Registry (ATSDR)</a:t>
            </a:r>
          </a:p>
          <a:p>
            <a:pPr lvl="0"/>
            <a:r>
              <a:rPr lang="en-US" sz="900" dirty="0"/>
              <a:t>Alliance for Lupus Research (ALR)</a:t>
            </a:r>
          </a:p>
          <a:p>
            <a:pPr lvl="0"/>
            <a:r>
              <a:rPr lang="en-US" sz="900" dirty="0"/>
              <a:t>American Cancer Society (ACS)</a:t>
            </a:r>
          </a:p>
          <a:p>
            <a:pPr lvl="0"/>
            <a:r>
              <a:rPr lang="en-US" sz="900" dirty="0"/>
              <a:t>American Heart Association (AHA)</a:t>
            </a:r>
          </a:p>
          <a:p>
            <a:pPr lvl="0"/>
            <a:r>
              <a:rPr lang="en-US" sz="900" dirty="0"/>
              <a:t>American Lung Association (ALA)</a:t>
            </a:r>
          </a:p>
          <a:p>
            <a:pPr lvl="0"/>
            <a:r>
              <a:rPr lang="en-US" sz="900" dirty="0"/>
              <a:t>Arthritis Foundation (AF)</a:t>
            </a:r>
          </a:p>
          <a:p>
            <a:pPr lvl="0"/>
            <a:r>
              <a:rPr lang="en-US" sz="900" dirty="0"/>
              <a:t>Biomedical Advanced Research and Development Authority (BARDA)</a:t>
            </a:r>
          </a:p>
          <a:p>
            <a:pPr lvl="0"/>
            <a:r>
              <a:rPr lang="en-US" sz="900" dirty="0"/>
              <a:t>California Breast Cancer Research Program (CBCRP)</a:t>
            </a:r>
          </a:p>
          <a:p>
            <a:pPr lvl="0"/>
            <a:r>
              <a:rPr lang="en-US" sz="900" dirty="0"/>
              <a:t>California HIV/AIDS Research Program (CHRP)</a:t>
            </a:r>
          </a:p>
          <a:p>
            <a:pPr lvl="0"/>
            <a:r>
              <a:rPr lang="en-US" sz="900" dirty="0" smtClean="0"/>
              <a:t>Centers for Disease Control &amp; Prevention (CDC)</a:t>
            </a:r>
          </a:p>
          <a:p>
            <a:pPr lvl="0"/>
            <a:r>
              <a:rPr lang="en-US" sz="900" dirty="0" smtClean="0"/>
              <a:t>Centers for Medicare and Medicaid Services (CMS) [formerly HCFA]</a:t>
            </a:r>
          </a:p>
          <a:p>
            <a:pPr lvl="0"/>
            <a:r>
              <a:rPr lang="en-US" sz="900" dirty="0" smtClean="0"/>
              <a:t>Food and Drug Administration (FDA)</a:t>
            </a:r>
          </a:p>
          <a:p>
            <a:pPr lvl="0"/>
            <a:r>
              <a:rPr lang="en-US" sz="900" dirty="0" smtClean="0"/>
              <a:t>Health Resources &amp; Services Administration (HRSA)</a:t>
            </a:r>
          </a:p>
          <a:p>
            <a:pPr lvl="0"/>
            <a:r>
              <a:rPr lang="en-US" sz="900" dirty="0" smtClean="0"/>
              <a:t>Indian Health Service (IHS)</a:t>
            </a:r>
          </a:p>
          <a:p>
            <a:pPr lvl="0"/>
            <a:r>
              <a:rPr lang="en-US" sz="900" dirty="0" smtClean="0"/>
              <a:t>Juvenile Diabetes Research Foundation (JDRF)</a:t>
            </a:r>
          </a:p>
          <a:p>
            <a:pPr lvl="0"/>
            <a:r>
              <a:rPr lang="en-US" sz="900" dirty="0" smtClean="0"/>
              <a:t>Lupus Foundation of America (LFA)</a:t>
            </a:r>
          </a:p>
          <a:p>
            <a:pPr lvl="0"/>
            <a:r>
              <a:rPr lang="en-US" sz="900" dirty="0" smtClean="0"/>
              <a:t>National Institutes of Health (NIH)</a:t>
            </a:r>
          </a:p>
          <a:p>
            <a:pPr lvl="0"/>
            <a:r>
              <a:rPr lang="en-US" sz="900" dirty="0" smtClean="0"/>
              <a:t>Office of Global Affairs (OGA)</a:t>
            </a:r>
          </a:p>
          <a:p>
            <a:pPr lvl="0"/>
            <a:r>
              <a:rPr lang="en-US" sz="900" dirty="0" smtClean="0"/>
              <a:t>Office of the Assistant Secretary for Health (ASH)</a:t>
            </a:r>
          </a:p>
          <a:p>
            <a:pPr lvl="1"/>
            <a:r>
              <a:rPr lang="en-US" sz="900" dirty="0" smtClean="0"/>
              <a:t>Office of the Assistant Secretary for Preparedness and Response (ASPR)</a:t>
            </a:r>
          </a:p>
          <a:p>
            <a:pPr lvl="2"/>
            <a:r>
              <a:rPr lang="en-US" sz="900" dirty="0" smtClean="0"/>
              <a:t>Biomedical Advanced Research and Development Authority (BARDA)</a:t>
            </a:r>
          </a:p>
          <a:p>
            <a:pPr lvl="1"/>
            <a:r>
              <a:rPr lang="en-US" sz="900" dirty="0" smtClean="0"/>
              <a:t>Office of Minority Health Resources Center (OMH)</a:t>
            </a:r>
          </a:p>
          <a:p>
            <a:pPr lvl="1"/>
            <a:r>
              <a:rPr lang="en-US" sz="900" dirty="0" smtClean="0"/>
              <a:t>Office of Population Affairs (OPA)</a:t>
            </a:r>
          </a:p>
          <a:p>
            <a:pPr lvl="1"/>
            <a:r>
              <a:rPr lang="en-US" sz="900" dirty="0" smtClean="0"/>
              <a:t>Office of Research Integrity (ORI)</a:t>
            </a:r>
          </a:p>
          <a:p>
            <a:pPr lvl="1"/>
            <a:r>
              <a:rPr lang="en-US" sz="900" dirty="0" smtClean="0"/>
              <a:t>Office of Research on Women’s Health (OWH)</a:t>
            </a:r>
          </a:p>
          <a:p>
            <a:pPr lvl="0"/>
            <a:r>
              <a:rPr lang="en-US" sz="900" dirty="0" smtClean="0"/>
              <a:t>Substance Abuse &amp; Mental Health Services Administration (SAMHSA)</a:t>
            </a:r>
          </a:p>
          <a:p>
            <a:pPr lvl="0"/>
            <a:r>
              <a:rPr lang="en-US" sz="900" dirty="0" smtClean="0"/>
              <a:t>Susan G. Komen for the Cure</a:t>
            </a:r>
          </a:p>
          <a:p>
            <a:pPr marL="0" indent="0">
              <a:buNone/>
            </a:pPr>
            <a:endParaRPr lang="en-US" sz="1000" dirty="0"/>
          </a:p>
          <a:p>
            <a:endParaRPr lang="en-US" sz="1000" dirty="0"/>
          </a:p>
        </p:txBody>
      </p:sp>
    </p:spTree>
    <p:extLst>
      <p:ext uri="{BB962C8B-B14F-4D97-AF65-F5344CB8AC3E}">
        <p14:creationId xmlns:p14="http://schemas.microsoft.com/office/powerpoint/2010/main" val="986830639"/>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000" b="1" dirty="0" smtClean="0"/>
              <a:t>Export Controls</a:t>
            </a:r>
            <a:endParaRPr lang="en-US" sz="4000" b="1" dirty="0"/>
          </a:p>
        </p:txBody>
      </p:sp>
      <p:sp>
        <p:nvSpPr>
          <p:cNvPr id="3" name="Content Placeholder 2"/>
          <p:cNvSpPr>
            <a:spLocks noGrp="1"/>
          </p:cNvSpPr>
          <p:nvPr>
            <p:ph idx="1"/>
          </p:nvPr>
        </p:nvSpPr>
        <p:spPr>
          <a:xfrm>
            <a:off x="457200" y="1295400"/>
            <a:ext cx="8229600" cy="4389120"/>
          </a:xfrm>
        </p:spPr>
        <p:txBody>
          <a:bodyPr>
            <a:normAutofit fontScale="25000" lnSpcReduction="20000"/>
          </a:bodyPr>
          <a:lstStyle/>
          <a:p>
            <a:endParaRPr lang="en-US" sz="4800" dirty="0"/>
          </a:p>
          <a:p>
            <a:r>
              <a:rPr lang="en-US" sz="4800" dirty="0"/>
              <a:t>Export controls are federal laws and regulations that regulate/restrict the distribution of technology, services, and information to foreign nationals and foreign countries for reasons including foreign policy and national security.</a:t>
            </a:r>
          </a:p>
          <a:p>
            <a:pPr marL="0" indent="0">
              <a:buNone/>
            </a:pPr>
            <a:endParaRPr lang="en-US" sz="4800" dirty="0"/>
          </a:p>
          <a:p>
            <a:r>
              <a:rPr lang="en-US" sz="4800" dirty="0"/>
              <a:t>These laws currently are implemented by:</a:t>
            </a:r>
          </a:p>
          <a:p>
            <a:pPr lvl="1"/>
            <a:r>
              <a:rPr lang="en-US" sz="4800" dirty="0"/>
              <a:t> the U.S. Department of Commerce through its Export Administration Regulations (</a:t>
            </a:r>
            <a:r>
              <a:rPr lang="en-US" sz="4800" b="1" dirty="0"/>
              <a:t>EAR</a:t>
            </a:r>
            <a:r>
              <a:rPr lang="en-US" sz="4800" dirty="0"/>
              <a:t>—trade protection), </a:t>
            </a:r>
          </a:p>
          <a:p>
            <a:pPr lvl="1"/>
            <a:r>
              <a:rPr lang="en-US" sz="4800" dirty="0"/>
              <a:t> the U.S. Department of State through its International Traffic in Arms Regulations (</a:t>
            </a:r>
            <a:r>
              <a:rPr lang="en-US" sz="4800" b="1" dirty="0"/>
              <a:t>ITAR</a:t>
            </a:r>
            <a:r>
              <a:rPr lang="en-US" sz="4800" dirty="0"/>
              <a:t>—national security),</a:t>
            </a:r>
          </a:p>
          <a:p>
            <a:pPr lvl="1"/>
            <a:r>
              <a:rPr lang="en-US" sz="4800" dirty="0"/>
              <a:t> the U.S. Department of Treasury through its Office of Foreign Assets Control (</a:t>
            </a:r>
            <a:r>
              <a:rPr lang="en-US" sz="4800" b="1" dirty="0"/>
              <a:t>OFAC</a:t>
            </a:r>
            <a:r>
              <a:rPr lang="en-US" sz="4800" dirty="0"/>
              <a:t>—trade embargoes).</a:t>
            </a:r>
          </a:p>
          <a:p>
            <a:pPr lvl="1"/>
            <a:endParaRPr lang="en-US" sz="4400" dirty="0"/>
          </a:p>
          <a:p>
            <a:r>
              <a:rPr lang="en-US" sz="4800" dirty="0"/>
              <a:t>Export control laws and regulations have several purposes: </a:t>
            </a:r>
          </a:p>
          <a:p>
            <a:pPr lvl="1"/>
            <a:r>
              <a:rPr lang="en-US" sz="4800" dirty="0"/>
              <a:t>to restrict exports of goods and technology that could contribute to the military potential of U.S. international adversaries; </a:t>
            </a:r>
          </a:p>
          <a:p>
            <a:pPr lvl="1"/>
            <a:r>
              <a:rPr lang="en-US" sz="4800" dirty="0"/>
              <a:t>to prevent proliferation of weapons of mass destruction; </a:t>
            </a:r>
          </a:p>
          <a:p>
            <a:pPr lvl="1"/>
            <a:r>
              <a:rPr lang="en-US" sz="4800" dirty="0"/>
              <a:t>to advance U.S. foreign policy goals; and to protect the U.S. economy and promote trade goals. </a:t>
            </a:r>
          </a:p>
          <a:p>
            <a:pPr marL="0" indent="0">
              <a:buNone/>
            </a:pPr>
            <a:endParaRPr lang="en-US" sz="4400" dirty="0"/>
          </a:p>
          <a:p>
            <a:r>
              <a:rPr lang="en-US" sz="4800" dirty="0"/>
              <a:t>Export controls present unique challenges to universities and colleges because they require balancing concerns about national security and U.S. economic vitality with traditional concepts of unrestricted academic freedom and publication and dissemination of research findings and results. University researchers and administrators need to be aware that these laws may apply to research, whether sponsored or not.</a:t>
            </a:r>
          </a:p>
          <a:p>
            <a:endParaRPr lang="en-US" sz="4400" dirty="0"/>
          </a:p>
          <a:p>
            <a:r>
              <a:rPr lang="en-US" sz="4800" dirty="0"/>
              <a:t>The EAR and ITAR apply to the </a:t>
            </a:r>
            <a:r>
              <a:rPr lang="en-US" sz="4800" b="1" i="1" dirty="0"/>
              <a:t>transfer</a:t>
            </a:r>
            <a:r>
              <a:rPr lang="en-US" sz="4800" b="1" dirty="0"/>
              <a:t> </a:t>
            </a:r>
            <a:r>
              <a:rPr lang="en-US" sz="4800" dirty="0"/>
              <a:t>of specific physical items and information and the provision of specific services to persons and entities outside the U.S. (“actual exports”) and to the </a:t>
            </a:r>
            <a:r>
              <a:rPr lang="en-US" sz="4800" b="1" i="1" dirty="0"/>
              <a:t>disclosure</a:t>
            </a:r>
            <a:r>
              <a:rPr lang="en-US" sz="4800" dirty="0"/>
              <a:t> of specific information and the provision of specific types of services to foreign nationals inside the United States (“deemed exports”). </a:t>
            </a:r>
          </a:p>
          <a:p>
            <a:endParaRPr lang="en-US" sz="4400" dirty="0"/>
          </a:p>
          <a:p>
            <a:r>
              <a:rPr lang="en-US" sz="4800" dirty="0"/>
              <a:t>Attention to export controls has increased due to recent heightened concerns about national and homeland security, as well as the need to prevent proliferation of weapons of mass destruction and terrorism and leaks of technology to U.S. economic competitors.</a:t>
            </a:r>
          </a:p>
          <a:p>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8</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Tree>
    <p:extLst>
      <p:ext uri="{BB962C8B-B14F-4D97-AF65-F5344CB8AC3E}">
        <p14:creationId xmlns:p14="http://schemas.microsoft.com/office/powerpoint/2010/main" val="4077151890"/>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
            </a:r>
            <a:br>
              <a:rPr lang="en-US" dirty="0"/>
            </a:br>
            <a:r>
              <a:rPr lang="en-US" sz="4000" b="1" dirty="0" smtClean="0"/>
              <a:t>Export Controls </a:t>
            </a:r>
            <a:endParaRPr lang="en-US" sz="4000" b="1" dirty="0"/>
          </a:p>
        </p:txBody>
      </p:sp>
      <p:sp>
        <p:nvSpPr>
          <p:cNvPr id="3" name="Content Placeholder 2"/>
          <p:cNvSpPr>
            <a:spLocks noGrp="1"/>
          </p:cNvSpPr>
          <p:nvPr>
            <p:ph idx="1"/>
          </p:nvPr>
        </p:nvSpPr>
        <p:spPr>
          <a:xfrm>
            <a:off x="545592" y="1934851"/>
            <a:ext cx="8229600" cy="4389120"/>
          </a:xfrm>
        </p:spPr>
        <p:txBody>
          <a:bodyPr>
            <a:normAutofit fontScale="40000" lnSpcReduction="20000"/>
          </a:bodyPr>
          <a:lstStyle/>
          <a:p>
            <a:pPr lvl="0"/>
            <a:r>
              <a:rPr lang="en-US" sz="3800" dirty="0"/>
              <a:t>Export Controls are required by the federal government under EAR and ITAR; </a:t>
            </a:r>
            <a:br>
              <a:rPr lang="en-US" sz="3800" dirty="0"/>
            </a:br>
            <a:r>
              <a:rPr lang="en-US" sz="3800" dirty="0"/>
              <a:t>a presentation by Ballard </a:t>
            </a:r>
            <a:r>
              <a:rPr lang="en-US" sz="3800" dirty="0" err="1"/>
              <a:t>Spahr</a:t>
            </a:r>
            <a:r>
              <a:rPr lang="en-US" sz="3800" dirty="0"/>
              <a:t> (external legal counsel) was made to this group 05/03/2012 and is archived on the Research Administration website.</a:t>
            </a:r>
          </a:p>
          <a:p>
            <a:pPr lvl="0"/>
            <a:endParaRPr lang="en-US" sz="3800" dirty="0"/>
          </a:p>
          <a:p>
            <a:pPr lvl="0"/>
            <a:r>
              <a:rPr lang="en-US" sz="3800" dirty="0"/>
              <a:t>To be proactive and demonstrate due diligence, we are conducting an “audit” of export controls April 8 and April 9.</a:t>
            </a:r>
          </a:p>
          <a:p>
            <a:pPr lvl="0"/>
            <a:endParaRPr lang="en-US" sz="3800" dirty="0"/>
          </a:p>
          <a:p>
            <a:pPr lvl="0"/>
            <a:r>
              <a:rPr lang="en-US" sz="3800" dirty="0"/>
              <a:t>The audit will be conducted by an outside consultant, Charles Palmer, (Export Compliance Solutions), not by any government entity. </a:t>
            </a:r>
          </a:p>
          <a:p>
            <a:pPr lvl="0"/>
            <a:endParaRPr lang="en-US" sz="3800" dirty="0"/>
          </a:p>
          <a:p>
            <a:pPr lvl="0"/>
            <a:r>
              <a:rPr lang="en-US" sz="3800" dirty="0"/>
              <a:t>A training for Export Controls also will be offered as part of the audit process.</a:t>
            </a:r>
          </a:p>
          <a:p>
            <a:pPr lvl="0"/>
            <a:endParaRPr lang="en-US" sz="3800" dirty="0"/>
          </a:p>
          <a:p>
            <a:pPr lvl="0"/>
            <a:r>
              <a:rPr lang="en-US" sz="3800" dirty="0"/>
              <a:t>Approximately 24 projects with potential for export control impacts have been identified, primarily because of their sponsorship by DOD, DARPA, DITRA, Navy, Energy and a few other select sponsors.   Be advised the sponsor does not necessarily make it Export Control prone or not, but it is more likely.  Export Control laws apply to </a:t>
            </a:r>
            <a:r>
              <a:rPr lang="en-US" sz="3800" b="1" i="1" dirty="0"/>
              <a:t>all </a:t>
            </a:r>
            <a:r>
              <a:rPr lang="en-US" sz="3800" dirty="0"/>
              <a:t>awards and activities on campus.</a:t>
            </a:r>
          </a:p>
          <a:p>
            <a:pPr lvl="0"/>
            <a:endParaRPr lang="en-US" sz="3800" dirty="0"/>
          </a:p>
          <a:p>
            <a:pPr lvl="0"/>
            <a:r>
              <a:rPr lang="en-US" sz="3800" dirty="0"/>
              <a:t>The primary Schools and Colleges affected by the audit are: College of Science and Technology, College of Engineering and School of Medicine.</a:t>
            </a:r>
          </a:p>
          <a:p>
            <a:pPr marL="0" indent="0">
              <a:buNone/>
            </a:pPr>
            <a:endParaRPr lang="en-US" dirty="0"/>
          </a:p>
        </p:txBody>
      </p:sp>
      <p:sp>
        <p:nvSpPr>
          <p:cNvPr id="8" name="Slide Number Placeholder 7"/>
          <p:cNvSpPr>
            <a:spLocks noGrp="1"/>
          </p:cNvSpPr>
          <p:nvPr>
            <p:ph type="sldNum" sz="quarter" idx="12"/>
          </p:nvPr>
        </p:nvSpPr>
        <p:spPr/>
        <p:txBody>
          <a:bodyPr/>
          <a:lstStyle/>
          <a:p>
            <a:fld id="{04691F75-4603-4230-B419-A8132C210823}" type="slidenum">
              <a:rPr lang="en-US" smtClean="0"/>
              <a:t>9</a:t>
            </a:fld>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9749" y="5872867"/>
            <a:ext cx="1686298" cy="457200"/>
          </a:xfrm>
          <a:prstGeom prst="rect">
            <a:avLst/>
          </a:prstGeom>
        </p:spPr>
      </p:pic>
      <p:sp>
        <p:nvSpPr>
          <p:cNvPr id="9" name="TextBox 8"/>
          <p:cNvSpPr txBox="1"/>
          <p:nvPr/>
        </p:nvSpPr>
        <p:spPr>
          <a:xfrm>
            <a:off x="7121359" y="6333302"/>
            <a:ext cx="1879041" cy="230832"/>
          </a:xfrm>
          <a:prstGeom prst="rect">
            <a:avLst/>
          </a:prstGeom>
          <a:noFill/>
        </p:spPr>
        <p:txBody>
          <a:bodyPr wrap="none" rtlCol="0">
            <a:spAutoFit/>
          </a:bodyPr>
          <a:lstStyle/>
          <a:p>
            <a:r>
              <a:rPr lang="en-US" sz="900" i="1" dirty="0" smtClean="0"/>
              <a:t>Research and Graduate Education </a:t>
            </a:r>
            <a:endParaRPr lang="en-US" sz="900" dirty="0"/>
          </a:p>
        </p:txBody>
      </p:sp>
      <p:sp>
        <p:nvSpPr>
          <p:cNvPr id="4" name="TextBox 3"/>
          <p:cNvSpPr txBox="1"/>
          <p:nvPr/>
        </p:nvSpPr>
        <p:spPr>
          <a:xfrm>
            <a:off x="533400" y="1437608"/>
            <a:ext cx="3557512" cy="400110"/>
          </a:xfrm>
          <a:prstGeom prst="rect">
            <a:avLst/>
          </a:prstGeom>
          <a:noFill/>
        </p:spPr>
        <p:txBody>
          <a:bodyPr wrap="none" rtlCol="0">
            <a:spAutoFit/>
          </a:bodyPr>
          <a:lstStyle/>
          <a:p>
            <a:r>
              <a:rPr lang="en-US" sz="2000" b="1" dirty="0">
                <a:solidFill>
                  <a:srgbClr val="006600"/>
                </a:solidFill>
              </a:rPr>
              <a:t>EXPORT CONTROLS AUDIT</a:t>
            </a:r>
            <a:endParaRPr lang="en-US" sz="2000" dirty="0">
              <a:solidFill>
                <a:srgbClr val="006600"/>
              </a:solidFill>
            </a:endParaRPr>
          </a:p>
        </p:txBody>
      </p:sp>
    </p:spTree>
    <p:extLst>
      <p:ext uri="{BB962C8B-B14F-4D97-AF65-F5344CB8AC3E}">
        <p14:creationId xmlns:p14="http://schemas.microsoft.com/office/powerpoint/2010/main" val="247725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1057</TotalTime>
  <Words>2461</Words>
  <Application>Microsoft Office PowerPoint</Application>
  <PresentationFormat>On-screen Show (4:3)</PresentationFormat>
  <Paragraphs>311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Departmental Administration Meeting Presented by the Office of Sponsored Programs 03/21/2013 </vt:lpstr>
      <vt:lpstr>Agenda</vt:lpstr>
      <vt:lpstr>Updates for Research Administration</vt:lpstr>
      <vt:lpstr> ERA Updates</vt:lpstr>
      <vt:lpstr> COI Process</vt:lpstr>
      <vt:lpstr> COI Process</vt:lpstr>
      <vt:lpstr> Organizations That Require FCOI Compliance With PHS Regulations http://sites.nationalacademies.org/PGA/fdp/PGA_070596 </vt:lpstr>
      <vt:lpstr> Export Controls</vt:lpstr>
      <vt:lpstr> Export Controls </vt:lpstr>
      <vt:lpstr> Export Controls</vt:lpstr>
      <vt:lpstr> Export Controls</vt:lpstr>
      <vt:lpstr> Responsible Conduct of Research</vt:lpstr>
      <vt:lpstr> Responsible Conduct of Research</vt:lpstr>
      <vt:lpstr> RCR at Temple</vt:lpstr>
      <vt:lpstr> RCR at Temple</vt:lpstr>
      <vt:lpstr> Process Mapping, Workflows, Checklists </vt:lpstr>
      <vt:lpstr> COI Process</vt:lpstr>
      <vt:lpstr> COI Process</vt:lpstr>
      <vt:lpstr> Organizations That Require FCOI Compliance With PHS Regulations http://sites.nationalacademies.org/PGA/fdp/PGA_070596 </vt:lpstr>
      <vt:lpstr>PowerPoint Presentation</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Adminstration Meeting </dc:title>
  <dc:creator>Ming-Hui Chou</dc:creator>
  <cp:lastModifiedBy>Ming-Hui Chou</cp:lastModifiedBy>
  <cp:revision>205</cp:revision>
  <cp:lastPrinted>2013-03-20T18:34:48Z</cp:lastPrinted>
  <dcterms:created xsi:type="dcterms:W3CDTF">2013-03-14T20:39:26Z</dcterms:created>
  <dcterms:modified xsi:type="dcterms:W3CDTF">2013-03-21T17:47:25Z</dcterms:modified>
</cp:coreProperties>
</file>