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67" r:id="rId3"/>
    <p:sldId id="257" r:id="rId4"/>
    <p:sldId id="265" r:id="rId5"/>
    <p:sldId id="261" r:id="rId6"/>
    <p:sldId id="270" r:id="rId7"/>
    <p:sldId id="263" r:id="rId8"/>
    <p:sldId id="264" r:id="rId9"/>
    <p:sldId id="271" r:id="rId10"/>
    <p:sldId id="266" r:id="rId11"/>
    <p:sldId id="272" r:id="rId12"/>
    <p:sldId id="268" r:id="rId13"/>
    <p:sldId id="269" r:id="rId1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9989E02-9D24-44C4-8235-3215C8B425A0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0C423F1-28A1-45F0-8C1B-508565CAA9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2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6137" cy="3490913"/>
          </a:xfrm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414" y="4422459"/>
            <a:ext cx="5150273" cy="418877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996"/>
            <a:fld id="{5DF887FB-DF6F-48D3-9F90-595B33B50FE6}" type="slidenum">
              <a:rPr lang="en-US" smtClean="0"/>
              <a:pPr defTabSz="929996"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F403-9B3A-4DE0-AF01-4003EDBF3D5F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0B5-E9DF-4A54-A105-8E7C5C9E0B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2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F403-9B3A-4DE0-AF01-4003EDBF3D5F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0B5-E9DF-4A54-A105-8E7C5C9E0B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0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F403-9B3A-4DE0-AF01-4003EDBF3D5F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0B5-E9DF-4A54-A105-8E7C5C9E0B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F403-9B3A-4DE0-AF01-4003EDBF3D5F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0B5-E9DF-4A54-A105-8E7C5C9E0B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2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F403-9B3A-4DE0-AF01-4003EDBF3D5F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0B5-E9DF-4A54-A105-8E7C5C9E0B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4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F403-9B3A-4DE0-AF01-4003EDBF3D5F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0B5-E9DF-4A54-A105-8E7C5C9E0B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7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F403-9B3A-4DE0-AF01-4003EDBF3D5F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0B5-E9DF-4A54-A105-8E7C5C9E0B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2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F403-9B3A-4DE0-AF01-4003EDBF3D5F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0B5-E9DF-4A54-A105-8E7C5C9E0B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0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F403-9B3A-4DE0-AF01-4003EDBF3D5F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0B5-E9DF-4A54-A105-8E7C5C9E0B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2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F403-9B3A-4DE0-AF01-4003EDBF3D5F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0B5-E9DF-4A54-A105-8E7C5C9E0B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8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F403-9B3A-4DE0-AF01-4003EDBF3D5F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20B5-E9DF-4A54-A105-8E7C5C9E0B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AF403-9B3A-4DE0-AF01-4003EDBF3D5F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220B5-E9DF-4A54-A105-8E7C5C9E0B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5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hyperlink" Target="http://www.upenn.edu/" TargetMode="External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hyperlink" Target="http://www.tamu.edu/" TargetMode="External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hyperlink" Target="http://web.mit.edu/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28" Type="http://schemas.openxmlformats.org/officeDocument/2006/relationships/hyperlink" Target="http://www1.villanova.edu/villanova.html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Relationship Id="rId27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Concur Expense Reimbursement Management System</a:t>
            </a:r>
            <a:endParaRPr lang="en-US" dirty="0"/>
          </a:p>
        </p:txBody>
      </p:sp>
      <p:pic>
        <p:nvPicPr>
          <p:cNvPr id="4" name="Picture 3" descr="FinancialAffairsCont#4F28F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66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53000" y="5181600"/>
            <a:ext cx="360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Presented by: Amy Lavin &amp; Teri Cook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r>
              <a:rPr lang="en-US" dirty="0" smtClean="0"/>
              <a:t>Current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534400" cy="4038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  <a:tabLst>
                <a:tab pos="1828800" algn="l"/>
                <a:tab pos="2398713" algn="l"/>
                <a:tab pos="3203575" algn="l"/>
              </a:tabLst>
            </a:pPr>
            <a:r>
              <a:rPr lang="en-US" sz="2700" dirty="0" smtClean="0"/>
              <a:t>Institutional Advancement</a:t>
            </a:r>
          </a:p>
          <a:p>
            <a:pPr>
              <a:buFont typeface="Wingdings" pitchFamily="2" charset="2"/>
              <a:buChar char="ü"/>
              <a:tabLst>
                <a:tab pos="1828800" algn="l"/>
                <a:tab pos="2398713" algn="l"/>
                <a:tab pos="3203575" algn="l"/>
              </a:tabLst>
            </a:pPr>
            <a:r>
              <a:rPr lang="en-US" sz="2700" dirty="0" smtClean="0"/>
              <a:t>Fox School of Business</a:t>
            </a:r>
          </a:p>
          <a:p>
            <a:pPr>
              <a:buFont typeface="Wingdings" pitchFamily="2" charset="2"/>
              <a:buChar char="ü"/>
              <a:tabLst>
                <a:tab pos="1828800" algn="l"/>
                <a:tab pos="2398713" algn="l"/>
                <a:tab pos="3203575" algn="l"/>
              </a:tabLst>
            </a:pPr>
            <a:r>
              <a:rPr lang="en-US" sz="2700" dirty="0" smtClean="0"/>
              <a:t>College of Science &amp; Technology</a:t>
            </a:r>
          </a:p>
          <a:p>
            <a:pPr>
              <a:buFont typeface="Wingdings" pitchFamily="2" charset="2"/>
              <a:buChar char="ü"/>
              <a:tabLst>
                <a:tab pos="1828800" algn="l"/>
                <a:tab pos="2398713" algn="l"/>
                <a:tab pos="3203575" algn="l"/>
              </a:tabLst>
            </a:pPr>
            <a:r>
              <a:rPr lang="en-US" sz="2700" dirty="0" smtClean="0"/>
              <a:t>School of Communications &amp; Theater</a:t>
            </a:r>
          </a:p>
          <a:p>
            <a:pPr>
              <a:buFont typeface="Wingdings" pitchFamily="2" charset="2"/>
              <a:buChar char="ü"/>
              <a:tabLst>
                <a:tab pos="1828800" algn="l"/>
                <a:tab pos="2398713" algn="l"/>
                <a:tab pos="3203575" algn="l"/>
              </a:tabLst>
            </a:pPr>
            <a:r>
              <a:rPr lang="en-US" sz="2700" dirty="0" smtClean="0"/>
              <a:t>School of Podiatric Medicine</a:t>
            </a:r>
          </a:p>
          <a:p>
            <a:pPr>
              <a:buFont typeface="Wingdings" pitchFamily="2" charset="2"/>
              <a:buChar char="ü"/>
              <a:tabLst>
                <a:tab pos="1828800" algn="l"/>
                <a:tab pos="2398713" algn="l"/>
                <a:tab pos="3203575" algn="l"/>
              </a:tabLst>
            </a:pPr>
            <a:r>
              <a:rPr lang="en-US" sz="2700" dirty="0" smtClean="0"/>
              <a:t>President’s Office</a:t>
            </a:r>
          </a:p>
          <a:p>
            <a:pPr marL="0" indent="0">
              <a:buNone/>
              <a:tabLst>
                <a:tab pos="1828800" algn="l"/>
                <a:tab pos="2398713" algn="l"/>
                <a:tab pos="3203575" algn="l"/>
              </a:tabLst>
            </a:pPr>
            <a:endParaRPr lang="en-US" sz="2700" dirty="0"/>
          </a:p>
        </p:txBody>
      </p:sp>
      <p:pic>
        <p:nvPicPr>
          <p:cNvPr id="4" name="Picture 3" descr="FinancialAffairsCont#4F28F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66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r>
              <a:rPr lang="en-US" dirty="0" smtClean="0"/>
              <a:t>Rates &amp; Fees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534400" cy="4038600"/>
          </a:xfrm>
        </p:spPr>
        <p:txBody>
          <a:bodyPr>
            <a:noAutofit/>
          </a:bodyPr>
          <a:lstStyle/>
          <a:p>
            <a:pPr>
              <a:tabLst>
                <a:tab pos="1828800" algn="l"/>
                <a:tab pos="2398713" algn="l"/>
                <a:tab pos="3203575" algn="l"/>
              </a:tabLst>
            </a:pPr>
            <a:endParaRPr lang="en-US" sz="2700" dirty="0" smtClean="0"/>
          </a:p>
          <a:p>
            <a:pPr>
              <a:tabLst>
                <a:tab pos="1828800" algn="l"/>
                <a:tab pos="2398713" algn="l"/>
                <a:tab pos="3203575" algn="l"/>
              </a:tabLst>
            </a:pPr>
            <a:r>
              <a:rPr lang="en-US" sz="2700" dirty="0" smtClean="0"/>
              <a:t>Tickets for flights cost the same as Expedia (GDS)</a:t>
            </a:r>
          </a:p>
          <a:p>
            <a:pPr>
              <a:tabLst>
                <a:tab pos="1828800" algn="l"/>
                <a:tab pos="2398713" algn="l"/>
                <a:tab pos="3203575" algn="l"/>
              </a:tabLst>
            </a:pPr>
            <a:r>
              <a:rPr lang="en-US" sz="2700" dirty="0" smtClean="0"/>
              <a:t>Reduction of booking fees from $35-$50 to $11</a:t>
            </a:r>
          </a:p>
          <a:p>
            <a:pPr>
              <a:tabLst>
                <a:tab pos="1828800" algn="l"/>
                <a:tab pos="2398713" algn="l"/>
                <a:tab pos="3203575" algn="l"/>
              </a:tabLst>
            </a:pPr>
            <a:r>
              <a:rPr lang="en-US" sz="2700" dirty="0" smtClean="0"/>
              <a:t>Benefits include 24 hours concierge service from World Travel</a:t>
            </a:r>
          </a:p>
          <a:p>
            <a:pPr>
              <a:tabLst>
                <a:tab pos="1828800" algn="l"/>
                <a:tab pos="2398713" algn="l"/>
                <a:tab pos="3203575" algn="l"/>
              </a:tabLst>
            </a:pPr>
            <a:endParaRPr lang="en-US" sz="2700" dirty="0" smtClean="0"/>
          </a:p>
          <a:p>
            <a:pPr>
              <a:tabLst>
                <a:tab pos="1828800" algn="l"/>
                <a:tab pos="2398713" algn="l"/>
                <a:tab pos="3203575" algn="l"/>
              </a:tabLst>
            </a:pPr>
            <a:endParaRPr lang="en-US" sz="2700" dirty="0" smtClean="0"/>
          </a:p>
          <a:p>
            <a:pPr>
              <a:tabLst>
                <a:tab pos="1828800" algn="l"/>
                <a:tab pos="2398713" algn="l"/>
                <a:tab pos="3203575" algn="l"/>
              </a:tabLst>
            </a:pPr>
            <a:endParaRPr lang="en-US" sz="2700" dirty="0" smtClean="0"/>
          </a:p>
          <a:p>
            <a:pPr>
              <a:buNone/>
              <a:tabLst>
                <a:tab pos="1828800" algn="l"/>
                <a:tab pos="2398713" algn="l"/>
                <a:tab pos="3203575" algn="l"/>
              </a:tabLst>
            </a:pPr>
            <a:endParaRPr lang="en-US" sz="2700" dirty="0" smtClean="0"/>
          </a:p>
        </p:txBody>
      </p:sp>
      <p:pic>
        <p:nvPicPr>
          <p:cNvPr id="4" name="Picture 3" descr="FinancialAffairsCont#4F28F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66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914400"/>
          </a:xfrm>
        </p:spPr>
        <p:txBody>
          <a:bodyPr/>
          <a:lstStyle/>
          <a:p>
            <a:r>
              <a:rPr lang="en-US" dirty="0" smtClean="0"/>
              <a:t>Travel And Business Expense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534400" cy="4038600"/>
          </a:xfrm>
        </p:spPr>
        <p:txBody>
          <a:bodyPr>
            <a:noAutofit/>
          </a:bodyPr>
          <a:lstStyle/>
          <a:p>
            <a:pPr>
              <a:tabLst>
                <a:tab pos="1828800" algn="l"/>
                <a:tab pos="2398713" algn="l"/>
                <a:tab pos="3203575" algn="l"/>
              </a:tabLst>
            </a:pPr>
            <a:endParaRPr lang="en-US" sz="2700" dirty="0" smtClean="0"/>
          </a:p>
          <a:p>
            <a:pPr>
              <a:lnSpc>
                <a:spcPct val="200000"/>
              </a:lnSpc>
              <a:tabLst>
                <a:tab pos="1828800" algn="l"/>
                <a:tab pos="2398713" algn="l"/>
                <a:tab pos="3203575" algn="l"/>
              </a:tabLst>
            </a:pPr>
            <a:r>
              <a:rPr lang="en-US" sz="2700" dirty="0" smtClean="0"/>
              <a:t>Current Policy is 25 years old</a:t>
            </a:r>
          </a:p>
          <a:p>
            <a:pPr>
              <a:lnSpc>
                <a:spcPct val="200000"/>
              </a:lnSpc>
              <a:tabLst>
                <a:tab pos="1828800" algn="l"/>
                <a:tab pos="2398713" algn="l"/>
                <a:tab pos="3203575" algn="l"/>
              </a:tabLst>
            </a:pPr>
            <a:r>
              <a:rPr lang="en-US" sz="2700" dirty="0" smtClean="0"/>
              <a:t>Guideline to reimbursements</a:t>
            </a:r>
          </a:p>
          <a:p>
            <a:pPr>
              <a:lnSpc>
                <a:spcPct val="200000"/>
              </a:lnSpc>
              <a:tabLst>
                <a:tab pos="1828800" algn="l"/>
                <a:tab pos="2398713" algn="l"/>
                <a:tab pos="3203575" algn="l"/>
              </a:tabLst>
            </a:pPr>
            <a:r>
              <a:rPr lang="en-US" sz="2700" dirty="0" smtClean="0"/>
              <a:t>Working group has been assembled to review</a:t>
            </a:r>
          </a:p>
          <a:p>
            <a:pPr>
              <a:tabLst>
                <a:tab pos="1828800" algn="l"/>
                <a:tab pos="2398713" algn="l"/>
                <a:tab pos="3203575" algn="l"/>
              </a:tabLst>
            </a:pPr>
            <a:endParaRPr lang="en-US" sz="2700" dirty="0" smtClean="0"/>
          </a:p>
          <a:p>
            <a:pPr>
              <a:tabLst>
                <a:tab pos="1828800" algn="l"/>
                <a:tab pos="2398713" algn="l"/>
                <a:tab pos="3203575" algn="l"/>
              </a:tabLst>
            </a:pPr>
            <a:endParaRPr lang="en-US" sz="2700" dirty="0" smtClean="0"/>
          </a:p>
          <a:p>
            <a:pPr>
              <a:tabLst>
                <a:tab pos="1828800" algn="l"/>
                <a:tab pos="2398713" algn="l"/>
                <a:tab pos="3203575" algn="l"/>
              </a:tabLst>
            </a:pPr>
            <a:endParaRPr lang="en-US" sz="2700" dirty="0" smtClean="0"/>
          </a:p>
          <a:p>
            <a:pPr>
              <a:buNone/>
              <a:tabLst>
                <a:tab pos="1828800" algn="l"/>
                <a:tab pos="2398713" algn="l"/>
                <a:tab pos="3203575" algn="l"/>
              </a:tabLst>
            </a:pPr>
            <a:endParaRPr lang="en-US" sz="2700" dirty="0" smtClean="0"/>
          </a:p>
        </p:txBody>
      </p:sp>
      <p:pic>
        <p:nvPicPr>
          <p:cNvPr id="4" name="Picture 3" descr="FinancialAffairsCont#4F28F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66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534400" cy="4038600"/>
          </a:xfrm>
        </p:spPr>
        <p:txBody>
          <a:bodyPr>
            <a:noAutofit/>
          </a:bodyPr>
          <a:lstStyle/>
          <a:p>
            <a:pPr>
              <a:tabLst>
                <a:tab pos="1828800" algn="l"/>
                <a:tab pos="2398713" algn="l"/>
                <a:tab pos="3203575" algn="l"/>
              </a:tabLst>
            </a:pPr>
            <a:endParaRPr lang="en-US" sz="2700" dirty="0" smtClean="0"/>
          </a:p>
          <a:p>
            <a:pPr algn="ctr">
              <a:buNone/>
              <a:tabLst>
                <a:tab pos="1828800" algn="l"/>
                <a:tab pos="2398713" algn="l"/>
                <a:tab pos="3203575" algn="l"/>
              </a:tabLst>
            </a:pPr>
            <a:r>
              <a:rPr lang="en-US" sz="6000" dirty="0" smtClean="0"/>
              <a:t>Questions?</a:t>
            </a:r>
          </a:p>
          <a:p>
            <a:pPr>
              <a:tabLst>
                <a:tab pos="1828800" algn="l"/>
                <a:tab pos="2398713" algn="l"/>
                <a:tab pos="3203575" algn="l"/>
              </a:tabLst>
            </a:pPr>
            <a:endParaRPr lang="en-US" sz="2700" dirty="0" smtClean="0"/>
          </a:p>
          <a:p>
            <a:pPr>
              <a:tabLst>
                <a:tab pos="1828800" algn="l"/>
                <a:tab pos="2398713" algn="l"/>
                <a:tab pos="3203575" algn="l"/>
              </a:tabLst>
            </a:pPr>
            <a:endParaRPr lang="en-US" sz="2700" dirty="0" smtClean="0"/>
          </a:p>
          <a:p>
            <a:pPr>
              <a:tabLst>
                <a:tab pos="1828800" algn="l"/>
                <a:tab pos="2398713" algn="l"/>
                <a:tab pos="3203575" algn="l"/>
              </a:tabLst>
            </a:pPr>
            <a:endParaRPr lang="en-US" sz="2700" dirty="0" smtClean="0"/>
          </a:p>
          <a:p>
            <a:pPr>
              <a:buNone/>
              <a:tabLst>
                <a:tab pos="1828800" algn="l"/>
                <a:tab pos="2398713" algn="l"/>
                <a:tab pos="3203575" algn="l"/>
              </a:tabLst>
            </a:pPr>
            <a:endParaRPr lang="en-US" sz="2700" dirty="0" smtClean="0"/>
          </a:p>
        </p:txBody>
      </p:sp>
      <p:pic>
        <p:nvPicPr>
          <p:cNvPr id="4" name="Picture 3" descr="FinancialAffairsCont#4F28F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66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60438"/>
          </a:xfrm>
        </p:spPr>
        <p:txBody>
          <a:bodyPr/>
          <a:lstStyle/>
          <a:p>
            <a:r>
              <a:rPr lang="en-US" dirty="0" smtClean="0"/>
              <a:t>Why Concur?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Manual Paper Driven Process</a:t>
            </a:r>
          </a:p>
          <a:p>
            <a:pPr lvl="1"/>
            <a:r>
              <a:rPr lang="en-US" dirty="0" smtClean="0"/>
              <a:t>Error prone</a:t>
            </a:r>
          </a:p>
          <a:p>
            <a:r>
              <a:rPr lang="en-US" dirty="0" smtClean="0"/>
              <a:t>Travel Agencies</a:t>
            </a:r>
          </a:p>
          <a:p>
            <a:r>
              <a:rPr lang="en-US" dirty="0" smtClean="0"/>
              <a:t>Authorizations and Approvals</a:t>
            </a:r>
          </a:p>
          <a:p>
            <a:r>
              <a:rPr lang="en-US" dirty="0" smtClean="0"/>
              <a:t>Compliance</a:t>
            </a:r>
          </a:p>
        </p:txBody>
      </p:sp>
      <p:pic>
        <p:nvPicPr>
          <p:cNvPr id="4" name="Picture 3" descr="FinancialAffairsCont#4F28F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66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of the Universities that are using  Concur</a:t>
            </a:r>
          </a:p>
        </p:txBody>
      </p:sp>
      <p:pic>
        <p:nvPicPr>
          <p:cNvPr id="2263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473200"/>
            <a:ext cx="25146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466975"/>
            <a:ext cx="12287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0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328988"/>
            <a:ext cx="2514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4022725"/>
            <a:ext cx="2514600" cy="3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1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4514850"/>
            <a:ext cx="14287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1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979738"/>
            <a:ext cx="1577975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1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5513388"/>
            <a:ext cx="25908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1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5943600"/>
            <a:ext cx="229552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1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095875"/>
            <a:ext cx="23812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1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324100"/>
            <a:ext cx="14573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1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179763"/>
            <a:ext cx="16002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18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48200"/>
            <a:ext cx="28194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19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81600"/>
            <a:ext cx="2743200" cy="3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20" name="Picture 1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715000"/>
            <a:ext cx="2667000" cy="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21" name="Picture 1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554288"/>
            <a:ext cx="1447800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22" name="Picture 1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549400"/>
            <a:ext cx="1168400" cy="116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23" name="Picture 1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754438"/>
            <a:ext cx="11620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24" name="Picture 20" descr="Texas A&amp;M University primary mark">
            <a:hlinkClick r:id="rId20" tooltip="Texas A&amp;M University Home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1639888"/>
            <a:ext cx="2241550" cy="5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25" name="Picture 21" descr="University of Notre Dam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595438"/>
            <a:ext cx="17526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26" name="Picture 22" descr="Howard University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5715000"/>
            <a:ext cx="20955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27" name="Picture 23" descr="MIT - Massachusetts Institute of Technology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324100"/>
            <a:ext cx="1812925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28" name="Picture 24" descr="University of Pennsylvania">
            <a:hlinkClick r:id="rId26" tooltip="University of Pennsylvania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4564063"/>
            <a:ext cx="223837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30" name="Picture 26" descr="Villanova University Home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579813"/>
            <a:ext cx="16192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3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60438"/>
          </a:xfrm>
        </p:spPr>
        <p:txBody>
          <a:bodyPr/>
          <a:lstStyle/>
          <a:p>
            <a:r>
              <a:rPr lang="en-US" dirty="0" smtClean="0"/>
              <a:t>Online Travel Booking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352800"/>
          </a:xfrm>
        </p:spPr>
        <p:txBody>
          <a:bodyPr>
            <a:normAutofit/>
          </a:bodyPr>
          <a:lstStyle/>
          <a:p>
            <a:r>
              <a:rPr lang="en-US" dirty="0" smtClean="0"/>
              <a:t>Ability to book all travel online</a:t>
            </a:r>
          </a:p>
          <a:p>
            <a:pPr lvl="1"/>
            <a:r>
              <a:rPr lang="en-US" dirty="0" smtClean="0"/>
              <a:t>Air, Rail and Car</a:t>
            </a:r>
          </a:p>
          <a:p>
            <a:r>
              <a:rPr lang="en-US" dirty="0" smtClean="0"/>
              <a:t>Low fare finder – based on global database</a:t>
            </a:r>
          </a:p>
          <a:p>
            <a:pPr lvl="1"/>
            <a:r>
              <a:rPr lang="en-US" dirty="0" smtClean="0"/>
              <a:t>just like Expedia and Travelocity</a:t>
            </a:r>
          </a:p>
          <a:p>
            <a:r>
              <a:rPr lang="en-US" dirty="0" smtClean="0"/>
              <a:t>Will convert to Expense Reports</a:t>
            </a:r>
          </a:p>
          <a:p>
            <a:endParaRPr lang="en-US" dirty="0"/>
          </a:p>
        </p:txBody>
      </p:sp>
      <p:pic>
        <p:nvPicPr>
          <p:cNvPr id="4" name="Picture 3" descr="FinancialAffairsCont#4F28F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66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nancialAffairsCont#4F28F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66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262" r="23836"/>
          <a:stretch>
            <a:fillRect/>
          </a:stretch>
        </p:blipFill>
        <p:spPr bwMode="auto">
          <a:xfrm>
            <a:off x="762000" y="1066800"/>
            <a:ext cx="7924800" cy="553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960438"/>
          </a:xfrm>
        </p:spPr>
        <p:txBody>
          <a:bodyPr/>
          <a:lstStyle/>
          <a:p>
            <a:r>
              <a:rPr lang="en-US" dirty="0" smtClean="0"/>
              <a:t>Online Expense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Ability to add expenses from anywhere</a:t>
            </a:r>
          </a:p>
          <a:p>
            <a:r>
              <a:rPr lang="en-US" dirty="0" smtClean="0"/>
              <a:t>Electronic Receipts	</a:t>
            </a:r>
          </a:p>
          <a:p>
            <a:r>
              <a:rPr lang="en-US" dirty="0" smtClean="0"/>
              <a:t>Automatic Workflow Routing</a:t>
            </a:r>
          </a:p>
          <a:p>
            <a:r>
              <a:rPr lang="en-US" dirty="0" smtClean="0"/>
              <a:t>Electronic history of submitted and approved reports</a:t>
            </a:r>
          </a:p>
          <a:p>
            <a:endParaRPr lang="en-US" dirty="0"/>
          </a:p>
        </p:txBody>
      </p:sp>
      <p:pic>
        <p:nvPicPr>
          <p:cNvPr id="4" name="Picture 3" descr="FinancialAffairsCont#4F28F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66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604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048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 descr="FinancialAffairsCont#4F28F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66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4706" t="37500" r="60588" b="24219"/>
          <a:stretch>
            <a:fillRect/>
          </a:stretch>
        </p:blipFill>
        <p:spPr bwMode="auto">
          <a:xfrm>
            <a:off x="457200" y="11430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876800" y="4191000"/>
            <a:ext cx="3810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53000" y="44196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My Concur dashboard provides easy access to booking, open reports and reports to be approved. 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nancialAffairsCont#4F28F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667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87" y="762000"/>
            <a:ext cx="9028113" cy="598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Concur Timeline</a:t>
            </a:r>
            <a:endParaRPr lang="en-US" dirty="0" smtClean="0"/>
          </a:p>
        </p:txBody>
      </p:sp>
      <p:cxnSp>
        <p:nvCxnSpPr>
          <p:cNvPr id="28675" name="Straight Arrow Connector 47"/>
          <p:cNvCxnSpPr>
            <a:cxnSpLocks noChangeShapeType="1"/>
          </p:cNvCxnSpPr>
          <p:nvPr/>
        </p:nvCxnSpPr>
        <p:spPr bwMode="auto">
          <a:xfrm>
            <a:off x="0" y="3886200"/>
            <a:ext cx="91440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8677" name="Straight Connector 50"/>
          <p:cNvCxnSpPr>
            <a:cxnSpLocks noChangeShapeType="1"/>
          </p:cNvCxnSpPr>
          <p:nvPr/>
        </p:nvCxnSpPr>
        <p:spPr bwMode="auto">
          <a:xfrm rot="5400000">
            <a:off x="533400" y="3868738"/>
            <a:ext cx="306387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79" name="Straight Connector 62"/>
          <p:cNvCxnSpPr>
            <a:cxnSpLocks noChangeShapeType="1"/>
          </p:cNvCxnSpPr>
          <p:nvPr/>
        </p:nvCxnSpPr>
        <p:spPr bwMode="auto">
          <a:xfrm rot="5400000">
            <a:off x="2817812" y="3867150"/>
            <a:ext cx="306388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81" name="Straight Connector 76"/>
          <p:cNvCxnSpPr>
            <a:cxnSpLocks noChangeShapeType="1"/>
          </p:cNvCxnSpPr>
          <p:nvPr/>
        </p:nvCxnSpPr>
        <p:spPr bwMode="auto">
          <a:xfrm rot="5400000">
            <a:off x="4113212" y="3868738"/>
            <a:ext cx="306387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84" name="Straight Connector 87"/>
          <p:cNvCxnSpPr>
            <a:cxnSpLocks noChangeShapeType="1"/>
          </p:cNvCxnSpPr>
          <p:nvPr/>
        </p:nvCxnSpPr>
        <p:spPr bwMode="auto">
          <a:xfrm rot="5400000">
            <a:off x="6095206" y="3867944"/>
            <a:ext cx="30480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0751" name="Flowchart: Merge 113"/>
          <p:cNvSpPr>
            <a:spLocks noChangeArrowheads="1"/>
          </p:cNvSpPr>
          <p:nvPr/>
        </p:nvSpPr>
        <p:spPr bwMode="auto">
          <a:xfrm>
            <a:off x="1371600" y="4419600"/>
            <a:ext cx="457200" cy="304800"/>
          </a:xfrm>
          <a:prstGeom prst="flowChartMerg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2400" b="0" dirty="0">
              <a:latin typeface="Times" pitchFamily="18" charset="0"/>
            </a:endParaRPr>
          </a:p>
        </p:txBody>
      </p:sp>
      <p:sp>
        <p:nvSpPr>
          <p:cNvPr id="30753" name="Isosceles Triangle 115"/>
          <p:cNvSpPr>
            <a:spLocks noChangeArrowheads="1"/>
          </p:cNvSpPr>
          <p:nvPr/>
        </p:nvSpPr>
        <p:spPr bwMode="auto">
          <a:xfrm>
            <a:off x="2743200" y="3411538"/>
            <a:ext cx="457200" cy="304800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2400" b="0" dirty="0">
              <a:latin typeface="Times" pitchFamily="18" charset="0"/>
            </a:endParaRPr>
          </a:p>
        </p:txBody>
      </p:sp>
      <p:sp>
        <p:nvSpPr>
          <p:cNvPr id="28703" name="Flowchart: Merge 116"/>
          <p:cNvSpPr>
            <a:spLocks noChangeArrowheads="1"/>
          </p:cNvSpPr>
          <p:nvPr/>
        </p:nvSpPr>
        <p:spPr bwMode="auto">
          <a:xfrm>
            <a:off x="6019800" y="4419600"/>
            <a:ext cx="457200" cy="304800"/>
          </a:xfrm>
          <a:prstGeom prst="flowChartMerg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 b="0" dirty="0">
              <a:latin typeface="Times" pitchFamily="18" charset="0"/>
            </a:endParaRPr>
          </a:p>
        </p:txBody>
      </p:sp>
      <p:sp>
        <p:nvSpPr>
          <p:cNvPr id="28704" name="Isosceles Triangle 117"/>
          <p:cNvSpPr>
            <a:spLocks noChangeArrowheads="1"/>
          </p:cNvSpPr>
          <p:nvPr/>
        </p:nvSpPr>
        <p:spPr bwMode="auto">
          <a:xfrm>
            <a:off x="6019800" y="3352800"/>
            <a:ext cx="457200" cy="3048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 b="0" dirty="0">
              <a:latin typeface="Times" pitchFamily="18" charset="0"/>
            </a:endParaRPr>
          </a:p>
        </p:txBody>
      </p:sp>
      <p:sp>
        <p:nvSpPr>
          <p:cNvPr id="28705" name="Flowchart: Merge 118"/>
          <p:cNvSpPr>
            <a:spLocks noChangeArrowheads="1"/>
          </p:cNvSpPr>
          <p:nvPr/>
        </p:nvSpPr>
        <p:spPr bwMode="auto">
          <a:xfrm>
            <a:off x="3962400" y="4419600"/>
            <a:ext cx="533400" cy="287338"/>
          </a:xfrm>
          <a:prstGeom prst="flowChartMerg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 b="0" dirty="0">
              <a:latin typeface="Times" pitchFamily="18" charset="0"/>
            </a:endParaRPr>
          </a:p>
        </p:txBody>
      </p:sp>
      <p:pic>
        <p:nvPicPr>
          <p:cNvPr id="28719" name="Picture 5" descr="Li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720" name="Straight Connector 100"/>
          <p:cNvCxnSpPr>
            <a:cxnSpLocks noChangeShapeType="1"/>
          </p:cNvCxnSpPr>
          <p:nvPr/>
        </p:nvCxnSpPr>
        <p:spPr bwMode="auto">
          <a:xfrm rot="5400000">
            <a:off x="8535194" y="3885406"/>
            <a:ext cx="30480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8723" name="Rectangle 57"/>
          <p:cNvSpPr>
            <a:spLocks noChangeArrowheads="1"/>
          </p:cNvSpPr>
          <p:nvPr/>
        </p:nvSpPr>
        <p:spPr bwMode="auto">
          <a:xfrm>
            <a:off x="6400800" y="3581400"/>
            <a:ext cx="2286000" cy="45719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 b="0" dirty="0">
              <a:latin typeface="Times" pitchFamily="18" charset="0"/>
            </a:endParaRPr>
          </a:p>
        </p:txBody>
      </p:sp>
      <p:sp>
        <p:nvSpPr>
          <p:cNvPr id="70" name="TextBox 101"/>
          <p:cNvSpPr txBox="1">
            <a:spLocks noChangeArrowheads="1"/>
          </p:cNvSpPr>
          <p:nvPr/>
        </p:nvSpPr>
        <p:spPr bwMode="auto">
          <a:xfrm>
            <a:off x="5990225" y="4038600"/>
            <a:ext cx="5629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5/2012</a:t>
            </a:r>
            <a:endParaRPr lang="en-US" sz="1000" dirty="0"/>
          </a:p>
        </p:txBody>
      </p:sp>
      <p:sp>
        <p:nvSpPr>
          <p:cNvPr id="47" name="TextBox 101"/>
          <p:cNvSpPr txBox="1">
            <a:spLocks noChangeArrowheads="1"/>
          </p:cNvSpPr>
          <p:nvPr/>
        </p:nvSpPr>
        <p:spPr bwMode="auto">
          <a:xfrm>
            <a:off x="8382000" y="4020979"/>
            <a:ext cx="6286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12/2012</a:t>
            </a:r>
            <a:endParaRPr lang="en-US" sz="1000" dirty="0"/>
          </a:p>
        </p:txBody>
      </p:sp>
      <p:sp>
        <p:nvSpPr>
          <p:cNvPr id="48" name="TextBox 47"/>
          <p:cNvSpPr txBox="1"/>
          <p:nvPr/>
        </p:nvSpPr>
        <p:spPr>
          <a:xfrm>
            <a:off x="5231799" y="4724400"/>
            <a:ext cx="26734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5/1 Pilot Group Go-Live:</a:t>
            </a:r>
          </a:p>
          <a:p>
            <a:r>
              <a:rPr lang="en-US" sz="1200" b="1" dirty="0" smtClean="0"/>
              <a:t>a) Fox Business School</a:t>
            </a:r>
          </a:p>
          <a:p>
            <a:r>
              <a:rPr lang="en-US" sz="1200" b="1" dirty="0" smtClean="0"/>
              <a:t>b) Government Relations</a:t>
            </a:r>
          </a:p>
          <a:p>
            <a:r>
              <a:rPr lang="en-US" sz="1200" b="1" dirty="0" smtClean="0"/>
              <a:t>c) School of Communications &amp;Theatre</a:t>
            </a:r>
          </a:p>
          <a:p>
            <a:r>
              <a:rPr lang="en-US" sz="1200" b="1" dirty="0" smtClean="0"/>
              <a:t>d) Dental School</a:t>
            </a:r>
          </a:p>
          <a:p>
            <a:r>
              <a:rPr lang="en-US" sz="1200" b="1" dirty="0" smtClean="0"/>
              <a:t>e) College of Science and Technology</a:t>
            </a:r>
          </a:p>
          <a:p>
            <a:r>
              <a:rPr lang="en-US" sz="1200" b="1" dirty="0" smtClean="0"/>
              <a:t>f)  Athletics</a:t>
            </a:r>
            <a:endParaRPr lang="en-US" sz="1200" b="1" dirty="0"/>
          </a:p>
        </p:txBody>
      </p:sp>
      <p:sp>
        <p:nvSpPr>
          <p:cNvPr id="49" name="Flowchart: Merge 116"/>
          <p:cNvSpPr>
            <a:spLocks noChangeArrowheads="1"/>
          </p:cNvSpPr>
          <p:nvPr/>
        </p:nvSpPr>
        <p:spPr bwMode="auto">
          <a:xfrm>
            <a:off x="8458200" y="3352800"/>
            <a:ext cx="457200" cy="304800"/>
          </a:xfrm>
          <a:prstGeom prst="flowChartMerg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 b="0" dirty="0">
              <a:latin typeface="Times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27738" y="3124200"/>
            <a:ext cx="1398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University Roll-Out</a:t>
            </a:r>
          </a:p>
          <a:p>
            <a:pPr algn="ctr"/>
            <a:r>
              <a:rPr lang="en-US" sz="1200" b="1" dirty="0" smtClean="0"/>
              <a:t>Training &amp; Go-Live</a:t>
            </a:r>
            <a:endParaRPr lang="en-US" sz="1200" b="1" dirty="0"/>
          </a:p>
        </p:txBody>
      </p:sp>
      <p:cxnSp>
        <p:nvCxnSpPr>
          <p:cNvPr id="51" name="Straight Connector 62"/>
          <p:cNvCxnSpPr>
            <a:cxnSpLocks noChangeShapeType="1"/>
          </p:cNvCxnSpPr>
          <p:nvPr/>
        </p:nvCxnSpPr>
        <p:spPr bwMode="auto">
          <a:xfrm rot="5400000">
            <a:off x="1446212" y="3886200"/>
            <a:ext cx="306388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2" name="Isosceles Triangle 115"/>
          <p:cNvSpPr>
            <a:spLocks noChangeArrowheads="1"/>
          </p:cNvSpPr>
          <p:nvPr/>
        </p:nvSpPr>
        <p:spPr bwMode="auto">
          <a:xfrm>
            <a:off x="457200" y="3429000"/>
            <a:ext cx="457200" cy="304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2400" b="0" dirty="0">
              <a:latin typeface="Times" pitchFamily="18" charset="0"/>
            </a:endParaRPr>
          </a:p>
        </p:txBody>
      </p:sp>
      <p:sp>
        <p:nvSpPr>
          <p:cNvPr id="53" name="Rectangle 57"/>
          <p:cNvSpPr>
            <a:spLocks noChangeArrowheads="1"/>
          </p:cNvSpPr>
          <p:nvPr/>
        </p:nvSpPr>
        <p:spPr bwMode="auto">
          <a:xfrm>
            <a:off x="4419600" y="4526280"/>
            <a:ext cx="1676400" cy="45719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 b="0" dirty="0">
              <a:latin typeface="Times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474156" y="4715470"/>
            <a:ext cx="1573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Training -Pilot Group</a:t>
            </a:r>
          </a:p>
          <a:p>
            <a:r>
              <a:rPr lang="en-US" sz="1200" b="1" dirty="0" smtClean="0"/>
              <a:t>  4/9-5/1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Single Sign-On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Report Development</a:t>
            </a:r>
          </a:p>
        </p:txBody>
      </p:sp>
      <p:sp>
        <p:nvSpPr>
          <p:cNvPr id="55" name="TextBox 101"/>
          <p:cNvSpPr txBox="1">
            <a:spLocks noChangeArrowheads="1"/>
          </p:cNvSpPr>
          <p:nvPr/>
        </p:nvSpPr>
        <p:spPr bwMode="auto">
          <a:xfrm>
            <a:off x="3962400" y="4020979"/>
            <a:ext cx="5629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 smtClean="0"/>
              <a:t>4/2012</a:t>
            </a:r>
            <a:endParaRPr lang="en-US" sz="1000" dirty="0"/>
          </a:p>
        </p:txBody>
      </p:sp>
      <p:sp>
        <p:nvSpPr>
          <p:cNvPr id="56" name="TextBox 101"/>
          <p:cNvSpPr txBox="1">
            <a:spLocks noChangeArrowheads="1"/>
          </p:cNvSpPr>
          <p:nvPr/>
        </p:nvSpPr>
        <p:spPr bwMode="auto">
          <a:xfrm>
            <a:off x="2713625" y="4038600"/>
            <a:ext cx="5629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3/2012</a:t>
            </a:r>
            <a:endParaRPr lang="en-US" sz="1000" dirty="0"/>
          </a:p>
        </p:txBody>
      </p:sp>
      <p:sp>
        <p:nvSpPr>
          <p:cNvPr id="57" name="TextBox 101"/>
          <p:cNvSpPr txBox="1">
            <a:spLocks noChangeArrowheads="1"/>
          </p:cNvSpPr>
          <p:nvPr/>
        </p:nvSpPr>
        <p:spPr bwMode="auto">
          <a:xfrm>
            <a:off x="1295400" y="4038600"/>
            <a:ext cx="5629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2/2012</a:t>
            </a:r>
            <a:endParaRPr lang="en-US" sz="1000" dirty="0"/>
          </a:p>
        </p:txBody>
      </p:sp>
      <p:sp>
        <p:nvSpPr>
          <p:cNvPr id="58" name="TextBox 101"/>
          <p:cNvSpPr txBox="1">
            <a:spLocks noChangeArrowheads="1"/>
          </p:cNvSpPr>
          <p:nvPr/>
        </p:nvSpPr>
        <p:spPr bwMode="auto">
          <a:xfrm>
            <a:off x="381000" y="4038600"/>
            <a:ext cx="5629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1/2012</a:t>
            </a:r>
            <a:endParaRPr lang="en-US" sz="1000" dirty="0"/>
          </a:p>
        </p:txBody>
      </p:sp>
      <p:sp>
        <p:nvSpPr>
          <p:cNvPr id="60" name="TextBox 59"/>
          <p:cNvSpPr txBox="1"/>
          <p:nvPr/>
        </p:nvSpPr>
        <p:spPr>
          <a:xfrm>
            <a:off x="141596" y="2967335"/>
            <a:ext cx="1078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Requirements</a:t>
            </a:r>
          </a:p>
          <a:p>
            <a:pPr algn="ctr"/>
            <a:r>
              <a:rPr lang="en-US" sz="1200" b="1" dirty="0" smtClean="0"/>
              <a:t>Gathering</a:t>
            </a:r>
            <a:endParaRPr lang="en-US" sz="12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048514" y="4800600"/>
            <a:ext cx="109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Configuration </a:t>
            </a:r>
          </a:p>
          <a:p>
            <a:pPr algn="ctr"/>
            <a:r>
              <a:rPr lang="en-US" sz="1200" b="1" dirty="0" smtClean="0"/>
              <a:t>&amp; Technical</a:t>
            </a:r>
          </a:p>
          <a:p>
            <a:pPr algn="ctr"/>
            <a:r>
              <a:rPr lang="en-US" sz="1200" b="1" dirty="0" smtClean="0"/>
              <a:t>Preparation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667000" y="2971800"/>
            <a:ext cx="632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Testing</a:t>
            </a:r>
            <a:endParaRPr lang="en-US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10380</TotalTime>
  <Words>244</Words>
  <Application>Microsoft Office PowerPoint</Application>
  <PresentationFormat>On-screen Show (4:3)</PresentationFormat>
  <Paragraphs>73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Concur Expense Reimbursement Management System</vt:lpstr>
      <vt:lpstr>Why Concur?</vt:lpstr>
      <vt:lpstr>Some of the Universities that are using  Concur</vt:lpstr>
      <vt:lpstr>Online Travel Booking</vt:lpstr>
      <vt:lpstr>PowerPoint Presentation</vt:lpstr>
      <vt:lpstr>Online Expense Reports</vt:lpstr>
      <vt:lpstr>PowerPoint Presentation</vt:lpstr>
      <vt:lpstr>PowerPoint Presentation</vt:lpstr>
      <vt:lpstr>Concur Timeline</vt:lpstr>
      <vt:lpstr>Current Users</vt:lpstr>
      <vt:lpstr>Rates &amp; Fees</vt:lpstr>
      <vt:lpstr>Travel And Business Expense Policy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J. Russo</dc:creator>
  <cp:lastModifiedBy>Administrator</cp:lastModifiedBy>
  <cp:revision>1043</cp:revision>
  <dcterms:created xsi:type="dcterms:W3CDTF">2011-09-19T17:53:56Z</dcterms:created>
  <dcterms:modified xsi:type="dcterms:W3CDTF">2012-09-26T12:23:37Z</dcterms:modified>
</cp:coreProperties>
</file>