
<file path=[Content_Types].xml><?xml version="1.0" encoding="utf-8"?>
<Types xmlns="http://schemas.openxmlformats.org/package/2006/content-types">
  <Default Extension="png" ContentType="image/png"/>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ctiveX/activeX1.xml" ContentType="application/vnd.ms-office.activeX+xml"/>
  <Override PartName="/ppt/activeX/activeX2.xml" ContentType="application/vnd.ms-office.activeX+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56" r:id="rId2"/>
    <p:sldId id="257" r:id="rId3"/>
    <p:sldId id="258" r:id="rId4"/>
    <p:sldId id="261" r:id="rId5"/>
    <p:sldId id="262" r:id="rId6"/>
    <p:sldId id="259" r:id="rId7"/>
    <p:sldId id="260" r:id="rId8"/>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10" y="-120"/>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activeX1.xml><?xml version="1.0" encoding="utf-8"?>
<ax:ocx xmlns:ax="http://schemas.microsoft.com/office/2006/activeX" xmlns:r="http://schemas.openxmlformats.org/officeDocument/2006/relationships" ax:classid="{5512D11C-5CC6-11CF-8D67-00AA00BDCE1D}" ax:persistence="persistStream" r:id="rId1"/>
</file>

<file path=ppt/activeX/activeX2.xml><?xml version="1.0" encoding="utf-8"?>
<ax:ocx xmlns:ax="http://schemas.microsoft.com/office/2006/activeX" xmlns:r="http://schemas.openxmlformats.org/officeDocument/2006/relationships" ax:classid="{5512D11C-5CC6-11CF-8D67-00AA00BDCE1D}" ax:persistence="persistStream" r:id="rId1"/>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1804"/>
          </a:xfrm>
          <a:prstGeom prst="rect">
            <a:avLst/>
          </a:prstGeom>
        </p:spPr>
        <p:txBody>
          <a:bodyPr vert="horz" lIns="92830" tIns="46415" rIns="92830" bIns="46415" rtlCol="0"/>
          <a:lstStyle>
            <a:lvl1pPr algn="r">
              <a:defRPr sz="1200"/>
            </a:lvl1pPr>
          </a:lstStyle>
          <a:p>
            <a:fld id="{7803D288-0625-4DF5-9E45-E0390D7B3913}" type="datetimeFigureOut">
              <a:rPr lang="en-US" smtClean="0"/>
              <a:t>2/21/2012</a:t>
            </a:fld>
            <a:endParaRPr lang="en-US"/>
          </a:p>
        </p:txBody>
      </p:sp>
      <p:sp>
        <p:nvSpPr>
          <p:cNvPr id="4" name="Footer Placeholder 3"/>
          <p:cNvSpPr>
            <a:spLocks noGrp="1"/>
          </p:cNvSpPr>
          <p:nvPr>
            <p:ph type="ftr" sz="quarter" idx="2"/>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772668"/>
            <a:ext cx="3037840" cy="461804"/>
          </a:xfrm>
          <a:prstGeom prst="rect">
            <a:avLst/>
          </a:prstGeom>
        </p:spPr>
        <p:txBody>
          <a:bodyPr vert="horz" lIns="92830" tIns="46415" rIns="92830" bIns="46415" rtlCol="0" anchor="b"/>
          <a:lstStyle>
            <a:lvl1pPr algn="r">
              <a:defRPr sz="1200"/>
            </a:lvl1pPr>
          </a:lstStyle>
          <a:p>
            <a:fld id="{FEC8E799-111A-4ED0-BDBA-ED5EC294E5ED}" type="slidenum">
              <a:rPr lang="en-US" smtClean="0"/>
              <a:t>‹#›</a:t>
            </a:fld>
            <a:endParaRPr lang="en-US"/>
          </a:p>
        </p:txBody>
      </p:sp>
    </p:spTree>
    <p:extLst>
      <p:ext uri="{BB962C8B-B14F-4D97-AF65-F5344CB8AC3E}">
        <p14:creationId xmlns:p14="http://schemas.microsoft.com/office/powerpoint/2010/main" val="1713569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3870761B-D1FA-4D29-9230-61A191CB7831}" type="datetimeFigureOut">
              <a:rPr lang="en-US" smtClean="0"/>
              <a:t>2/21/2012</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50220B89-6AD5-43CB-80CA-8739B3E90574}" type="slidenum">
              <a:rPr lang="en-US" smtClean="0"/>
              <a:t>‹#›</a:t>
            </a:fld>
            <a:endParaRPr lang="en-US"/>
          </a:p>
        </p:txBody>
      </p:sp>
    </p:spTree>
    <p:extLst>
      <p:ext uri="{BB962C8B-B14F-4D97-AF65-F5344CB8AC3E}">
        <p14:creationId xmlns:p14="http://schemas.microsoft.com/office/powerpoint/2010/main" val="2716919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0220B89-6AD5-43CB-80CA-8739B3E90574}" type="slidenum">
              <a:rPr lang="en-US" smtClean="0"/>
              <a:t>1</a:t>
            </a:fld>
            <a:endParaRPr lang="en-US"/>
          </a:p>
        </p:txBody>
      </p:sp>
    </p:spTree>
    <p:extLst>
      <p:ext uri="{BB962C8B-B14F-4D97-AF65-F5344CB8AC3E}">
        <p14:creationId xmlns:p14="http://schemas.microsoft.com/office/powerpoint/2010/main" val="3940683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a:t>
            </a:r>
            <a:r>
              <a:rPr lang="en-US" baseline="0" dirty="0" smtClean="0"/>
              <a:t> colleges have developed their own budget templates.  From working at the college level, I know that it was brought up many times how beneficial it would be to have a consistent format across Temple.  This is not going to be a mandated form, however, many people develop their budgets in a spreadsheet format anyway, so we are providing this to use as a tool.  We used CHP’s template as a base and made some changes from there.</a:t>
            </a:r>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2</a:t>
            </a:fld>
            <a:endParaRPr lang="en-US"/>
          </a:p>
        </p:txBody>
      </p:sp>
    </p:spTree>
    <p:extLst>
      <p:ext uri="{BB962C8B-B14F-4D97-AF65-F5344CB8AC3E}">
        <p14:creationId xmlns:p14="http://schemas.microsoft.com/office/powerpoint/2010/main" val="3103418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-personnel on separate slide – rates will be</a:t>
            </a:r>
            <a:r>
              <a:rPr lang="en-US" baseline="0" dirty="0" smtClean="0"/>
              <a:t> updated as soon as we receive word and will make a mass announcement stating that the rates have changed and download of updated spreadsheet should be used – no more worrying over MTDC calculations – cost sharing can be captured with FOAPALs. </a:t>
            </a:r>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3</a:t>
            </a:fld>
            <a:endParaRPr lang="en-US"/>
          </a:p>
        </p:txBody>
      </p:sp>
    </p:spTree>
    <p:extLst>
      <p:ext uri="{BB962C8B-B14F-4D97-AF65-F5344CB8AC3E}">
        <p14:creationId xmlns:p14="http://schemas.microsoft.com/office/powerpoint/2010/main" val="2686135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personnel section easily identifies those working on the project and what appointment is assigned to them.</a:t>
            </a:r>
            <a:r>
              <a:rPr lang="en-US" baseline="0" dirty="0" smtClean="0"/>
              <a:t>  Many of you at the medical school and some here on main campus need to budget personnel on 12 month appointments, so we were sure to include that appointment clearly on our working spreadsheet.  </a:t>
            </a:r>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4</a:t>
            </a:fld>
            <a:endParaRPr lang="en-US"/>
          </a:p>
        </p:txBody>
      </p:sp>
    </p:spTree>
    <p:extLst>
      <p:ext uri="{BB962C8B-B14F-4D97-AF65-F5344CB8AC3E}">
        <p14:creationId xmlns:p14="http://schemas.microsoft.com/office/powerpoint/2010/main" val="4024516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NSF survey of research expenditures. There are two types of cost sharing, voluntary and mandatory.  If cost sharing is mandatory,</a:t>
            </a:r>
            <a:r>
              <a:rPr lang="en-US" baseline="0" dirty="0" smtClean="0"/>
              <a:t> this will act as a great tool to correctly calculate the cost share budget.  Even if cost sharing is not mandatory, we should be keeping track internally of cost sharing.  </a:t>
            </a:r>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5</a:t>
            </a:fld>
            <a:endParaRPr lang="en-US"/>
          </a:p>
        </p:txBody>
      </p:sp>
    </p:spTree>
    <p:extLst>
      <p:ext uri="{BB962C8B-B14F-4D97-AF65-F5344CB8AC3E}">
        <p14:creationId xmlns:p14="http://schemas.microsoft.com/office/powerpoint/2010/main" val="1685630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are not mandating</a:t>
            </a:r>
            <a:r>
              <a:rPr lang="en-US" baseline="0" dirty="0" smtClean="0"/>
              <a:t> that everyone use this, however, there are some clear benefits.</a:t>
            </a:r>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6</a:t>
            </a:fld>
            <a:endParaRPr lang="en-US"/>
          </a:p>
        </p:txBody>
      </p:sp>
    </p:spTree>
    <p:extLst>
      <p:ext uri="{BB962C8B-B14F-4D97-AF65-F5344CB8AC3E}">
        <p14:creationId xmlns:p14="http://schemas.microsoft.com/office/powerpoint/2010/main" val="2877744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would like to have this available</a:t>
            </a:r>
            <a:r>
              <a:rPr lang="en-US" baseline="0" dirty="0" smtClean="0"/>
              <a:t> and online as of March 1 for your use.  At the next Research admin meeting, which will be in May, we would like to collect feedback and comments from those who used it.</a:t>
            </a:r>
            <a:endParaRPr lang="en-US" dirty="0"/>
          </a:p>
        </p:txBody>
      </p:sp>
      <p:sp>
        <p:nvSpPr>
          <p:cNvPr id="4" name="Slide Number Placeholder 3"/>
          <p:cNvSpPr>
            <a:spLocks noGrp="1"/>
          </p:cNvSpPr>
          <p:nvPr>
            <p:ph type="sldNum" sz="quarter" idx="10"/>
          </p:nvPr>
        </p:nvSpPr>
        <p:spPr/>
        <p:txBody>
          <a:bodyPr/>
          <a:lstStyle/>
          <a:p>
            <a:fld id="{50220B89-6AD5-43CB-80CA-8739B3E90574}" type="slidenum">
              <a:rPr lang="en-US" smtClean="0"/>
              <a:t>7</a:t>
            </a:fld>
            <a:endParaRPr lang="en-US"/>
          </a:p>
        </p:txBody>
      </p:sp>
    </p:spTree>
    <p:extLst>
      <p:ext uri="{BB962C8B-B14F-4D97-AF65-F5344CB8AC3E}">
        <p14:creationId xmlns:p14="http://schemas.microsoft.com/office/powerpoint/2010/main" val="3014414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150D65-C64D-44FB-9152-4CC2DE0C9198}" type="datetime1">
              <a:rPr lang="en-US" smtClean="0"/>
              <a:pPr/>
              <a:t>2/21/2012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635EB0-D091-417E-ACD5-D65E1C7D8524}" type="datetime1">
              <a:rPr lang="en-US" smtClean="0"/>
              <a:pPr/>
              <a:t>2/21/2012</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CA09F9-C7D6-4C52-A7E8-5101239A0BA2}" type="datetime1">
              <a:rPr lang="en-US" smtClean="0"/>
              <a:pPr/>
              <a:t>2/21/2012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E64A4-35FB-42B6-9183-2C0CE0E36649}" type="datetime1">
              <a:rPr lang="en-US" smtClean="0"/>
              <a:pPr/>
              <a:t>2/21/2012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2683B9-6ECA-47FA-93CF-B124A0FAC208}" type="datetime1">
              <a:rPr lang="en-US" smtClean="0"/>
              <a:pPr/>
              <a:t>2/21/2012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5FF66B-9476-4BB3-85E9-E01854F07F90}" type="datetime1">
              <a:rPr lang="en-US" smtClean="0"/>
              <a:pPr/>
              <a:t>2/21/2012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B23FBD-8F7D-4F85-8085-67BFDB05CB71}" type="datetime1">
              <a:rPr lang="en-US" smtClean="0"/>
              <a:pPr/>
              <a:t>2/21/2012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EBEB0A-9E3D-4B14-9782-E2AE3DA60D96}"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5D789A-1220-4441-8676-44A034051BFD}" type="datetime1">
              <a:rPr lang="en-US" smtClean="0"/>
              <a:pPr/>
              <a:t>2/21/2012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8A266-E364-4B5E-98DD-432668182E1E}" type="datetime1">
              <a:rPr lang="en-US" smtClean="0"/>
              <a:pPr/>
              <a:t>2/21/2012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3F2040-9975-4642-A906-1DF87F8BE202}" type="datetime1">
              <a:rPr lang="en-US" smtClean="0"/>
              <a:pPr/>
              <a:t>2/21/2012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E52B4A-BA08-4841-AB08-A0D822ABC34D}" type="datetime1">
              <a:rPr lang="en-US" smtClean="0"/>
              <a:pPr/>
              <a:t>2/21/2012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75D48070-6A81-47D0-9810-1540B9FEFF61}" type="datetime1">
              <a:rPr lang="en-US" smtClean="0"/>
              <a:pPr/>
              <a:t>2/21/2012</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FEBEB0A-9E3D-4B14-9782-E2AE3DA60D96}" type="slidenum">
              <a:rPr lang="en-US" smtClean="0"/>
              <a:pPr/>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control" Target="../activeX/activeX2.xml"/><Relationship Id="rId7" Type="http://schemas.openxmlformats.org/officeDocument/2006/relationships/image" Target="../media/image9.wmf"/><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image" Target="../media/image5.png"/><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76200"/>
            <a:ext cx="7543800" cy="1600200"/>
          </a:xfrm>
        </p:spPr>
        <p:txBody>
          <a:bodyPr/>
          <a:lstStyle/>
          <a:p>
            <a:r>
              <a:rPr lang="en-US" sz="4800" dirty="0" smtClean="0"/>
              <a:t>Universal Budget Spreadsheet</a:t>
            </a:r>
            <a:endParaRPr lang="en-US" sz="4800" dirty="0"/>
          </a:p>
        </p:txBody>
      </p:sp>
      <p:sp>
        <p:nvSpPr>
          <p:cNvPr id="3" name="Subtitle 2"/>
          <p:cNvSpPr>
            <a:spLocks noGrp="1"/>
          </p:cNvSpPr>
          <p:nvPr>
            <p:ph type="subTitle" idx="1"/>
          </p:nvPr>
        </p:nvSpPr>
        <p:spPr>
          <a:xfrm>
            <a:off x="762000" y="3200400"/>
            <a:ext cx="6858000" cy="2362200"/>
          </a:xfrm>
        </p:spPr>
        <p:txBody>
          <a:bodyPr>
            <a:normAutofit/>
          </a:bodyPr>
          <a:lstStyle/>
          <a:p>
            <a:r>
              <a:rPr lang="en-US" sz="3200" b="1" i="1" dirty="0" smtClean="0"/>
              <a:t>Kimberly Fahey</a:t>
            </a:r>
          </a:p>
          <a:p>
            <a:r>
              <a:rPr lang="en-US" sz="3200" dirty="0" smtClean="0"/>
              <a:t>Senior Grants and Contracts Specialist</a:t>
            </a:r>
          </a:p>
          <a:p>
            <a:r>
              <a:rPr lang="en-US" sz="3200" dirty="0" smtClean="0"/>
              <a:t>Sponsored Programs Office</a:t>
            </a:r>
          </a:p>
          <a:p>
            <a:endParaRPr lang="en-US" sz="4400" dirty="0" smtClean="0"/>
          </a:p>
          <a:p>
            <a:endParaRPr lang="en-US" sz="2400" dirty="0"/>
          </a:p>
        </p:txBody>
      </p:sp>
      <p:sp>
        <p:nvSpPr>
          <p:cNvPr id="4" name="Slide Number Placeholder 3"/>
          <p:cNvSpPr>
            <a:spLocks noGrp="1"/>
          </p:cNvSpPr>
          <p:nvPr>
            <p:ph type="sldNum" sz="quarter" idx="12"/>
          </p:nvPr>
        </p:nvSpPr>
        <p:spPr/>
        <p:txBody>
          <a:bodyPr/>
          <a:lstStyle/>
          <a:p>
            <a:fld id="{BFEBEB0A-9E3D-4B14-9782-E2AE3DA60D96}" type="slidenum">
              <a:rPr lang="en-US" smtClean="0"/>
              <a:pPr/>
              <a:t>1</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5307" y="5486400"/>
            <a:ext cx="5715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descr="C:\Users\rileyk\AppData\Local\Microsoft\Windows\Temporary Internet Files\Content.IE5\G2KK5HA3\MP900387953[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0200" y="990600"/>
            <a:ext cx="2563738"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16881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6781800" cy="685800"/>
          </a:xfrm>
        </p:spPr>
        <p:txBody>
          <a:bodyPr>
            <a:normAutofit fontScale="90000"/>
          </a:bodyPr>
          <a:lstStyle/>
          <a:p>
            <a:pPr algn="ctr"/>
            <a:r>
              <a:rPr lang="en-US" dirty="0" smtClean="0"/>
              <a:t>Purpose</a:t>
            </a:r>
            <a:endParaRPr lang="en-US" dirty="0"/>
          </a:p>
        </p:txBody>
      </p:sp>
      <p:sp>
        <p:nvSpPr>
          <p:cNvPr id="3" name="Content Placeholder 2"/>
          <p:cNvSpPr>
            <a:spLocks noGrp="1"/>
          </p:cNvSpPr>
          <p:nvPr>
            <p:ph idx="1"/>
          </p:nvPr>
        </p:nvSpPr>
        <p:spPr>
          <a:xfrm>
            <a:off x="762000" y="1371600"/>
            <a:ext cx="7543800" cy="3657600"/>
          </a:xfrm>
        </p:spPr>
        <p:txBody>
          <a:bodyPr>
            <a:normAutofit/>
          </a:bodyPr>
          <a:lstStyle/>
          <a:p>
            <a:pPr>
              <a:buFont typeface="Wingdings" pitchFamily="2" charset="2"/>
              <a:buChar char="§"/>
            </a:pPr>
            <a:r>
              <a:rPr lang="en-US" sz="3600" dirty="0" smtClean="0">
                <a:latin typeface="Impact" pitchFamily="34" charset="0"/>
              </a:rPr>
              <a:t>Provide a tool to use in the preparation of externally funded budgets</a:t>
            </a:r>
            <a:endParaRPr lang="en-US" sz="3600" dirty="0">
              <a:latin typeface="Impact" pitchFamily="34" charset="0"/>
            </a:endParaRPr>
          </a:p>
        </p:txBody>
      </p:sp>
      <p:sp>
        <p:nvSpPr>
          <p:cNvPr id="4" name="Slide Number Placeholder 3"/>
          <p:cNvSpPr>
            <a:spLocks noGrp="1"/>
          </p:cNvSpPr>
          <p:nvPr>
            <p:ph type="sldNum" sz="quarter" idx="12"/>
          </p:nvPr>
        </p:nvSpPr>
        <p:spPr/>
        <p:txBody>
          <a:bodyPr/>
          <a:lstStyle/>
          <a:p>
            <a:fld id="{BFEBEB0A-9E3D-4B14-9782-E2AE3DA60D96}" type="slidenum">
              <a:rPr lang="en-US" smtClean="0"/>
              <a:pPr/>
              <a:t>2</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7407"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8622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6781800" cy="838200"/>
          </a:xfrm>
        </p:spPr>
        <p:txBody>
          <a:bodyPr>
            <a:normAutofit fontScale="90000"/>
          </a:bodyPr>
          <a:lstStyle/>
          <a:p>
            <a:pPr algn="ctr"/>
            <a:r>
              <a:rPr lang="en-US" dirty="0" smtClean="0"/>
              <a:t>Features</a:t>
            </a:r>
            <a:endParaRPr lang="en-US" dirty="0"/>
          </a:p>
        </p:txBody>
      </p:sp>
      <p:sp>
        <p:nvSpPr>
          <p:cNvPr id="3" name="Content Placeholder 2"/>
          <p:cNvSpPr>
            <a:spLocks noGrp="1"/>
          </p:cNvSpPr>
          <p:nvPr>
            <p:ph idx="1"/>
          </p:nvPr>
        </p:nvSpPr>
        <p:spPr>
          <a:xfrm>
            <a:off x="762000" y="1524000"/>
            <a:ext cx="7543800" cy="4343400"/>
          </a:xfrm>
        </p:spPr>
        <p:txBody>
          <a:bodyPr>
            <a:normAutofit fontScale="92500" lnSpcReduction="10000"/>
          </a:bodyPr>
          <a:lstStyle/>
          <a:p>
            <a:endParaRPr lang="en-US" dirty="0" smtClean="0"/>
          </a:p>
          <a:p>
            <a:r>
              <a:rPr lang="en-US" dirty="0"/>
              <a:t>Easily distinguish personnel based on </a:t>
            </a:r>
            <a:r>
              <a:rPr lang="en-US" dirty="0" smtClean="0"/>
              <a:t>appointments</a:t>
            </a:r>
          </a:p>
          <a:p>
            <a:pPr marL="0" indent="0">
              <a:buNone/>
            </a:pPr>
            <a:endParaRPr lang="en-US" dirty="0"/>
          </a:p>
          <a:p>
            <a:r>
              <a:rPr lang="en-US" dirty="0" smtClean="0"/>
              <a:t>Current rates for fringe and F&amp;A are automatically calculated and will be updated accordingly</a:t>
            </a:r>
          </a:p>
          <a:p>
            <a:pPr marL="0" indent="0">
              <a:buNone/>
            </a:pPr>
            <a:endParaRPr lang="en-US" dirty="0" smtClean="0"/>
          </a:p>
          <a:p>
            <a:r>
              <a:rPr lang="en-US" dirty="0" smtClean="0"/>
              <a:t>MTDC will automatically calculate the exceptions to the F&amp;A base (equipment &gt; $5,000, patient care costs, first $25,000 of subs)</a:t>
            </a:r>
          </a:p>
          <a:p>
            <a:endParaRPr lang="en-US" dirty="0"/>
          </a:p>
          <a:p>
            <a:r>
              <a:rPr lang="en-US" dirty="0" smtClean="0"/>
              <a:t>Cost sharing can be captured on this form with appropriate FOAPAL information</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BFEBEB0A-9E3D-4B14-9782-E2AE3DA60D96}" type="slidenum">
              <a:rPr lang="en-US" smtClean="0"/>
              <a:pPr/>
              <a:t>3</a:t>
            </a:fld>
            <a:endParaRPr lang="en-US"/>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8119"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877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6781800" cy="1066800"/>
          </a:xfrm>
        </p:spPr>
        <p:txBody>
          <a:bodyPr/>
          <a:lstStyle/>
          <a:p>
            <a:pPr algn="ctr"/>
            <a:r>
              <a:rPr lang="en-US" dirty="0" smtClean="0"/>
              <a:t>Personnel</a:t>
            </a:r>
            <a:endParaRPr lang="en-US" dirty="0"/>
          </a:p>
        </p:txBody>
      </p:sp>
      <p:sp>
        <p:nvSpPr>
          <p:cNvPr id="3" name="Content Placeholder 2"/>
          <p:cNvSpPr>
            <a:spLocks noGrp="1"/>
          </p:cNvSpPr>
          <p:nvPr>
            <p:ph idx="1"/>
          </p:nvPr>
        </p:nvSpPr>
        <p:spPr>
          <a:xfrm>
            <a:off x="762000" y="1600200"/>
            <a:ext cx="7543800" cy="3886200"/>
          </a:xfrm>
        </p:spPr>
        <p:txBody>
          <a:bodyPr>
            <a:noAutofit/>
          </a:bodyPr>
          <a:lstStyle/>
          <a:p>
            <a:r>
              <a:rPr lang="en-US" sz="3600" dirty="0" smtClean="0"/>
              <a:t>12 month faculty appointment</a:t>
            </a:r>
          </a:p>
          <a:p>
            <a:r>
              <a:rPr lang="en-US" sz="3600" dirty="0" smtClean="0"/>
              <a:t>9 month faculty appointment</a:t>
            </a:r>
          </a:p>
          <a:p>
            <a:r>
              <a:rPr lang="en-US" sz="3600" dirty="0" smtClean="0"/>
              <a:t>Summer faculty effort</a:t>
            </a:r>
          </a:p>
          <a:p>
            <a:r>
              <a:rPr lang="en-US" sz="3600" dirty="0" smtClean="0"/>
              <a:t>Technical/Professional Employees</a:t>
            </a:r>
          </a:p>
          <a:p>
            <a:r>
              <a:rPr lang="en-US" sz="3600" dirty="0" smtClean="0"/>
              <a:t>Postdoctoral Associates</a:t>
            </a:r>
          </a:p>
          <a:p>
            <a:r>
              <a:rPr lang="en-US" sz="3600" dirty="0" smtClean="0"/>
              <a:t>Graduate and Undergraduate Students</a:t>
            </a:r>
            <a:endParaRPr lang="en-US" sz="3600" dirty="0"/>
          </a:p>
        </p:txBody>
      </p:sp>
      <p:sp>
        <p:nvSpPr>
          <p:cNvPr id="4" name="Slide Number Placeholder 3"/>
          <p:cNvSpPr>
            <a:spLocks noGrp="1"/>
          </p:cNvSpPr>
          <p:nvPr>
            <p:ph type="sldNum" sz="quarter" idx="12"/>
          </p:nvPr>
        </p:nvSpPr>
        <p:spPr/>
        <p:txBody>
          <a:bodyPr/>
          <a:lstStyle/>
          <a:p>
            <a:fld id="{BFEBEB0A-9E3D-4B14-9782-E2AE3DA60D96}" type="slidenum">
              <a:rPr lang="en-US" smtClean="0"/>
              <a:pPr/>
              <a:t>4</a:t>
            </a:fld>
            <a:endParaRPr lang="en-US"/>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8119"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3" name="Picture 11" descr="C:\Users\rileyk\AppData\Local\Microsoft\Windows\Temporary Internet Files\Content.IE5\B06KXD79\MP900302999[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2800" y="685800"/>
            <a:ext cx="1532636" cy="21485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29149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6781800" cy="990600"/>
          </a:xfrm>
        </p:spPr>
        <p:txBody>
          <a:bodyPr/>
          <a:lstStyle/>
          <a:p>
            <a:pPr algn="ctr"/>
            <a:r>
              <a:rPr lang="en-US" dirty="0" smtClean="0"/>
              <a:t>Cost Sharing</a:t>
            </a:r>
            <a:endParaRPr lang="en-US" dirty="0"/>
          </a:p>
        </p:txBody>
      </p:sp>
      <p:sp>
        <p:nvSpPr>
          <p:cNvPr id="3" name="Content Placeholder 2"/>
          <p:cNvSpPr>
            <a:spLocks noGrp="1"/>
          </p:cNvSpPr>
          <p:nvPr>
            <p:ph idx="1"/>
          </p:nvPr>
        </p:nvSpPr>
        <p:spPr>
          <a:xfrm>
            <a:off x="762000" y="1676400"/>
            <a:ext cx="7543800" cy="3886200"/>
          </a:xfrm>
        </p:spPr>
        <p:txBody>
          <a:bodyPr>
            <a:normAutofit fontScale="92500" lnSpcReduction="20000"/>
          </a:bodyPr>
          <a:lstStyle/>
          <a:p>
            <a:r>
              <a:rPr lang="en-US" dirty="0" smtClean="0"/>
              <a:t>Voluntary or Mandatory</a:t>
            </a:r>
          </a:p>
          <a:p>
            <a:pPr lvl="1"/>
            <a:r>
              <a:rPr lang="en-US" dirty="0" smtClean="0"/>
              <a:t>Salary, Wages and Fringe</a:t>
            </a:r>
          </a:p>
          <a:p>
            <a:pPr lvl="3"/>
            <a:r>
              <a:rPr lang="en-US" i="1" dirty="0" smtClean="0"/>
              <a:t>NIH Salary Cap</a:t>
            </a:r>
          </a:p>
          <a:p>
            <a:pPr lvl="3"/>
            <a:r>
              <a:rPr lang="en-US" i="1" dirty="0" smtClean="0"/>
              <a:t>Contributed Effort by definition or by default</a:t>
            </a:r>
          </a:p>
          <a:p>
            <a:pPr lvl="1"/>
            <a:r>
              <a:rPr lang="en-US" dirty="0" smtClean="0"/>
              <a:t>Other Direct Costs</a:t>
            </a:r>
          </a:p>
          <a:p>
            <a:pPr lvl="3"/>
            <a:r>
              <a:rPr lang="en-US" i="1" dirty="0" smtClean="0"/>
              <a:t>Supplies, Services, Facilities, Equipment, etc.</a:t>
            </a:r>
          </a:p>
          <a:p>
            <a:pPr lvl="1"/>
            <a:r>
              <a:rPr lang="en-US" dirty="0" smtClean="0"/>
              <a:t>Tuition Remission</a:t>
            </a:r>
          </a:p>
          <a:p>
            <a:pPr lvl="1"/>
            <a:r>
              <a:rPr lang="en-US" dirty="0" smtClean="0"/>
              <a:t>F&amp;A </a:t>
            </a:r>
          </a:p>
          <a:p>
            <a:pPr lvl="3"/>
            <a:r>
              <a:rPr lang="en-US" i="1" dirty="0" smtClean="0"/>
              <a:t>F&amp;A unrecovered due to sponsor F&amp;A limitations/prohibitions</a:t>
            </a:r>
          </a:p>
          <a:p>
            <a:pPr lvl="3"/>
            <a:r>
              <a:rPr lang="en-US" i="1" dirty="0" smtClean="0"/>
              <a:t>F&amp;A line item on cost shared items (</a:t>
            </a:r>
            <a:r>
              <a:rPr lang="en-US" i="1" dirty="0"/>
              <a:t>subject to standard MTDC </a:t>
            </a:r>
            <a:r>
              <a:rPr lang="en-US" i="1" dirty="0" smtClean="0"/>
              <a:t>rules)</a:t>
            </a:r>
          </a:p>
          <a:p>
            <a:pPr marL="914400" lvl="3" indent="0">
              <a:buNone/>
            </a:pPr>
            <a:endParaRPr lang="en-US" i="1" dirty="0" smtClean="0"/>
          </a:p>
          <a:p>
            <a:pPr marL="914400" lvl="3" indent="0">
              <a:buNone/>
            </a:pPr>
            <a:r>
              <a:rPr lang="en-US" dirty="0" smtClean="0"/>
              <a:t>-We will not report voluntary or salary cap cost sharing to the sponsor.  Tracking this information is for internal purposes.</a:t>
            </a:r>
            <a:r>
              <a:rPr lang="en-US" i="1" dirty="0"/>
              <a:t>	</a:t>
            </a:r>
          </a:p>
        </p:txBody>
      </p:sp>
      <p:sp>
        <p:nvSpPr>
          <p:cNvPr id="4" name="Slide Number Placeholder 3"/>
          <p:cNvSpPr>
            <a:spLocks noGrp="1"/>
          </p:cNvSpPr>
          <p:nvPr>
            <p:ph type="sldNum" sz="quarter" idx="12"/>
          </p:nvPr>
        </p:nvSpPr>
        <p:spPr/>
        <p:txBody>
          <a:bodyPr/>
          <a:lstStyle/>
          <a:p>
            <a:fld id="{BFEBEB0A-9E3D-4B14-9782-E2AE3DA60D96}" type="slidenum">
              <a:rPr lang="en-US" smtClean="0"/>
              <a:pPr/>
              <a:t>5</a:t>
            </a:fld>
            <a:endParaRPr lang="en-US"/>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98119"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ontrols>
      <mc:AlternateContent xmlns:mc="http://schemas.openxmlformats.org/markup-compatibility/2006">
        <mc:Choice xmlns:v="urn:schemas-microsoft-com:vml" Requires="v">
          <p:control spid="1046" name="DefaultOcx" r:id="rId2" imgW="914400" imgH="228600"/>
        </mc:Choice>
        <mc:Fallback>
          <p:control name="DefaultOcx" r:id="rId2" imgW="914400" imgH="228600">
            <p:pic>
              <p:nvPicPr>
                <p:cNvPr id="0" name="DefaultOcx"/>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7" name="HTMLHidden1" r:id="rId3" imgW="914400" imgH="228600"/>
        </mc:Choice>
        <mc:Fallback>
          <p:control name="HTMLHidden1" r:id="rId3" imgW="914400" imgH="228600">
            <p:pic>
              <p:nvPicPr>
                <p:cNvPr id="0" name="HTMLHidden1"/>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39839666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6781800" cy="533400"/>
          </a:xfrm>
        </p:spPr>
        <p:txBody>
          <a:bodyPr>
            <a:normAutofit fontScale="90000"/>
          </a:bodyPr>
          <a:lstStyle/>
          <a:p>
            <a:pPr algn="ctr"/>
            <a:r>
              <a:rPr lang="en-US" sz="3600" dirty="0" smtClean="0"/>
              <a:t>Benefits</a:t>
            </a:r>
            <a:endParaRPr lang="en-US" sz="3600" dirty="0"/>
          </a:p>
        </p:txBody>
      </p:sp>
      <p:sp>
        <p:nvSpPr>
          <p:cNvPr id="3" name="Content Placeholder 2"/>
          <p:cNvSpPr>
            <a:spLocks noGrp="1"/>
          </p:cNvSpPr>
          <p:nvPr>
            <p:ph idx="1"/>
          </p:nvPr>
        </p:nvSpPr>
        <p:spPr>
          <a:xfrm>
            <a:off x="762000" y="990600"/>
            <a:ext cx="7543800" cy="5334000"/>
          </a:xfrm>
        </p:spPr>
        <p:txBody>
          <a:bodyPr/>
          <a:lstStyle/>
          <a:p>
            <a:r>
              <a:rPr lang="en-US" dirty="0" smtClean="0"/>
              <a:t>Automatic calculation with current rates</a:t>
            </a:r>
          </a:p>
          <a:p>
            <a:pPr marL="0" indent="0">
              <a:buNone/>
            </a:pPr>
            <a:endParaRPr lang="en-US" dirty="0" smtClean="0"/>
          </a:p>
          <a:p>
            <a:r>
              <a:rPr lang="en-US" dirty="0" smtClean="0"/>
              <a:t>Simplify review at the department, college, school and research administration offices</a:t>
            </a:r>
          </a:p>
          <a:p>
            <a:pPr marL="0" indent="0">
              <a:buNone/>
            </a:pPr>
            <a:endParaRPr lang="en-US" dirty="0" smtClean="0"/>
          </a:p>
          <a:p>
            <a:r>
              <a:rPr lang="en-US" dirty="0" smtClean="0"/>
              <a:t>Compare and contrast requested and cost share items side by side</a:t>
            </a:r>
          </a:p>
          <a:p>
            <a:pPr marL="0" indent="0">
              <a:buNone/>
            </a:pPr>
            <a:endParaRPr lang="en-US" dirty="0" smtClean="0"/>
          </a:p>
          <a:p>
            <a:r>
              <a:rPr lang="en-US" dirty="0" smtClean="0"/>
              <a:t>If application is funded, numbers can be easily updated as necessary, and summary with account codes generated to be sent to Research Accounting Services</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BFEBEB0A-9E3D-4B14-9782-E2AE3DA60D96}" type="slidenum">
              <a:rPr lang="en-US" smtClean="0"/>
              <a:pPr/>
              <a:t>6</a:t>
            </a:fld>
            <a:endParaRPr lang="en-US"/>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8119"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54156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219200"/>
            <a:ext cx="6781800" cy="1676400"/>
          </a:xfrm>
        </p:spPr>
        <p:txBody>
          <a:bodyPr/>
          <a:lstStyle/>
          <a:p>
            <a:pPr algn="ctr"/>
            <a:r>
              <a:rPr lang="en-US" dirty="0" smtClean="0"/>
              <a:t>Questions/Feedback</a:t>
            </a:r>
            <a:endParaRPr lang="en-US" dirty="0"/>
          </a:p>
        </p:txBody>
      </p:sp>
      <p:sp>
        <p:nvSpPr>
          <p:cNvPr id="3" name="Slide Number Placeholder 2"/>
          <p:cNvSpPr>
            <a:spLocks noGrp="1"/>
          </p:cNvSpPr>
          <p:nvPr>
            <p:ph type="sldNum" sz="quarter" idx="12"/>
          </p:nvPr>
        </p:nvSpPr>
        <p:spPr/>
        <p:txBody>
          <a:bodyPr/>
          <a:lstStyle/>
          <a:p>
            <a:fld id="{BFEBEB0A-9E3D-4B14-9782-E2AE3DA60D96}" type="slidenum">
              <a:rPr lang="en-US" smtClean="0"/>
              <a:pPr/>
              <a:t>7</a:t>
            </a:fld>
            <a:endParaRPr lang="en-US"/>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8119" y="5486400"/>
            <a:ext cx="57308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42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1436</TotalTime>
  <Words>566</Words>
  <Application>Microsoft Office PowerPoint</Application>
  <PresentationFormat>On-screen Show (4:3)</PresentationFormat>
  <Paragraphs>64</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Newsprint</vt:lpstr>
      <vt:lpstr>Universal Budget Spreadsheet</vt:lpstr>
      <vt:lpstr>Purpose</vt:lpstr>
      <vt:lpstr>Features</vt:lpstr>
      <vt:lpstr>Personnel</vt:lpstr>
      <vt:lpstr>Cost Sharing</vt:lpstr>
      <vt:lpstr>Benefits</vt:lpstr>
      <vt:lpstr>Questions/Feedback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Universal Spreadsheet</dc:title>
  <dc:creator>Administrator</dc:creator>
  <cp:lastModifiedBy>Robert W. O'Malley</cp:lastModifiedBy>
  <cp:revision>29</cp:revision>
  <cp:lastPrinted>2012-02-20T16:49:05Z</cp:lastPrinted>
  <dcterms:created xsi:type="dcterms:W3CDTF">2012-02-20T13:44:53Z</dcterms:created>
  <dcterms:modified xsi:type="dcterms:W3CDTF">2012-02-21T14:54:06Z</dcterms:modified>
</cp:coreProperties>
</file>