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8"/>
  </p:notesMasterIdLst>
  <p:sldIdLst>
    <p:sldId id="347" r:id="rId2"/>
    <p:sldId id="278" r:id="rId3"/>
    <p:sldId id="279" r:id="rId4"/>
    <p:sldId id="280" r:id="rId5"/>
    <p:sldId id="281" r:id="rId6"/>
    <p:sldId id="282" r:id="rId7"/>
    <p:sldId id="283" r:id="rId8"/>
    <p:sldId id="284" r:id="rId9"/>
    <p:sldId id="285" r:id="rId10"/>
    <p:sldId id="287" r:id="rId11"/>
    <p:sldId id="338" r:id="rId12"/>
    <p:sldId id="339" r:id="rId13"/>
    <p:sldId id="340" r:id="rId14"/>
    <p:sldId id="341" r:id="rId15"/>
    <p:sldId id="290" r:id="rId16"/>
    <p:sldId id="291" r:id="rId17"/>
    <p:sldId id="292" r:id="rId18"/>
    <p:sldId id="293" r:id="rId19"/>
    <p:sldId id="294" r:id="rId20"/>
    <p:sldId id="295" r:id="rId21"/>
    <p:sldId id="296" r:id="rId22"/>
    <p:sldId id="297" r:id="rId23"/>
    <p:sldId id="298" r:id="rId24"/>
    <p:sldId id="300" r:id="rId25"/>
    <p:sldId id="302" r:id="rId26"/>
    <p:sldId id="303" r:id="rId27"/>
    <p:sldId id="304" r:id="rId28"/>
    <p:sldId id="342" r:id="rId29"/>
    <p:sldId id="343" r:id="rId30"/>
    <p:sldId id="344" r:id="rId31"/>
    <p:sldId id="345" r:id="rId32"/>
    <p:sldId id="306" r:id="rId33"/>
    <p:sldId id="307" r:id="rId34"/>
    <p:sldId id="308" r:id="rId35"/>
    <p:sldId id="310" r:id="rId36"/>
    <p:sldId id="311" r:id="rId37"/>
    <p:sldId id="312" r:id="rId38"/>
    <p:sldId id="313" r:id="rId39"/>
    <p:sldId id="314" r:id="rId40"/>
    <p:sldId id="315" r:id="rId41"/>
    <p:sldId id="316" r:id="rId42"/>
    <p:sldId id="317" r:id="rId43"/>
    <p:sldId id="318" r:id="rId44"/>
    <p:sldId id="320" r:id="rId45"/>
    <p:sldId id="321" r:id="rId46"/>
    <p:sldId id="322" r:id="rId47"/>
    <p:sldId id="323" r:id="rId48"/>
    <p:sldId id="324" r:id="rId49"/>
    <p:sldId id="325" r:id="rId50"/>
    <p:sldId id="326" r:id="rId51"/>
    <p:sldId id="327" r:id="rId52"/>
    <p:sldId id="328" r:id="rId53"/>
    <p:sldId id="329" r:id="rId54"/>
    <p:sldId id="330" r:id="rId55"/>
    <p:sldId id="331" r:id="rId56"/>
    <p:sldId id="332"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114" d="100"/>
          <a:sy n="114" d="100"/>
        </p:scale>
        <p:origin x="9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979139-29F9-4D04-9F62-247A42315D05}"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E1F84E7A-FC0A-4B26-ADF1-8EB8462E6397}">
      <dgm:prSet phldrT="[Text]" custT="1"/>
      <dgm:spPr/>
      <dgm:t>
        <a:bodyPr/>
        <a:lstStyle/>
        <a:p>
          <a:pPr algn="l"/>
          <a:r>
            <a:rPr lang="en-US" sz="1600" b="1" dirty="0" smtClean="0">
              <a:latin typeface="Tahoma" pitchFamily="34" charset="0"/>
              <a:cs typeface="Tahoma" pitchFamily="34" charset="0"/>
            </a:rPr>
            <a:t>FCOI REPORT (within 60 days)</a:t>
          </a:r>
          <a:endParaRPr lang="en-US" sz="1600" b="1" dirty="0">
            <a:latin typeface="Tahoma" pitchFamily="34" charset="0"/>
            <a:cs typeface="Tahoma" pitchFamily="34" charset="0"/>
          </a:endParaRPr>
        </a:p>
      </dgm:t>
    </dgm:pt>
    <dgm:pt modelId="{4283B530-3E3F-478A-BD26-DF4CB76BE888}" type="parTrans" cxnId="{53F92AB6-2596-4989-9FB0-3E89AC7F9135}">
      <dgm:prSet/>
      <dgm:spPr/>
      <dgm:t>
        <a:bodyPr/>
        <a:lstStyle/>
        <a:p>
          <a:pPr algn="l"/>
          <a:endParaRPr lang="en-US"/>
        </a:p>
      </dgm:t>
    </dgm:pt>
    <dgm:pt modelId="{BEAAD7CA-3F72-4E55-8F35-997DC334E8F1}" type="sibTrans" cxnId="{53F92AB6-2596-4989-9FB0-3E89AC7F9135}">
      <dgm:prSet/>
      <dgm:spPr/>
      <dgm:t>
        <a:bodyPr/>
        <a:lstStyle/>
        <a:p>
          <a:pPr algn="l"/>
          <a:endParaRPr lang="en-US"/>
        </a:p>
      </dgm:t>
    </dgm:pt>
    <dgm:pt modelId="{BDA61981-F54A-4BF3-B1C1-748E9D94C2F8}">
      <dgm:prSet phldrT="[Text]" custT="1"/>
      <dgm:spPr/>
      <dgm:t>
        <a:bodyPr/>
        <a:lstStyle/>
        <a:p>
          <a:pPr algn="l"/>
          <a:r>
            <a:rPr lang="en-US" sz="1600" dirty="0" smtClean="0">
              <a:solidFill>
                <a:srgbClr val="002060"/>
              </a:solidFill>
              <a:latin typeface="Tahoma" pitchFamily="34" charset="0"/>
              <a:cs typeface="Tahoma" pitchFamily="34" charset="0"/>
            </a:rPr>
            <a:t>Whenever an Institution identifies an SFI that was not disclosed, identified, reviewed or managed in a timely manner, the designated official(s) shall within 60 days: review and make the determination of an FCOI and report the FCOI, if it exists, to the PHS/NIH.</a:t>
          </a:r>
          <a:endParaRPr lang="en-US" sz="1600" dirty="0">
            <a:solidFill>
              <a:srgbClr val="002060"/>
            </a:solidFill>
            <a:latin typeface="Tahoma" pitchFamily="34" charset="0"/>
            <a:cs typeface="Tahoma" pitchFamily="34" charset="0"/>
          </a:endParaRPr>
        </a:p>
      </dgm:t>
    </dgm:pt>
    <dgm:pt modelId="{02B16966-9F23-49F6-A25F-423DF8A46676}" type="parTrans" cxnId="{1E4D2199-BADD-4FB3-ADE7-518FA21DC583}">
      <dgm:prSet/>
      <dgm:spPr/>
      <dgm:t>
        <a:bodyPr/>
        <a:lstStyle/>
        <a:p>
          <a:pPr algn="l"/>
          <a:endParaRPr lang="en-US"/>
        </a:p>
      </dgm:t>
    </dgm:pt>
    <dgm:pt modelId="{DDADC1C9-586C-408E-9E71-80E51A15A5C3}" type="sibTrans" cxnId="{1E4D2199-BADD-4FB3-ADE7-518FA21DC583}">
      <dgm:prSet/>
      <dgm:spPr/>
      <dgm:t>
        <a:bodyPr/>
        <a:lstStyle/>
        <a:p>
          <a:pPr algn="l"/>
          <a:endParaRPr lang="en-US"/>
        </a:p>
      </dgm:t>
    </dgm:pt>
    <dgm:pt modelId="{EB69AB64-9565-45CC-9BF8-A861470FB289}">
      <dgm:prSet phldrT="[Text]" custT="1"/>
      <dgm:spPr/>
      <dgm:t>
        <a:bodyPr/>
        <a:lstStyle/>
        <a:p>
          <a:pPr algn="l"/>
          <a:r>
            <a:rPr lang="en-US" sz="1600" b="1" dirty="0" smtClean="0">
              <a:latin typeface="Tahoma" pitchFamily="34" charset="0"/>
              <a:cs typeface="Tahoma" pitchFamily="34" charset="0"/>
            </a:rPr>
            <a:t>RETROSPECTIVE REVIEW (to determine bias)</a:t>
          </a:r>
          <a:endParaRPr lang="en-US" sz="1600" b="1" dirty="0">
            <a:latin typeface="Tahoma" pitchFamily="34" charset="0"/>
            <a:cs typeface="Tahoma" pitchFamily="34" charset="0"/>
          </a:endParaRPr>
        </a:p>
      </dgm:t>
    </dgm:pt>
    <dgm:pt modelId="{52DDEE0B-E429-42DF-A67E-1B009A80B74B}" type="parTrans" cxnId="{FEE75B1E-27D7-48F3-9481-FEBF28E8D0F8}">
      <dgm:prSet/>
      <dgm:spPr/>
      <dgm:t>
        <a:bodyPr/>
        <a:lstStyle/>
        <a:p>
          <a:pPr algn="l"/>
          <a:endParaRPr lang="en-US"/>
        </a:p>
      </dgm:t>
    </dgm:pt>
    <dgm:pt modelId="{1F6F251D-7170-41D9-8FB6-814825AF5A46}" type="sibTrans" cxnId="{FEE75B1E-27D7-48F3-9481-FEBF28E8D0F8}">
      <dgm:prSet/>
      <dgm:spPr/>
      <dgm:t>
        <a:bodyPr/>
        <a:lstStyle/>
        <a:p>
          <a:pPr algn="l"/>
          <a:endParaRPr lang="en-US"/>
        </a:p>
      </dgm:t>
    </dgm:pt>
    <dgm:pt modelId="{61E4AC9F-6653-45A8-B763-458EED8056DB}">
      <dgm:prSet phldrT="[Text]" custT="1"/>
      <dgm:spPr/>
      <dgm:t>
        <a:bodyPr/>
        <a:lstStyle/>
        <a:p>
          <a:pPr algn="l"/>
          <a:r>
            <a:rPr lang="en-US" sz="1600" dirty="0" smtClean="0">
              <a:solidFill>
                <a:srgbClr val="002060"/>
              </a:solidFill>
              <a:latin typeface="Tahoma" pitchFamily="34" charset="0"/>
              <a:cs typeface="Tahoma" pitchFamily="34" charset="0"/>
            </a:rPr>
            <a:t> If an FCOI exists, complete and document a retrospective review within 120 days of the Institution’s determination of noncompliance.  Implement, on at least an interim basis, a management plan that shall specify the actions that have been, and will be, taken to manage the FCOI going forward.</a:t>
          </a:r>
          <a:endParaRPr lang="en-US" sz="1600" dirty="0">
            <a:solidFill>
              <a:srgbClr val="002060"/>
            </a:solidFill>
            <a:latin typeface="Tahoma" pitchFamily="34" charset="0"/>
            <a:cs typeface="Tahoma" pitchFamily="34" charset="0"/>
          </a:endParaRPr>
        </a:p>
      </dgm:t>
    </dgm:pt>
    <dgm:pt modelId="{A0C42229-8E75-484A-A0EA-AFDDB0688A53}" type="parTrans" cxnId="{E601146E-9ADD-457E-8201-7E8D04BEF93A}">
      <dgm:prSet/>
      <dgm:spPr/>
      <dgm:t>
        <a:bodyPr/>
        <a:lstStyle/>
        <a:p>
          <a:pPr algn="l"/>
          <a:endParaRPr lang="en-US"/>
        </a:p>
      </dgm:t>
    </dgm:pt>
    <dgm:pt modelId="{5DE1B233-84D9-45F6-9679-7C7704996B40}" type="sibTrans" cxnId="{E601146E-9ADD-457E-8201-7E8D04BEF93A}">
      <dgm:prSet/>
      <dgm:spPr/>
      <dgm:t>
        <a:bodyPr/>
        <a:lstStyle/>
        <a:p>
          <a:pPr algn="l"/>
          <a:endParaRPr lang="en-US"/>
        </a:p>
      </dgm:t>
    </dgm:pt>
    <dgm:pt modelId="{75DEE27D-5517-463E-B068-797DEFFDD0B5}">
      <dgm:prSet phldrT="[Text]" custT="1"/>
      <dgm:spPr/>
      <dgm:t>
        <a:bodyPr/>
        <a:lstStyle/>
        <a:p>
          <a:pPr algn="l"/>
          <a:r>
            <a:rPr lang="en-US" sz="1600" b="1" dirty="0" smtClean="0">
              <a:latin typeface="Tahoma" pitchFamily="34" charset="0"/>
              <a:cs typeface="Tahoma" pitchFamily="34" charset="0"/>
            </a:rPr>
            <a:t>UPDATE/REVISE FCOI REPORT (following retrospective review)</a:t>
          </a:r>
          <a:endParaRPr lang="en-US" sz="1600" b="1" dirty="0">
            <a:latin typeface="Tahoma" pitchFamily="34" charset="0"/>
            <a:cs typeface="Tahoma" pitchFamily="34" charset="0"/>
          </a:endParaRPr>
        </a:p>
      </dgm:t>
    </dgm:pt>
    <dgm:pt modelId="{87B313AF-CFB4-4258-AD8B-5E65C9E76736}" type="parTrans" cxnId="{9A118E8A-36C0-4820-B91E-01582461B10A}">
      <dgm:prSet/>
      <dgm:spPr/>
      <dgm:t>
        <a:bodyPr/>
        <a:lstStyle/>
        <a:p>
          <a:pPr algn="l"/>
          <a:endParaRPr lang="en-US"/>
        </a:p>
      </dgm:t>
    </dgm:pt>
    <dgm:pt modelId="{31B082CD-A63C-49F4-BBFF-02B75395837F}" type="sibTrans" cxnId="{9A118E8A-36C0-4820-B91E-01582461B10A}">
      <dgm:prSet/>
      <dgm:spPr/>
      <dgm:t>
        <a:bodyPr/>
        <a:lstStyle/>
        <a:p>
          <a:pPr algn="l"/>
          <a:endParaRPr lang="en-US"/>
        </a:p>
      </dgm:t>
    </dgm:pt>
    <dgm:pt modelId="{9B40EF55-200A-466D-8925-A107FB87974C}">
      <dgm:prSet phldrT="[Text]" custT="1"/>
      <dgm:spPr/>
      <dgm:t>
        <a:bodyPr/>
        <a:lstStyle/>
        <a:p>
          <a:pPr algn="l"/>
          <a:r>
            <a:rPr lang="en-US" sz="1600" dirty="0" smtClean="0">
              <a:solidFill>
                <a:srgbClr val="002060"/>
              </a:solidFill>
              <a:latin typeface="Tahoma" pitchFamily="34" charset="0"/>
              <a:cs typeface="Tahoma" pitchFamily="34" charset="0"/>
            </a:rPr>
            <a:t>If applicable, update existing FCOI report to specify the actions that have been, and will be, taken to manage the FCOI going forward.</a:t>
          </a:r>
          <a:endParaRPr lang="en-US" sz="1600" dirty="0">
            <a:solidFill>
              <a:srgbClr val="002060"/>
            </a:solidFill>
            <a:latin typeface="Tahoma" pitchFamily="34" charset="0"/>
            <a:cs typeface="Tahoma" pitchFamily="34" charset="0"/>
          </a:endParaRPr>
        </a:p>
      </dgm:t>
    </dgm:pt>
    <dgm:pt modelId="{DCB58FEB-ABDC-4521-9E47-F11658E77D5E}" type="parTrans" cxnId="{BD67D4CC-7BDE-4C56-AC07-FFE66B0539BD}">
      <dgm:prSet/>
      <dgm:spPr/>
      <dgm:t>
        <a:bodyPr/>
        <a:lstStyle/>
        <a:p>
          <a:pPr algn="l"/>
          <a:endParaRPr lang="en-US"/>
        </a:p>
      </dgm:t>
    </dgm:pt>
    <dgm:pt modelId="{050F5938-FC6A-4E9F-87B2-4694939F8CEE}" type="sibTrans" cxnId="{BD67D4CC-7BDE-4C56-AC07-FFE66B0539BD}">
      <dgm:prSet/>
      <dgm:spPr/>
      <dgm:t>
        <a:bodyPr/>
        <a:lstStyle/>
        <a:p>
          <a:pPr algn="l"/>
          <a:endParaRPr lang="en-US"/>
        </a:p>
      </dgm:t>
    </dgm:pt>
    <dgm:pt modelId="{FED47D93-D7A8-4F45-87F5-13176F8ABF89}">
      <dgm:prSet custT="1"/>
      <dgm:spPr/>
      <dgm:t>
        <a:bodyPr/>
        <a:lstStyle/>
        <a:p>
          <a:pPr algn="l"/>
          <a:r>
            <a:rPr lang="en-US" sz="1600" b="1" dirty="0" smtClean="0">
              <a:latin typeface="Tahoma" pitchFamily="34" charset="0"/>
              <a:cs typeface="Tahoma" pitchFamily="34" charset="0"/>
            </a:rPr>
            <a:t>MITIGATION REPORT (promptly after retrospective review)</a:t>
          </a:r>
          <a:endParaRPr lang="en-US" sz="1600" b="1" dirty="0">
            <a:latin typeface="Tahoma" pitchFamily="34" charset="0"/>
            <a:cs typeface="Tahoma" pitchFamily="34" charset="0"/>
          </a:endParaRPr>
        </a:p>
      </dgm:t>
    </dgm:pt>
    <dgm:pt modelId="{6922E13E-0FC1-41AD-8985-F8B5E3358951}" type="parTrans" cxnId="{7F8BEBB6-2E5D-4458-8B82-3168B7475516}">
      <dgm:prSet/>
      <dgm:spPr/>
      <dgm:t>
        <a:bodyPr/>
        <a:lstStyle/>
        <a:p>
          <a:pPr algn="l"/>
          <a:endParaRPr lang="en-US"/>
        </a:p>
      </dgm:t>
    </dgm:pt>
    <dgm:pt modelId="{60C86BBF-7500-4A1E-9DCB-70B66DE19E97}" type="sibTrans" cxnId="{7F8BEBB6-2E5D-4458-8B82-3168B7475516}">
      <dgm:prSet/>
      <dgm:spPr/>
      <dgm:t>
        <a:bodyPr/>
        <a:lstStyle/>
        <a:p>
          <a:pPr algn="l"/>
          <a:endParaRPr lang="en-US"/>
        </a:p>
      </dgm:t>
    </dgm:pt>
    <dgm:pt modelId="{009BEAC0-127C-4E70-BF06-8FC6FAA23183}">
      <dgm:prSet phldrT="[Text]" custT="1"/>
      <dgm:spPr/>
      <dgm:t>
        <a:bodyPr/>
        <a:lstStyle/>
        <a:p>
          <a:pPr algn="l"/>
          <a:r>
            <a:rPr lang="en-US" sz="1600" dirty="0" smtClean="0">
              <a:solidFill>
                <a:srgbClr val="002060"/>
              </a:solidFill>
              <a:latin typeface="Tahoma" pitchFamily="34" charset="0"/>
              <a:cs typeface="Tahoma" pitchFamily="34" charset="0"/>
            </a:rPr>
            <a:t>If bias is found, notify NIH promptly</a:t>
          </a:r>
          <a:endParaRPr lang="en-US" sz="1600" dirty="0">
            <a:solidFill>
              <a:srgbClr val="002060"/>
            </a:solidFill>
            <a:latin typeface="Tahoma" pitchFamily="34" charset="0"/>
            <a:cs typeface="Tahoma" pitchFamily="34" charset="0"/>
          </a:endParaRPr>
        </a:p>
      </dgm:t>
    </dgm:pt>
    <dgm:pt modelId="{3EB7CBDE-154C-4BF6-9B36-9CB8FD06A217}" type="parTrans" cxnId="{3619BCB5-33D0-4EDF-99C0-138A1AF0CBFC}">
      <dgm:prSet/>
      <dgm:spPr/>
      <dgm:t>
        <a:bodyPr/>
        <a:lstStyle/>
        <a:p>
          <a:pPr algn="l"/>
          <a:endParaRPr lang="en-US"/>
        </a:p>
      </dgm:t>
    </dgm:pt>
    <dgm:pt modelId="{6051DFEC-AAC5-4BF1-9D2C-D8502EC745B7}" type="sibTrans" cxnId="{3619BCB5-33D0-4EDF-99C0-138A1AF0CBFC}">
      <dgm:prSet/>
      <dgm:spPr/>
      <dgm:t>
        <a:bodyPr/>
        <a:lstStyle/>
        <a:p>
          <a:pPr algn="l"/>
          <a:endParaRPr lang="en-US"/>
        </a:p>
      </dgm:t>
    </dgm:pt>
    <dgm:pt modelId="{EB2F58C1-E782-44A8-B5A7-DEDE54DD49F7}">
      <dgm:prSet phldrT="[Text]" custT="1"/>
      <dgm:spPr/>
      <dgm:t>
        <a:bodyPr/>
        <a:lstStyle/>
        <a:p>
          <a:pPr algn="l"/>
          <a:r>
            <a:rPr lang="en-US" sz="1600" dirty="0" smtClean="0">
              <a:solidFill>
                <a:srgbClr val="002060"/>
              </a:solidFill>
              <a:latin typeface="Tahoma" pitchFamily="34" charset="0"/>
              <a:cs typeface="Tahoma" pitchFamily="34" charset="0"/>
            </a:rPr>
            <a:t>Submit mitigation report through FCOI Module</a:t>
          </a:r>
          <a:endParaRPr lang="en-US" sz="1600" dirty="0">
            <a:solidFill>
              <a:srgbClr val="002060"/>
            </a:solidFill>
            <a:latin typeface="Tahoma" pitchFamily="34" charset="0"/>
            <a:cs typeface="Tahoma" pitchFamily="34" charset="0"/>
          </a:endParaRPr>
        </a:p>
      </dgm:t>
    </dgm:pt>
    <dgm:pt modelId="{D8B903D5-A942-40C0-9865-6C2B53498BCF}" type="parTrans" cxnId="{7D627A05-B753-4FE0-A554-DBDA689CB044}">
      <dgm:prSet/>
      <dgm:spPr/>
      <dgm:t>
        <a:bodyPr/>
        <a:lstStyle/>
        <a:p>
          <a:pPr algn="l"/>
          <a:endParaRPr lang="en-US"/>
        </a:p>
      </dgm:t>
    </dgm:pt>
    <dgm:pt modelId="{7E7884BF-A8C6-4BE6-A6AD-CB9AC7FBC89F}" type="sibTrans" cxnId="{7D627A05-B753-4FE0-A554-DBDA689CB044}">
      <dgm:prSet/>
      <dgm:spPr/>
      <dgm:t>
        <a:bodyPr/>
        <a:lstStyle/>
        <a:p>
          <a:pPr algn="l"/>
          <a:endParaRPr lang="en-US"/>
        </a:p>
      </dgm:t>
    </dgm:pt>
    <dgm:pt modelId="{6F43AA79-FD11-4777-8DBB-A9091B588CF5}">
      <dgm:prSet custT="1"/>
      <dgm:spPr/>
      <dgm:t>
        <a:bodyPr/>
        <a:lstStyle/>
        <a:p>
          <a:pPr algn="l"/>
          <a:r>
            <a:rPr lang="en-US" sz="1600" b="1" dirty="0" smtClean="0">
              <a:latin typeface="Tahoma" pitchFamily="34" charset="0"/>
              <a:cs typeface="Tahoma" pitchFamily="34" charset="0"/>
            </a:rPr>
            <a:t>ANNUAL FCOI REPORT</a:t>
          </a:r>
          <a:endParaRPr lang="en-US" sz="1600" b="1" dirty="0">
            <a:latin typeface="Tahoma" pitchFamily="34" charset="0"/>
            <a:cs typeface="Tahoma" pitchFamily="34" charset="0"/>
          </a:endParaRPr>
        </a:p>
      </dgm:t>
    </dgm:pt>
    <dgm:pt modelId="{4A259362-D8B0-4D19-BC22-4B38154C1F5A}" type="parTrans" cxnId="{C9EA478B-13FA-4268-98FE-4BD4AACBB241}">
      <dgm:prSet/>
      <dgm:spPr/>
      <dgm:t>
        <a:bodyPr/>
        <a:lstStyle/>
        <a:p>
          <a:pPr algn="l"/>
          <a:endParaRPr lang="en-US"/>
        </a:p>
      </dgm:t>
    </dgm:pt>
    <dgm:pt modelId="{F37BD18B-3AE3-4F8E-B7B6-9EE3FB54597F}" type="sibTrans" cxnId="{C9EA478B-13FA-4268-98FE-4BD4AACBB241}">
      <dgm:prSet/>
      <dgm:spPr/>
      <dgm:t>
        <a:bodyPr/>
        <a:lstStyle/>
        <a:p>
          <a:pPr algn="l"/>
          <a:endParaRPr lang="en-US"/>
        </a:p>
      </dgm:t>
    </dgm:pt>
    <dgm:pt modelId="{ECC36544-F8A4-4491-BB11-C9ECE88D1C6B}">
      <dgm:prSet phldrT="[Text]" custT="1"/>
      <dgm:spPr/>
      <dgm:t>
        <a:bodyPr/>
        <a:lstStyle/>
        <a:p>
          <a:pPr algn="l"/>
          <a:r>
            <a:rPr lang="en-US" sz="1600" dirty="0" smtClean="0">
              <a:solidFill>
                <a:srgbClr val="002060"/>
              </a:solidFill>
              <a:latin typeface="Tahoma" pitchFamily="34" charset="0"/>
              <a:cs typeface="Tahoma" pitchFamily="34" charset="0"/>
            </a:rPr>
            <a:t>Submit annual FCOI report thereafter through FCOI Module</a:t>
          </a:r>
          <a:endParaRPr lang="en-US" sz="1600" dirty="0">
            <a:solidFill>
              <a:srgbClr val="002060"/>
            </a:solidFill>
            <a:latin typeface="Tahoma" pitchFamily="34" charset="0"/>
            <a:cs typeface="Tahoma" pitchFamily="34" charset="0"/>
          </a:endParaRPr>
        </a:p>
      </dgm:t>
    </dgm:pt>
    <dgm:pt modelId="{EAFC8767-C4C7-4249-8CF8-243B0FA45CFD}" type="parTrans" cxnId="{C1B79590-6D25-4E21-86D9-291ED6077734}">
      <dgm:prSet/>
      <dgm:spPr/>
      <dgm:t>
        <a:bodyPr/>
        <a:lstStyle/>
        <a:p>
          <a:pPr algn="l"/>
          <a:endParaRPr lang="en-US"/>
        </a:p>
      </dgm:t>
    </dgm:pt>
    <dgm:pt modelId="{DA4CD9B6-7D60-4163-BBD0-303A6B9777D2}" type="sibTrans" cxnId="{C1B79590-6D25-4E21-86D9-291ED6077734}">
      <dgm:prSet/>
      <dgm:spPr/>
      <dgm:t>
        <a:bodyPr/>
        <a:lstStyle/>
        <a:p>
          <a:pPr algn="l"/>
          <a:endParaRPr lang="en-US"/>
        </a:p>
      </dgm:t>
    </dgm:pt>
    <dgm:pt modelId="{A2B3C0F7-2827-4A01-BD8A-B1D05FF5CFB7}" type="pres">
      <dgm:prSet presAssocID="{93979139-29F9-4D04-9F62-247A42315D05}" presName="linear" presStyleCnt="0">
        <dgm:presLayoutVars>
          <dgm:dir/>
          <dgm:animLvl val="lvl"/>
          <dgm:resizeHandles val="exact"/>
        </dgm:presLayoutVars>
      </dgm:prSet>
      <dgm:spPr/>
      <dgm:t>
        <a:bodyPr/>
        <a:lstStyle/>
        <a:p>
          <a:endParaRPr lang="en-US"/>
        </a:p>
      </dgm:t>
    </dgm:pt>
    <dgm:pt modelId="{0B9A680A-1EF0-46F1-B331-0FDE343D17CA}" type="pres">
      <dgm:prSet presAssocID="{E1F84E7A-FC0A-4B26-ADF1-8EB8462E6397}" presName="parentLin" presStyleCnt="0"/>
      <dgm:spPr/>
    </dgm:pt>
    <dgm:pt modelId="{B05598C6-B0F4-4252-9ECB-31DD928303C3}" type="pres">
      <dgm:prSet presAssocID="{E1F84E7A-FC0A-4B26-ADF1-8EB8462E6397}" presName="parentLeftMargin" presStyleLbl="node1" presStyleIdx="0" presStyleCnt="5"/>
      <dgm:spPr/>
      <dgm:t>
        <a:bodyPr/>
        <a:lstStyle/>
        <a:p>
          <a:endParaRPr lang="en-US"/>
        </a:p>
      </dgm:t>
    </dgm:pt>
    <dgm:pt modelId="{113FBED2-423F-453D-BCB6-067CDF9A2370}" type="pres">
      <dgm:prSet presAssocID="{E1F84E7A-FC0A-4B26-ADF1-8EB8462E6397}" presName="parentText" presStyleLbl="node1" presStyleIdx="0" presStyleCnt="5" custScaleY="175991">
        <dgm:presLayoutVars>
          <dgm:chMax val="0"/>
          <dgm:bulletEnabled val="1"/>
        </dgm:presLayoutVars>
      </dgm:prSet>
      <dgm:spPr/>
      <dgm:t>
        <a:bodyPr/>
        <a:lstStyle/>
        <a:p>
          <a:endParaRPr lang="en-US"/>
        </a:p>
      </dgm:t>
    </dgm:pt>
    <dgm:pt modelId="{717026CB-ACDB-406A-9FF1-4365E86C36E1}" type="pres">
      <dgm:prSet presAssocID="{E1F84E7A-FC0A-4B26-ADF1-8EB8462E6397}" presName="negativeSpace" presStyleCnt="0"/>
      <dgm:spPr/>
    </dgm:pt>
    <dgm:pt modelId="{B0034F81-1FEF-4D31-90A1-1902B684FCE6}" type="pres">
      <dgm:prSet presAssocID="{E1F84E7A-FC0A-4B26-ADF1-8EB8462E6397}" presName="childText" presStyleLbl="conFgAcc1" presStyleIdx="0" presStyleCnt="5">
        <dgm:presLayoutVars>
          <dgm:bulletEnabled val="1"/>
        </dgm:presLayoutVars>
      </dgm:prSet>
      <dgm:spPr/>
      <dgm:t>
        <a:bodyPr/>
        <a:lstStyle/>
        <a:p>
          <a:endParaRPr lang="en-US"/>
        </a:p>
      </dgm:t>
    </dgm:pt>
    <dgm:pt modelId="{5D983A2B-2C80-44DE-87C4-D1BA1FA274FD}" type="pres">
      <dgm:prSet presAssocID="{BEAAD7CA-3F72-4E55-8F35-997DC334E8F1}" presName="spaceBetweenRectangles" presStyleCnt="0"/>
      <dgm:spPr/>
    </dgm:pt>
    <dgm:pt modelId="{D23F5DB9-6DF4-4467-8B24-A367F8B19233}" type="pres">
      <dgm:prSet presAssocID="{EB69AB64-9565-45CC-9BF8-A861470FB289}" presName="parentLin" presStyleCnt="0"/>
      <dgm:spPr/>
    </dgm:pt>
    <dgm:pt modelId="{B9AAC3E8-9020-4962-8747-7737D571C7EA}" type="pres">
      <dgm:prSet presAssocID="{EB69AB64-9565-45CC-9BF8-A861470FB289}" presName="parentLeftMargin" presStyleLbl="node1" presStyleIdx="0" presStyleCnt="5"/>
      <dgm:spPr/>
      <dgm:t>
        <a:bodyPr/>
        <a:lstStyle/>
        <a:p>
          <a:endParaRPr lang="en-US"/>
        </a:p>
      </dgm:t>
    </dgm:pt>
    <dgm:pt modelId="{A7ED29C1-A268-4C40-A9F1-05D0F1E80DB8}" type="pres">
      <dgm:prSet presAssocID="{EB69AB64-9565-45CC-9BF8-A861470FB289}" presName="parentText" presStyleLbl="node1" presStyleIdx="1" presStyleCnt="5" custScaleY="229466" custLinFactNeighborX="-7407" custLinFactNeighborY="-16223">
        <dgm:presLayoutVars>
          <dgm:chMax val="0"/>
          <dgm:bulletEnabled val="1"/>
        </dgm:presLayoutVars>
      </dgm:prSet>
      <dgm:spPr/>
      <dgm:t>
        <a:bodyPr/>
        <a:lstStyle/>
        <a:p>
          <a:endParaRPr lang="en-US"/>
        </a:p>
      </dgm:t>
    </dgm:pt>
    <dgm:pt modelId="{0C343CFB-C9F5-43E4-BC81-D2E74D14B747}" type="pres">
      <dgm:prSet presAssocID="{EB69AB64-9565-45CC-9BF8-A861470FB289}" presName="negativeSpace" presStyleCnt="0"/>
      <dgm:spPr/>
    </dgm:pt>
    <dgm:pt modelId="{6C2D2EC8-CCA7-4EAF-8D30-66DABA55EA86}" type="pres">
      <dgm:prSet presAssocID="{EB69AB64-9565-45CC-9BF8-A861470FB289}" presName="childText" presStyleLbl="conFgAcc1" presStyleIdx="1" presStyleCnt="5">
        <dgm:presLayoutVars>
          <dgm:bulletEnabled val="1"/>
        </dgm:presLayoutVars>
      </dgm:prSet>
      <dgm:spPr/>
      <dgm:t>
        <a:bodyPr/>
        <a:lstStyle/>
        <a:p>
          <a:endParaRPr lang="en-US"/>
        </a:p>
      </dgm:t>
    </dgm:pt>
    <dgm:pt modelId="{6327ECEC-D17A-477F-97A4-432BBA77E097}" type="pres">
      <dgm:prSet presAssocID="{1F6F251D-7170-41D9-8FB6-814825AF5A46}" presName="spaceBetweenRectangles" presStyleCnt="0"/>
      <dgm:spPr/>
    </dgm:pt>
    <dgm:pt modelId="{5E10FD16-1571-4959-B7F7-7CBC8AEC0B07}" type="pres">
      <dgm:prSet presAssocID="{75DEE27D-5517-463E-B068-797DEFFDD0B5}" presName="parentLin" presStyleCnt="0"/>
      <dgm:spPr/>
    </dgm:pt>
    <dgm:pt modelId="{AA85737D-46A8-4E71-8E1C-FF05935DAC5A}" type="pres">
      <dgm:prSet presAssocID="{75DEE27D-5517-463E-B068-797DEFFDD0B5}" presName="parentLeftMargin" presStyleLbl="node1" presStyleIdx="1" presStyleCnt="5"/>
      <dgm:spPr/>
      <dgm:t>
        <a:bodyPr/>
        <a:lstStyle/>
        <a:p>
          <a:endParaRPr lang="en-US"/>
        </a:p>
      </dgm:t>
    </dgm:pt>
    <dgm:pt modelId="{043C324B-C335-4987-85A2-4201FD94C9AE}" type="pres">
      <dgm:prSet presAssocID="{75DEE27D-5517-463E-B068-797DEFFDD0B5}" presName="parentText" presStyleLbl="node1" presStyleIdx="2" presStyleCnt="5" custScaleX="131856" custScaleY="215955" custLinFactNeighborX="-44444" custLinFactNeighborY="-10058">
        <dgm:presLayoutVars>
          <dgm:chMax val="0"/>
          <dgm:bulletEnabled val="1"/>
        </dgm:presLayoutVars>
      </dgm:prSet>
      <dgm:spPr/>
      <dgm:t>
        <a:bodyPr/>
        <a:lstStyle/>
        <a:p>
          <a:endParaRPr lang="en-US"/>
        </a:p>
      </dgm:t>
    </dgm:pt>
    <dgm:pt modelId="{4F9B3623-50AA-4572-BA2B-D76DA5EC27A9}" type="pres">
      <dgm:prSet presAssocID="{75DEE27D-5517-463E-B068-797DEFFDD0B5}" presName="negativeSpace" presStyleCnt="0"/>
      <dgm:spPr/>
    </dgm:pt>
    <dgm:pt modelId="{D19F0B00-C69A-454B-88B4-478AD1B83FA3}" type="pres">
      <dgm:prSet presAssocID="{75DEE27D-5517-463E-B068-797DEFFDD0B5}" presName="childText" presStyleLbl="conFgAcc1" presStyleIdx="2" presStyleCnt="5" custLinFactNeighborX="-926" custLinFactNeighborY="96128">
        <dgm:presLayoutVars>
          <dgm:bulletEnabled val="1"/>
        </dgm:presLayoutVars>
      </dgm:prSet>
      <dgm:spPr/>
      <dgm:t>
        <a:bodyPr/>
        <a:lstStyle/>
        <a:p>
          <a:endParaRPr lang="en-US"/>
        </a:p>
      </dgm:t>
    </dgm:pt>
    <dgm:pt modelId="{9F0FA599-02C0-4505-A6B4-9822CC670602}" type="pres">
      <dgm:prSet presAssocID="{31B082CD-A63C-49F4-BBFF-02B75395837F}" presName="spaceBetweenRectangles" presStyleCnt="0"/>
      <dgm:spPr/>
    </dgm:pt>
    <dgm:pt modelId="{2ACCBD40-9C79-4822-8D31-E315982CD250}" type="pres">
      <dgm:prSet presAssocID="{FED47D93-D7A8-4F45-87F5-13176F8ABF89}" presName="parentLin" presStyleCnt="0"/>
      <dgm:spPr/>
    </dgm:pt>
    <dgm:pt modelId="{941B9035-F757-4864-BCF9-03C28117FFE6}" type="pres">
      <dgm:prSet presAssocID="{FED47D93-D7A8-4F45-87F5-13176F8ABF89}" presName="parentLeftMargin" presStyleLbl="node1" presStyleIdx="2" presStyleCnt="5"/>
      <dgm:spPr/>
      <dgm:t>
        <a:bodyPr/>
        <a:lstStyle/>
        <a:p>
          <a:endParaRPr lang="en-US"/>
        </a:p>
      </dgm:t>
    </dgm:pt>
    <dgm:pt modelId="{1602B19F-2B49-47EB-ABB0-71343D0AAA24}" type="pres">
      <dgm:prSet presAssocID="{FED47D93-D7A8-4F45-87F5-13176F8ABF89}" presName="parentText" presStyleLbl="node1" presStyleIdx="3" presStyleCnt="5" custScaleX="126827" custScaleY="172787">
        <dgm:presLayoutVars>
          <dgm:chMax val="0"/>
          <dgm:bulletEnabled val="1"/>
        </dgm:presLayoutVars>
      </dgm:prSet>
      <dgm:spPr/>
      <dgm:t>
        <a:bodyPr/>
        <a:lstStyle/>
        <a:p>
          <a:endParaRPr lang="en-US"/>
        </a:p>
      </dgm:t>
    </dgm:pt>
    <dgm:pt modelId="{10254BB1-CFB8-4B72-9F1E-ACA00745A20F}" type="pres">
      <dgm:prSet presAssocID="{FED47D93-D7A8-4F45-87F5-13176F8ABF89}" presName="negativeSpace" presStyleCnt="0"/>
      <dgm:spPr/>
    </dgm:pt>
    <dgm:pt modelId="{38B35D5A-3759-49BC-BAE1-D7D29DE771D6}" type="pres">
      <dgm:prSet presAssocID="{FED47D93-D7A8-4F45-87F5-13176F8ABF89}" presName="childText" presStyleLbl="conFgAcc1" presStyleIdx="3" presStyleCnt="5" custLinFactY="6005" custLinFactNeighborX="-762" custLinFactNeighborY="100000">
        <dgm:presLayoutVars>
          <dgm:bulletEnabled val="1"/>
        </dgm:presLayoutVars>
      </dgm:prSet>
      <dgm:spPr/>
      <dgm:t>
        <a:bodyPr/>
        <a:lstStyle/>
        <a:p>
          <a:endParaRPr lang="en-US"/>
        </a:p>
      </dgm:t>
    </dgm:pt>
    <dgm:pt modelId="{0F2508C4-3ABA-444E-AABE-313AC363D20D}" type="pres">
      <dgm:prSet presAssocID="{60C86BBF-7500-4A1E-9DCB-70B66DE19E97}" presName="spaceBetweenRectangles" presStyleCnt="0"/>
      <dgm:spPr/>
    </dgm:pt>
    <dgm:pt modelId="{3983243B-DBC9-4117-8A5D-421B70FAF5CC}" type="pres">
      <dgm:prSet presAssocID="{6F43AA79-FD11-4777-8DBB-A9091B588CF5}" presName="parentLin" presStyleCnt="0"/>
      <dgm:spPr/>
    </dgm:pt>
    <dgm:pt modelId="{741A4E51-C22D-4A12-A234-25635D8D21EE}" type="pres">
      <dgm:prSet presAssocID="{6F43AA79-FD11-4777-8DBB-A9091B588CF5}" presName="parentLeftMargin" presStyleLbl="node1" presStyleIdx="3" presStyleCnt="5"/>
      <dgm:spPr/>
      <dgm:t>
        <a:bodyPr/>
        <a:lstStyle/>
        <a:p>
          <a:endParaRPr lang="en-US"/>
        </a:p>
      </dgm:t>
    </dgm:pt>
    <dgm:pt modelId="{A662EA4C-39C8-49B3-A6BB-4BC770AED37B}" type="pres">
      <dgm:prSet presAssocID="{6F43AA79-FD11-4777-8DBB-A9091B588CF5}" presName="parentText" presStyleLbl="node1" presStyleIdx="4" presStyleCnt="5" custScaleX="131746" custScaleY="141800" custLinFactNeighborX="-25926" custLinFactNeighborY="-4870">
        <dgm:presLayoutVars>
          <dgm:chMax val="0"/>
          <dgm:bulletEnabled val="1"/>
        </dgm:presLayoutVars>
      </dgm:prSet>
      <dgm:spPr/>
      <dgm:t>
        <a:bodyPr/>
        <a:lstStyle/>
        <a:p>
          <a:endParaRPr lang="en-US"/>
        </a:p>
      </dgm:t>
    </dgm:pt>
    <dgm:pt modelId="{4B5AB7B1-9F7A-4742-BE73-7272595F0F21}" type="pres">
      <dgm:prSet presAssocID="{6F43AA79-FD11-4777-8DBB-A9091B588CF5}" presName="negativeSpace" presStyleCnt="0"/>
      <dgm:spPr/>
    </dgm:pt>
    <dgm:pt modelId="{25EBD6D8-D0C7-4C17-845A-4AAA52854807}" type="pres">
      <dgm:prSet presAssocID="{6F43AA79-FD11-4777-8DBB-A9091B588CF5}" presName="childText" presStyleLbl="conFgAcc1" presStyleIdx="4" presStyleCnt="5" custLinFactNeighborX="-901" custLinFactNeighborY="-12127">
        <dgm:presLayoutVars>
          <dgm:bulletEnabled val="1"/>
        </dgm:presLayoutVars>
      </dgm:prSet>
      <dgm:spPr/>
      <dgm:t>
        <a:bodyPr/>
        <a:lstStyle/>
        <a:p>
          <a:endParaRPr lang="en-US"/>
        </a:p>
      </dgm:t>
    </dgm:pt>
  </dgm:ptLst>
  <dgm:cxnLst>
    <dgm:cxn modelId="{BD67D4CC-7BDE-4C56-AC07-FFE66B0539BD}" srcId="{75DEE27D-5517-463E-B068-797DEFFDD0B5}" destId="{9B40EF55-200A-466D-8925-A107FB87974C}" srcOrd="0" destOrd="0" parTransId="{DCB58FEB-ABDC-4521-9E47-F11658E77D5E}" sibTransId="{050F5938-FC6A-4E9F-87B2-4694939F8CEE}"/>
    <dgm:cxn modelId="{C9EA478B-13FA-4268-98FE-4BD4AACBB241}" srcId="{93979139-29F9-4D04-9F62-247A42315D05}" destId="{6F43AA79-FD11-4777-8DBB-A9091B588CF5}" srcOrd="4" destOrd="0" parTransId="{4A259362-D8B0-4D19-BC22-4B38154C1F5A}" sibTransId="{F37BD18B-3AE3-4F8E-B7B6-9EE3FB54597F}"/>
    <dgm:cxn modelId="{CF4BF6D0-1DAE-4495-8D8E-4C390E61AA6D}" type="presOf" srcId="{61E4AC9F-6653-45A8-B763-458EED8056DB}" destId="{6C2D2EC8-CCA7-4EAF-8D30-66DABA55EA86}" srcOrd="0" destOrd="0" presId="urn:microsoft.com/office/officeart/2005/8/layout/list1"/>
    <dgm:cxn modelId="{293B175B-2461-44F8-8D98-85097F96932D}" type="presOf" srcId="{009BEAC0-127C-4E70-BF06-8FC6FAA23183}" destId="{38B35D5A-3759-49BC-BAE1-D7D29DE771D6}" srcOrd="0" destOrd="0" presId="urn:microsoft.com/office/officeart/2005/8/layout/list1"/>
    <dgm:cxn modelId="{7D627A05-B753-4FE0-A554-DBDA689CB044}" srcId="{FED47D93-D7A8-4F45-87F5-13176F8ABF89}" destId="{EB2F58C1-E782-44A8-B5A7-DEDE54DD49F7}" srcOrd="1" destOrd="0" parTransId="{D8B903D5-A942-40C0-9865-6C2B53498BCF}" sibTransId="{7E7884BF-A8C6-4BE6-A6AD-CB9AC7FBC89F}"/>
    <dgm:cxn modelId="{93D54A18-0D1B-4C0B-866F-64B855EA4C57}" type="presOf" srcId="{FED47D93-D7A8-4F45-87F5-13176F8ABF89}" destId="{941B9035-F757-4864-BCF9-03C28117FFE6}" srcOrd="0" destOrd="0" presId="urn:microsoft.com/office/officeart/2005/8/layout/list1"/>
    <dgm:cxn modelId="{53F92AB6-2596-4989-9FB0-3E89AC7F9135}" srcId="{93979139-29F9-4D04-9F62-247A42315D05}" destId="{E1F84E7A-FC0A-4B26-ADF1-8EB8462E6397}" srcOrd="0" destOrd="0" parTransId="{4283B530-3E3F-478A-BD26-DF4CB76BE888}" sibTransId="{BEAAD7CA-3F72-4E55-8F35-997DC334E8F1}"/>
    <dgm:cxn modelId="{8FD4A574-1147-4892-BDE2-9326D993F519}" type="presOf" srcId="{E1F84E7A-FC0A-4B26-ADF1-8EB8462E6397}" destId="{B05598C6-B0F4-4252-9ECB-31DD928303C3}" srcOrd="0" destOrd="0" presId="urn:microsoft.com/office/officeart/2005/8/layout/list1"/>
    <dgm:cxn modelId="{6B65D9EE-EEB3-4AF2-84B6-6E0485FA2E06}" type="presOf" srcId="{FED47D93-D7A8-4F45-87F5-13176F8ABF89}" destId="{1602B19F-2B49-47EB-ABB0-71343D0AAA24}" srcOrd="1" destOrd="0" presId="urn:microsoft.com/office/officeart/2005/8/layout/list1"/>
    <dgm:cxn modelId="{9A118E8A-36C0-4820-B91E-01582461B10A}" srcId="{93979139-29F9-4D04-9F62-247A42315D05}" destId="{75DEE27D-5517-463E-B068-797DEFFDD0B5}" srcOrd="2" destOrd="0" parTransId="{87B313AF-CFB4-4258-AD8B-5E65C9E76736}" sibTransId="{31B082CD-A63C-49F4-BBFF-02B75395837F}"/>
    <dgm:cxn modelId="{02E41142-0736-4395-B937-3541E2433E28}" type="presOf" srcId="{9B40EF55-200A-466D-8925-A107FB87974C}" destId="{D19F0B00-C69A-454B-88B4-478AD1B83FA3}" srcOrd="0" destOrd="0" presId="urn:microsoft.com/office/officeart/2005/8/layout/list1"/>
    <dgm:cxn modelId="{7F8BEBB6-2E5D-4458-8B82-3168B7475516}" srcId="{93979139-29F9-4D04-9F62-247A42315D05}" destId="{FED47D93-D7A8-4F45-87F5-13176F8ABF89}" srcOrd="3" destOrd="0" parTransId="{6922E13E-0FC1-41AD-8985-F8B5E3358951}" sibTransId="{60C86BBF-7500-4A1E-9DCB-70B66DE19E97}"/>
    <dgm:cxn modelId="{58CB7367-B775-424E-83E1-3B1DA93775B1}" type="presOf" srcId="{75DEE27D-5517-463E-B068-797DEFFDD0B5}" destId="{043C324B-C335-4987-85A2-4201FD94C9AE}" srcOrd="1" destOrd="0" presId="urn:microsoft.com/office/officeart/2005/8/layout/list1"/>
    <dgm:cxn modelId="{A6E50FE4-32DA-4383-9BB3-786BEB31C2F5}" type="presOf" srcId="{BDA61981-F54A-4BF3-B1C1-748E9D94C2F8}" destId="{B0034F81-1FEF-4D31-90A1-1902B684FCE6}" srcOrd="0" destOrd="0" presId="urn:microsoft.com/office/officeart/2005/8/layout/list1"/>
    <dgm:cxn modelId="{3619BCB5-33D0-4EDF-99C0-138A1AF0CBFC}" srcId="{FED47D93-D7A8-4F45-87F5-13176F8ABF89}" destId="{009BEAC0-127C-4E70-BF06-8FC6FAA23183}" srcOrd="0" destOrd="0" parTransId="{3EB7CBDE-154C-4BF6-9B36-9CB8FD06A217}" sibTransId="{6051DFEC-AAC5-4BF1-9D2C-D8502EC745B7}"/>
    <dgm:cxn modelId="{E601146E-9ADD-457E-8201-7E8D04BEF93A}" srcId="{EB69AB64-9565-45CC-9BF8-A861470FB289}" destId="{61E4AC9F-6653-45A8-B763-458EED8056DB}" srcOrd="0" destOrd="0" parTransId="{A0C42229-8E75-484A-A0EA-AFDDB0688A53}" sibTransId="{5DE1B233-84D9-45F6-9679-7C7704996B40}"/>
    <dgm:cxn modelId="{5E0F958A-0E80-4868-8E3D-3B4FAFAE6A81}" type="presOf" srcId="{6F43AA79-FD11-4777-8DBB-A9091B588CF5}" destId="{A662EA4C-39C8-49B3-A6BB-4BC770AED37B}" srcOrd="1" destOrd="0" presId="urn:microsoft.com/office/officeart/2005/8/layout/list1"/>
    <dgm:cxn modelId="{1ADF275E-5628-44B5-A629-1D762D79C4EE}" type="presOf" srcId="{EB69AB64-9565-45CC-9BF8-A861470FB289}" destId="{A7ED29C1-A268-4C40-A9F1-05D0F1E80DB8}" srcOrd="1" destOrd="0" presId="urn:microsoft.com/office/officeart/2005/8/layout/list1"/>
    <dgm:cxn modelId="{28DE901C-624D-41A1-8ED6-9F69C66A6C90}" type="presOf" srcId="{E1F84E7A-FC0A-4B26-ADF1-8EB8462E6397}" destId="{113FBED2-423F-453D-BCB6-067CDF9A2370}" srcOrd="1" destOrd="0" presId="urn:microsoft.com/office/officeart/2005/8/layout/list1"/>
    <dgm:cxn modelId="{C1B79590-6D25-4E21-86D9-291ED6077734}" srcId="{6F43AA79-FD11-4777-8DBB-A9091B588CF5}" destId="{ECC36544-F8A4-4491-BB11-C9ECE88D1C6B}" srcOrd="0" destOrd="0" parTransId="{EAFC8767-C4C7-4249-8CF8-243B0FA45CFD}" sibTransId="{DA4CD9B6-7D60-4163-BBD0-303A6B9777D2}"/>
    <dgm:cxn modelId="{BE364564-1CD6-4029-A41C-D5F8FB3D15AE}" type="presOf" srcId="{93979139-29F9-4D04-9F62-247A42315D05}" destId="{A2B3C0F7-2827-4A01-BD8A-B1D05FF5CFB7}" srcOrd="0" destOrd="0" presId="urn:microsoft.com/office/officeart/2005/8/layout/list1"/>
    <dgm:cxn modelId="{5FF110E7-015F-4287-A997-FBA20DE23E32}" type="presOf" srcId="{75DEE27D-5517-463E-B068-797DEFFDD0B5}" destId="{AA85737D-46A8-4E71-8E1C-FF05935DAC5A}" srcOrd="0" destOrd="0" presId="urn:microsoft.com/office/officeart/2005/8/layout/list1"/>
    <dgm:cxn modelId="{C4144EFF-6BAC-49E9-923D-B78AFCF3DEBA}" type="presOf" srcId="{6F43AA79-FD11-4777-8DBB-A9091B588CF5}" destId="{741A4E51-C22D-4A12-A234-25635D8D21EE}" srcOrd="0" destOrd="0" presId="urn:microsoft.com/office/officeart/2005/8/layout/list1"/>
    <dgm:cxn modelId="{FEE75B1E-27D7-48F3-9481-FEBF28E8D0F8}" srcId="{93979139-29F9-4D04-9F62-247A42315D05}" destId="{EB69AB64-9565-45CC-9BF8-A861470FB289}" srcOrd="1" destOrd="0" parTransId="{52DDEE0B-E429-42DF-A67E-1B009A80B74B}" sibTransId="{1F6F251D-7170-41D9-8FB6-814825AF5A46}"/>
    <dgm:cxn modelId="{E2E6CB6F-6367-4FE4-B53F-40055BA6ED77}" type="presOf" srcId="{EB69AB64-9565-45CC-9BF8-A861470FB289}" destId="{B9AAC3E8-9020-4962-8747-7737D571C7EA}" srcOrd="0" destOrd="0" presId="urn:microsoft.com/office/officeart/2005/8/layout/list1"/>
    <dgm:cxn modelId="{1E4D2199-BADD-4FB3-ADE7-518FA21DC583}" srcId="{E1F84E7A-FC0A-4B26-ADF1-8EB8462E6397}" destId="{BDA61981-F54A-4BF3-B1C1-748E9D94C2F8}" srcOrd="0" destOrd="0" parTransId="{02B16966-9F23-49F6-A25F-423DF8A46676}" sibTransId="{DDADC1C9-586C-408E-9E71-80E51A15A5C3}"/>
    <dgm:cxn modelId="{5DC86940-5BA5-4CB4-A015-2B20E854697F}" type="presOf" srcId="{ECC36544-F8A4-4491-BB11-C9ECE88D1C6B}" destId="{25EBD6D8-D0C7-4C17-845A-4AAA52854807}" srcOrd="0" destOrd="0" presId="urn:microsoft.com/office/officeart/2005/8/layout/list1"/>
    <dgm:cxn modelId="{F98A1355-EC78-4A33-8F52-E78A47E500BD}" type="presOf" srcId="{EB2F58C1-E782-44A8-B5A7-DEDE54DD49F7}" destId="{38B35D5A-3759-49BC-BAE1-D7D29DE771D6}" srcOrd="0" destOrd="1" presId="urn:microsoft.com/office/officeart/2005/8/layout/list1"/>
    <dgm:cxn modelId="{8C33D437-C504-4DD2-9450-66CD8F9E13FB}" type="presParOf" srcId="{A2B3C0F7-2827-4A01-BD8A-B1D05FF5CFB7}" destId="{0B9A680A-1EF0-46F1-B331-0FDE343D17CA}" srcOrd="0" destOrd="0" presId="urn:microsoft.com/office/officeart/2005/8/layout/list1"/>
    <dgm:cxn modelId="{703D191C-FC8A-4F4C-9DB8-B908C844AA18}" type="presParOf" srcId="{0B9A680A-1EF0-46F1-B331-0FDE343D17CA}" destId="{B05598C6-B0F4-4252-9ECB-31DD928303C3}" srcOrd="0" destOrd="0" presId="urn:microsoft.com/office/officeart/2005/8/layout/list1"/>
    <dgm:cxn modelId="{E8270D59-0421-4634-947D-5EBA14F3290A}" type="presParOf" srcId="{0B9A680A-1EF0-46F1-B331-0FDE343D17CA}" destId="{113FBED2-423F-453D-BCB6-067CDF9A2370}" srcOrd="1" destOrd="0" presId="urn:microsoft.com/office/officeart/2005/8/layout/list1"/>
    <dgm:cxn modelId="{B93BF0C6-905C-4ADE-9B6B-868961D134BA}" type="presParOf" srcId="{A2B3C0F7-2827-4A01-BD8A-B1D05FF5CFB7}" destId="{717026CB-ACDB-406A-9FF1-4365E86C36E1}" srcOrd="1" destOrd="0" presId="urn:microsoft.com/office/officeart/2005/8/layout/list1"/>
    <dgm:cxn modelId="{692A39EC-AFA5-416B-980C-4C9FE6D4F620}" type="presParOf" srcId="{A2B3C0F7-2827-4A01-BD8A-B1D05FF5CFB7}" destId="{B0034F81-1FEF-4D31-90A1-1902B684FCE6}" srcOrd="2" destOrd="0" presId="urn:microsoft.com/office/officeart/2005/8/layout/list1"/>
    <dgm:cxn modelId="{9B3C2F63-CBB2-4E09-AC13-0CD5AEC019B0}" type="presParOf" srcId="{A2B3C0F7-2827-4A01-BD8A-B1D05FF5CFB7}" destId="{5D983A2B-2C80-44DE-87C4-D1BA1FA274FD}" srcOrd="3" destOrd="0" presId="urn:microsoft.com/office/officeart/2005/8/layout/list1"/>
    <dgm:cxn modelId="{F91E8AB0-5CCB-4E0A-9346-0AEC90892EDB}" type="presParOf" srcId="{A2B3C0F7-2827-4A01-BD8A-B1D05FF5CFB7}" destId="{D23F5DB9-6DF4-4467-8B24-A367F8B19233}" srcOrd="4" destOrd="0" presId="urn:microsoft.com/office/officeart/2005/8/layout/list1"/>
    <dgm:cxn modelId="{7D133CD1-56A5-4A93-929D-E91BDF8B1161}" type="presParOf" srcId="{D23F5DB9-6DF4-4467-8B24-A367F8B19233}" destId="{B9AAC3E8-9020-4962-8747-7737D571C7EA}" srcOrd="0" destOrd="0" presId="urn:microsoft.com/office/officeart/2005/8/layout/list1"/>
    <dgm:cxn modelId="{68EE93B4-B86D-41B0-8357-D9A9A67F17A9}" type="presParOf" srcId="{D23F5DB9-6DF4-4467-8B24-A367F8B19233}" destId="{A7ED29C1-A268-4C40-A9F1-05D0F1E80DB8}" srcOrd="1" destOrd="0" presId="urn:microsoft.com/office/officeart/2005/8/layout/list1"/>
    <dgm:cxn modelId="{9D494DCE-FCE9-440A-B5F4-9C8AD47390EA}" type="presParOf" srcId="{A2B3C0F7-2827-4A01-BD8A-B1D05FF5CFB7}" destId="{0C343CFB-C9F5-43E4-BC81-D2E74D14B747}" srcOrd="5" destOrd="0" presId="urn:microsoft.com/office/officeart/2005/8/layout/list1"/>
    <dgm:cxn modelId="{3C1D282D-F45C-4ADC-9DAD-C4F94CBE62F2}" type="presParOf" srcId="{A2B3C0F7-2827-4A01-BD8A-B1D05FF5CFB7}" destId="{6C2D2EC8-CCA7-4EAF-8D30-66DABA55EA86}" srcOrd="6" destOrd="0" presId="urn:microsoft.com/office/officeart/2005/8/layout/list1"/>
    <dgm:cxn modelId="{7C85CA97-36CE-4F23-B8D3-B04B5840951A}" type="presParOf" srcId="{A2B3C0F7-2827-4A01-BD8A-B1D05FF5CFB7}" destId="{6327ECEC-D17A-477F-97A4-432BBA77E097}" srcOrd="7" destOrd="0" presId="urn:microsoft.com/office/officeart/2005/8/layout/list1"/>
    <dgm:cxn modelId="{31780FB0-B7C7-466C-B333-209C2B897126}" type="presParOf" srcId="{A2B3C0F7-2827-4A01-BD8A-B1D05FF5CFB7}" destId="{5E10FD16-1571-4959-B7F7-7CBC8AEC0B07}" srcOrd="8" destOrd="0" presId="urn:microsoft.com/office/officeart/2005/8/layout/list1"/>
    <dgm:cxn modelId="{BBBAA98A-8124-4B31-ABF3-D73B8C8ECB71}" type="presParOf" srcId="{5E10FD16-1571-4959-B7F7-7CBC8AEC0B07}" destId="{AA85737D-46A8-4E71-8E1C-FF05935DAC5A}" srcOrd="0" destOrd="0" presId="urn:microsoft.com/office/officeart/2005/8/layout/list1"/>
    <dgm:cxn modelId="{70663454-E549-44F3-81A4-C87B022715FF}" type="presParOf" srcId="{5E10FD16-1571-4959-B7F7-7CBC8AEC0B07}" destId="{043C324B-C335-4987-85A2-4201FD94C9AE}" srcOrd="1" destOrd="0" presId="urn:microsoft.com/office/officeart/2005/8/layout/list1"/>
    <dgm:cxn modelId="{D3723028-8B7E-4E28-BA45-98386382756D}" type="presParOf" srcId="{A2B3C0F7-2827-4A01-BD8A-B1D05FF5CFB7}" destId="{4F9B3623-50AA-4572-BA2B-D76DA5EC27A9}" srcOrd="9" destOrd="0" presId="urn:microsoft.com/office/officeart/2005/8/layout/list1"/>
    <dgm:cxn modelId="{E477A905-A725-4849-84C8-1E2D36A1EDA0}" type="presParOf" srcId="{A2B3C0F7-2827-4A01-BD8A-B1D05FF5CFB7}" destId="{D19F0B00-C69A-454B-88B4-478AD1B83FA3}" srcOrd="10" destOrd="0" presId="urn:microsoft.com/office/officeart/2005/8/layout/list1"/>
    <dgm:cxn modelId="{7EB7D788-61DC-46E1-9C67-53276B50710C}" type="presParOf" srcId="{A2B3C0F7-2827-4A01-BD8A-B1D05FF5CFB7}" destId="{9F0FA599-02C0-4505-A6B4-9822CC670602}" srcOrd="11" destOrd="0" presId="urn:microsoft.com/office/officeart/2005/8/layout/list1"/>
    <dgm:cxn modelId="{98445B5A-7CBA-4E1D-A022-E53E61DA98D6}" type="presParOf" srcId="{A2B3C0F7-2827-4A01-BD8A-B1D05FF5CFB7}" destId="{2ACCBD40-9C79-4822-8D31-E315982CD250}" srcOrd="12" destOrd="0" presId="urn:microsoft.com/office/officeart/2005/8/layout/list1"/>
    <dgm:cxn modelId="{E3AFC3E3-FE4F-4C80-91FF-250FECD5A4FB}" type="presParOf" srcId="{2ACCBD40-9C79-4822-8D31-E315982CD250}" destId="{941B9035-F757-4864-BCF9-03C28117FFE6}" srcOrd="0" destOrd="0" presId="urn:microsoft.com/office/officeart/2005/8/layout/list1"/>
    <dgm:cxn modelId="{34433C9A-61D8-42F8-B809-5A3DD0CE9332}" type="presParOf" srcId="{2ACCBD40-9C79-4822-8D31-E315982CD250}" destId="{1602B19F-2B49-47EB-ABB0-71343D0AAA24}" srcOrd="1" destOrd="0" presId="urn:microsoft.com/office/officeart/2005/8/layout/list1"/>
    <dgm:cxn modelId="{F5A14693-6ED5-467D-9CE0-0CCEC5BF8B3C}" type="presParOf" srcId="{A2B3C0F7-2827-4A01-BD8A-B1D05FF5CFB7}" destId="{10254BB1-CFB8-4B72-9F1E-ACA00745A20F}" srcOrd="13" destOrd="0" presId="urn:microsoft.com/office/officeart/2005/8/layout/list1"/>
    <dgm:cxn modelId="{C57DD254-CC64-400D-BD5E-AD3674CEEB08}" type="presParOf" srcId="{A2B3C0F7-2827-4A01-BD8A-B1D05FF5CFB7}" destId="{38B35D5A-3759-49BC-BAE1-D7D29DE771D6}" srcOrd="14" destOrd="0" presId="urn:microsoft.com/office/officeart/2005/8/layout/list1"/>
    <dgm:cxn modelId="{E2F3D709-C422-4315-8997-62DFE5F398AE}" type="presParOf" srcId="{A2B3C0F7-2827-4A01-BD8A-B1D05FF5CFB7}" destId="{0F2508C4-3ABA-444E-AABE-313AC363D20D}" srcOrd="15" destOrd="0" presId="urn:microsoft.com/office/officeart/2005/8/layout/list1"/>
    <dgm:cxn modelId="{F6B76BF2-D5FE-47E2-A886-835182CD7FE1}" type="presParOf" srcId="{A2B3C0F7-2827-4A01-BD8A-B1D05FF5CFB7}" destId="{3983243B-DBC9-4117-8A5D-421B70FAF5CC}" srcOrd="16" destOrd="0" presId="urn:microsoft.com/office/officeart/2005/8/layout/list1"/>
    <dgm:cxn modelId="{53428DCF-6FE1-413E-9354-8F048FDCEA3E}" type="presParOf" srcId="{3983243B-DBC9-4117-8A5D-421B70FAF5CC}" destId="{741A4E51-C22D-4A12-A234-25635D8D21EE}" srcOrd="0" destOrd="0" presId="urn:microsoft.com/office/officeart/2005/8/layout/list1"/>
    <dgm:cxn modelId="{BABD7FA9-C3E6-49EF-A76B-B748DEDFC392}" type="presParOf" srcId="{3983243B-DBC9-4117-8A5D-421B70FAF5CC}" destId="{A662EA4C-39C8-49B3-A6BB-4BC770AED37B}" srcOrd="1" destOrd="0" presId="urn:microsoft.com/office/officeart/2005/8/layout/list1"/>
    <dgm:cxn modelId="{2E3700E0-4926-4054-8E94-D8C6FF92BFD0}" type="presParOf" srcId="{A2B3C0F7-2827-4A01-BD8A-B1D05FF5CFB7}" destId="{4B5AB7B1-9F7A-4742-BE73-7272595F0F21}" srcOrd="17" destOrd="0" presId="urn:microsoft.com/office/officeart/2005/8/layout/list1"/>
    <dgm:cxn modelId="{A1506680-6EFC-451C-80E2-21B3954BB620}" type="presParOf" srcId="{A2B3C0F7-2827-4A01-BD8A-B1D05FF5CFB7}" destId="{25EBD6D8-D0C7-4C17-845A-4AAA52854807}"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34F81-1FEF-4D31-90A1-1902B684FCE6}">
      <dsp:nvSpPr>
        <dsp:cNvPr id="0" name=""/>
        <dsp:cNvSpPr/>
      </dsp:nvSpPr>
      <dsp:spPr>
        <a:xfrm>
          <a:off x="0" y="296923"/>
          <a:ext cx="8229600" cy="1146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145796"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solidFill>
                <a:srgbClr val="002060"/>
              </a:solidFill>
              <a:latin typeface="Tahoma" pitchFamily="34" charset="0"/>
              <a:cs typeface="Tahoma" pitchFamily="34" charset="0"/>
            </a:rPr>
            <a:t>Whenever an Institution identifies an SFI that was not disclosed, identified, reviewed or managed in a timely manner, the designated official(s) shall within 60 days: review and make the determination of an FCOI and report the FCOI, if it exists, to the PHS/NIH.</a:t>
          </a:r>
          <a:endParaRPr lang="en-US" sz="1600" kern="1200" dirty="0">
            <a:solidFill>
              <a:srgbClr val="002060"/>
            </a:solidFill>
            <a:latin typeface="Tahoma" pitchFamily="34" charset="0"/>
            <a:cs typeface="Tahoma" pitchFamily="34" charset="0"/>
          </a:endParaRPr>
        </a:p>
      </dsp:txBody>
      <dsp:txXfrm>
        <a:off x="0" y="296923"/>
        <a:ext cx="8229600" cy="1146600"/>
      </dsp:txXfrm>
    </dsp:sp>
    <dsp:sp modelId="{113FBED2-423F-453D-BCB6-067CDF9A2370}">
      <dsp:nvSpPr>
        <dsp:cNvPr id="0" name=""/>
        <dsp:cNvSpPr/>
      </dsp:nvSpPr>
      <dsp:spPr>
        <a:xfrm>
          <a:off x="411480" y="36575"/>
          <a:ext cx="5760720" cy="36366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b="1" kern="1200" dirty="0" smtClean="0">
              <a:latin typeface="Tahoma" pitchFamily="34" charset="0"/>
              <a:cs typeface="Tahoma" pitchFamily="34" charset="0"/>
            </a:rPr>
            <a:t>FCOI REPORT (within 60 days)</a:t>
          </a:r>
          <a:endParaRPr lang="en-US" sz="1600" b="1" kern="1200" dirty="0">
            <a:latin typeface="Tahoma" pitchFamily="34" charset="0"/>
            <a:cs typeface="Tahoma" pitchFamily="34" charset="0"/>
          </a:endParaRPr>
        </a:p>
      </dsp:txBody>
      <dsp:txXfrm>
        <a:off x="429233" y="54328"/>
        <a:ext cx="5725214" cy="328161"/>
      </dsp:txXfrm>
    </dsp:sp>
    <dsp:sp modelId="{6C2D2EC8-CCA7-4EAF-8D30-66DABA55EA86}">
      <dsp:nvSpPr>
        <dsp:cNvPr id="0" name=""/>
        <dsp:cNvSpPr/>
      </dsp:nvSpPr>
      <dsp:spPr>
        <a:xfrm>
          <a:off x="0" y="1852172"/>
          <a:ext cx="8229600" cy="13671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145796"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solidFill>
                <a:srgbClr val="002060"/>
              </a:solidFill>
              <a:latin typeface="Tahoma" pitchFamily="34" charset="0"/>
              <a:cs typeface="Tahoma" pitchFamily="34" charset="0"/>
            </a:rPr>
            <a:t> If an FCOI exists, complete and document a retrospective review within 120 days of the Institution’s determination of noncompliance.  Implement, on at least an interim basis, a management plan that shall specify the actions that have been, and will be, taken to manage the FCOI going forward.</a:t>
          </a:r>
          <a:endParaRPr lang="en-US" sz="1600" kern="1200" dirty="0">
            <a:solidFill>
              <a:srgbClr val="002060"/>
            </a:solidFill>
            <a:latin typeface="Tahoma" pitchFamily="34" charset="0"/>
            <a:cs typeface="Tahoma" pitchFamily="34" charset="0"/>
          </a:endParaRPr>
        </a:p>
      </dsp:txBody>
      <dsp:txXfrm>
        <a:off x="0" y="1852172"/>
        <a:ext cx="8229600" cy="1367100"/>
      </dsp:txXfrm>
    </dsp:sp>
    <dsp:sp modelId="{A7ED29C1-A268-4C40-A9F1-05D0F1E80DB8}">
      <dsp:nvSpPr>
        <dsp:cNvPr id="0" name=""/>
        <dsp:cNvSpPr/>
      </dsp:nvSpPr>
      <dsp:spPr>
        <a:xfrm>
          <a:off x="381001" y="1447800"/>
          <a:ext cx="5760720" cy="47416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b="1" kern="1200" dirty="0" smtClean="0">
              <a:latin typeface="Tahoma" pitchFamily="34" charset="0"/>
              <a:cs typeface="Tahoma" pitchFamily="34" charset="0"/>
            </a:rPr>
            <a:t>RETROSPECTIVE REVIEW (to determine bias)</a:t>
          </a:r>
          <a:endParaRPr lang="en-US" sz="1600" b="1" kern="1200" dirty="0">
            <a:latin typeface="Tahoma" pitchFamily="34" charset="0"/>
            <a:cs typeface="Tahoma" pitchFamily="34" charset="0"/>
          </a:endParaRPr>
        </a:p>
      </dsp:txBody>
      <dsp:txXfrm>
        <a:off x="404148" y="1470947"/>
        <a:ext cx="5714426" cy="427874"/>
      </dsp:txXfrm>
    </dsp:sp>
    <dsp:sp modelId="{D19F0B00-C69A-454B-88B4-478AD1B83FA3}">
      <dsp:nvSpPr>
        <dsp:cNvPr id="0" name=""/>
        <dsp:cNvSpPr/>
      </dsp:nvSpPr>
      <dsp:spPr>
        <a:xfrm>
          <a:off x="0" y="3636337"/>
          <a:ext cx="8229600" cy="705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145796"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solidFill>
                <a:srgbClr val="002060"/>
              </a:solidFill>
              <a:latin typeface="Tahoma" pitchFamily="34" charset="0"/>
              <a:cs typeface="Tahoma" pitchFamily="34" charset="0"/>
            </a:rPr>
            <a:t>If applicable, update existing FCOI report to specify the actions that have been, and will be, taken to manage the FCOI going forward.</a:t>
          </a:r>
          <a:endParaRPr lang="en-US" sz="1600" kern="1200" dirty="0">
            <a:solidFill>
              <a:srgbClr val="002060"/>
            </a:solidFill>
            <a:latin typeface="Tahoma" pitchFamily="34" charset="0"/>
            <a:cs typeface="Tahoma" pitchFamily="34" charset="0"/>
          </a:endParaRPr>
        </a:p>
      </dsp:txBody>
      <dsp:txXfrm>
        <a:off x="0" y="3636337"/>
        <a:ext cx="8229600" cy="705600"/>
      </dsp:txXfrm>
    </dsp:sp>
    <dsp:sp modelId="{043C324B-C335-4987-85A2-4201FD94C9AE}">
      <dsp:nvSpPr>
        <dsp:cNvPr id="0" name=""/>
        <dsp:cNvSpPr/>
      </dsp:nvSpPr>
      <dsp:spPr>
        <a:xfrm>
          <a:off x="228601" y="3236288"/>
          <a:ext cx="7595854" cy="446249"/>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b="1" kern="1200" dirty="0" smtClean="0">
              <a:latin typeface="Tahoma" pitchFamily="34" charset="0"/>
              <a:cs typeface="Tahoma" pitchFamily="34" charset="0"/>
            </a:rPr>
            <a:t>UPDATE/REVISE FCOI REPORT (following retrospective review)</a:t>
          </a:r>
          <a:endParaRPr lang="en-US" sz="1600" b="1" kern="1200" dirty="0">
            <a:latin typeface="Tahoma" pitchFamily="34" charset="0"/>
            <a:cs typeface="Tahoma" pitchFamily="34" charset="0"/>
          </a:endParaRPr>
        </a:p>
      </dsp:txBody>
      <dsp:txXfrm>
        <a:off x="250385" y="3258072"/>
        <a:ext cx="7552286" cy="402681"/>
      </dsp:txXfrm>
    </dsp:sp>
    <dsp:sp modelId="{38B35D5A-3759-49BC-BAE1-D7D29DE771D6}">
      <dsp:nvSpPr>
        <dsp:cNvPr id="0" name=""/>
        <dsp:cNvSpPr/>
      </dsp:nvSpPr>
      <dsp:spPr>
        <a:xfrm>
          <a:off x="0" y="4679948"/>
          <a:ext cx="8229600" cy="7497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145796"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solidFill>
                <a:srgbClr val="002060"/>
              </a:solidFill>
              <a:latin typeface="Tahoma" pitchFamily="34" charset="0"/>
              <a:cs typeface="Tahoma" pitchFamily="34" charset="0"/>
            </a:rPr>
            <a:t>If bias is found, notify NIH promptly</a:t>
          </a:r>
          <a:endParaRPr lang="en-US" sz="1600" kern="1200" dirty="0">
            <a:solidFill>
              <a:srgbClr val="002060"/>
            </a:solidFill>
            <a:latin typeface="Tahoma" pitchFamily="34" charset="0"/>
            <a:cs typeface="Tahoma" pitchFamily="34" charset="0"/>
          </a:endParaRPr>
        </a:p>
        <a:p>
          <a:pPr marL="171450" lvl="1" indent="-171450" algn="l" defTabSz="711200">
            <a:lnSpc>
              <a:spcPct val="90000"/>
            </a:lnSpc>
            <a:spcBef>
              <a:spcPct val="0"/>
            </a:spcBef>
            <a:spcAft>
              <a:spcPct val="15000"/>
            </a:spcAft>
            <a:buChar char="••"/>
          </a:pPr>
          <a:r>
            <a:rPr lang="en-US" sz="1600" kern="1200" dirty="0" smtClean="0">
              <a:solidFill>
                <a:srgbClr val="002060"/>
              </a:solidFill>
              <a:latin typeface="Tahoma" pitchFamily="34" charset="0"/>
              <a:cs typeface="Tahoma" pitchFamily="34" charset="0"/>
            </a:rPr>
            <a:t>Submit mitigation report through FCOI Module</a:t>
          </a:r>
          <a:endParaRPr lang="en-US" sz="1600" kern="1200" dirty="0">
            <a:solidFill>
              <a:srgbClr val="002060"/>
            </a:solidFill>
            <a:latin typeface="Tahoma" pitchFamily="34" charset="0"/>
            <a:cs typeface="Tahoma" pitchFamily="34" charset="0"/>
          </a:endParaRPr>
        </a:p>
      </dsp:txBody>
      <dsp:txXfrm>
        <a:off x="0" y="4679948"/>
        <a:ext cx="8229600" cy="749700"/>
      </dsp:txXfrm>
    </dsp:sp>
    <dsp:sp modelId="{1602B19F-2B49-47EB-ABB0-71343D0AAA24}">
      <dsp:nvSpPr>
        <dsp:cNvPr id="0" name=""/>
        <dsp:cNvSpPr/>
      </dsp:nvSpPr>
      <dsp:spPr>
        <a:xfrm>
          <a:off x="411480" y="4343401"/>
          <a:ext cx="7306148" cy="35704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b="1" kern="1200" dirty="0" smtClean="0">
              <a:latin typeface="Tahoma" pitchFamily="34" charset="0"/>
              <a:cs typeface="Tahoma" pitchFamily="34" charset="0"/>
            </a:rPr>
            <a:t>MITIGATION REPORT (promptly after retrospective review)</a:t>
          </a:r>
          <a:endParaRPr lang="en-US" sz="1600" b="1" kern="1200" dirty="0">
            <a:latin typeface="Tahoma" pitchFamily="34" charset="0"/>
            <a:cs typeface="Tahoma" pitchFamily="34" charset="0"/>
          </a:endParaRPr>
        </a:p>
      </dsp:txBody>
      <dsp:txXfrm>
        <a:off x="428910" y="4360831"/>
        <a:ext cx="7271288" cy="322187"/>
      </dsp:txXfrm>
    </dsp:sp>
    <dsp:sp modelId="{25EBD6D8-D0C7-4C17-845A-4AAA52854807}">
      <dsp:nvSpPr>
        <dsp:cNvPr id="0" name=""/>
        <dsp:cNvSpPr/>
      </dsp:nvSpPr>
      <dsp:spPr>
        <a:xfrm>
          <a:off x="0" y="5561794"/>
          <a:ext cx="8229600" cy="4851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8708" tIns="145796" rIns="638708"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solidFill>
                <a:srgbClr val="002060"/>
              </a:solidFill>
              <a:latin typeface="Tahoma" pitchFamily="34" charset="0"/>
              <a:cs typeface="Tahoma" pitchFamily="34" charset="0"/>
            </a:rPr>
            <a:t>Submit annual FCOI report thereafter through FCOI Module</a:t>
          </a:r>
          <a:endParaRPr lang="en-US" sz="1600" kern="1200" dirty="0">
            <a:solidFill>
              <a:srgbClr val="002060"/>
            </a:solidFill>
            <a:latin typeface="Tahoma" pitchFamily="34" charset="0"/>
            <a:cs typeface="Tahoma" pitchFamily="34" charset="0"/>
          </a:endParaRPr>
        </a:p>
      </dsp:txBody>
      <dsp:txXfrm>
        <a:off x="0" y="5561794"/>
        <a:ext cx="8229600" cy="485100"/>
      </dsp:txXfrm>
    </dsp:sp>
    <dsp:sp modelId="{A662EA4C-39C8-49B3-A6BB-4BC770AED37B}">
      <dsp:nvSpPr>
        <dsp:cNvPr id="0" name=""/>
        <dsp:cNvSpPr/>
      </dsp:nvSpPr>
      <dsp:spPr>
        <a:xfrm>
          <a:off x="304799" y="5374565"/>
          <a:ext cx="7589518" cy="29301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US" sz="1600" b="1" kern="1200" dirty="0" smtClean="0">
              <a:latin typeface="Tahoma" pitchFamily="34" charset="0"/>
              <a:cs typeface="Tahoma" pitchFamily="34" charset="0"/>
            </a:rPr>
            <a:t>ANNUAL FCOI REPORT</a:t>
          </a:r>
          <a:endParaRPr lang="en-US" sz="1600" b="1" kern="1200" dirty="0">
            <a:latin typeface="Tahoma" pitchFamily="34" charset="0"/>
            <a:cs typeface="Tahoma" pitchFamily="34" charset="0"/>
          </a:endParaRPr>
        </a:p>
      </dsp:txBody>
      <dsp:txXfrm>
        <a:off x="319103" y="5388869"/>
        <a:ext cx="7560910" cy="26440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287568-940F-4B74-BE3F-6FE0D1043F96}" type="datetimeFigureOut">
              <a:rPr lang="en-US" smtClean="0"/>
              <a:t>9/14/2012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36D07-AE60-424D-9DF7-DA0517052242}" type="slidenum">
              <a:rPr lang="en-US" smtClean="0"/>
              <a:t>‹#›</a:t>
            </a:fld>
            <a:endParaRPr lang="en-US" dirty="0"/>
          </a:p>
        </p:txBody>
      </p:sp>
    </p:spTree>
    <p:extLst>
      <p:ext uri="{BB962C8B-B14F-4D97-AF65-F5344CB8AC3E}">
        <p14:creationId xmlns:p14="http://schemas.microsoft.com/office/powerpoint/2010/main" val="3138844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4E63451C-4F4F-4A7F-8822-200EF034ACF0}" type="slidenum">
              <a:rPr lang="en-US">
                <a:solidFill>
                  <a:prstClr val="black"/>
                </a:solidFill>
                <a:latin typeface="Arial" charset="0"/>
              </a:rPr>
              <a:pPr eaLnBrk="1" hangingPunct="1"/>
              <a:t>2</a:t>
            </a:fld>
            <a:endParaRPr lang="en-US" dirty="0">
              <a:solidFill>
                <a:prstClr val="black"/>
              </a:solidFill>
              <a:latin typeface="Arial" charset="0"/>
            </a:endParaRPr>
          </a:p>
        </p:txBody>
      </p:sp>
      <p:sp>
        <p:nvSpPr>
          <p:cNvPr id="136195" name="Rectangle 2"/>
          <p:cNvSpPr>
            <a:spLocks noGrp="1" noRot="1" noChangeAspect="1" noChangeArrowheads="1" noTextEdit="1"/>
          </p:cNvSpPr>
          <p:nvPr>
            <p:ph type="sldImg"/>
          </p:nvPr>
        </p:nvSpPr>
        <p:spPr>
          <a:xfrm>
            <a:off x="1149350" y="684213"/>
            <a:ext cx="4570413" cy="3429000"/>
          </a:xfrm>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4E3BFE33-966B-4348-A7AB-23977C1EE8FA}" type="slidenum">
              <a:rPr lang="en-US">
                <a:solidFill>
                  <a:prstClr val="black"/>
                </a:solidFill>
                <a:latin typeface="Arial" charset="0"/>
              </a:rPr>
              <a:pPr eaLnBrk="1" hangingPunct="1"/>
              <a:t>20</a:t>
            </a:fld>
            <a:endParaRPr lang="en-US" dirty="0">
              <a:solidFill>
                <a:prstClr val="black"/>
              </a:solidFill>
              <a:latin typeface="Arial" charset="0"/>
            </a:endParaRPr>
          </a:p>
        </p:txBody>
      </p:sp>
      <p:sp>
        <p:nvSpPr>
          <p:cNvPr id="147459" name="Rectangle 2"/>
          <p:cNvSpPr>
            <a:spLocks noGrp="1" noRot="1" noChangeAspect="1" noChangeArrowheads="1" noTextEdit="1"/>
          </p:cNvSpPr>
          <p:nvPr>
            <p:ph type="sldImg"/>
          </p:nvPr>
        </p:nvSpPr>
        <p:spPr>
          <a:xfrm>
            <a:off x="1149350" y="684213"/>
            <a:ext cx="4570413" cy="3429000"/>
          </a:xfrm>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ln/>
        </p:spPr>
      </p:sp>
      <p:sp>
        <p:nvSpPr>
          <p:cNvPr id="148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48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FEC0D284-BAEF-4110-A69C-9A153318F970}" type="slidenum">
              <a:rPr lang="en-US">
                <a:solidFill>
                  <a:prstClr val="black"/>
                </a:solidFill>
                <a:latin typeface="Arial" charset="0"/>
              </a:rPr>
              <a:pPr eaLnBrk="1" hangingPunct="1"/>
              <a:t>21</a:t>
            </a:fld>
            <a:endParaRPr lang="en-US" dirty="0">
              <a:solidFill>
                <a:prstClr val="black"/>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67D2F67C-D485-4CA4-A054-C3EE58404EC1}" type="slidenum">
              <a:rPr lang="en-US">
                <a:solidFill>
                  <a:prstClr val="black"/>
                </a:solidFill>
                <a:latin typeface="Arial" charset="0"/>
              </a:rPr>
              <a:pPr eaLnBrk="1" hangingPunct="1"/>
              <a:t>25</a:t>
            </a:fld>
            <a:endParaRPr lang="en-US" dirty="0">
              <a:solidFill>
                <a:prstClr val="black"/>
              </a:solidFill>
              <a:latin typeface="Arial" charset="0"/>
            </a:endParaRPr>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a:p>
            <a:pPr eaLnBrk="1" hangingPunct="1"/>
            <a:endParaRPr lang="en-US" dirty="0"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Slide Image Placeholder 1"/>
          <p:cNvSpPr>
            <a:spLocks noGrp="1" noRot="1" noChangeAspect="1" noTextEdit="1"/>
          </p:cNvSpPr>
          <p:nvPr>
            <p:ph type="sldImg"/>
          </p:nvPr>
        </p:nvSpPr>
        <p:spPr>
          <a:ln/>
        </p:spPr>
      </p:sp>
      <p:sp>
        <p:nvSpPr>
          <p:cNvPr id="155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55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D3C258FD-1590-49AD-854E-3734F3E9F1C3}" type="slidenum">
              <a:rPr lang="en-US">
                <a:solidFill>
                  <a:prstClr val="black"/>
                </a:solidFill>
                <a:latin typeface="Arial" charset="0"/>
              </a:rPr>
              <a:pPr eaLnBrk="1" hangingPunct="1"/>
              <a:t>26</a:t>
            </a:fld>
            <a:endParaRPr lang="en-US" dirty="0">
              <a:solidFill>
                <a:prstClr val="black"/>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57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AB54AD15-D534-41CE-9BB8-11ADA0404238}" type="slidenum">
              <a:rPr lang="en-US">
                <a:solidFill>
                  <a:prstClr val="black"/>
                </a:solidFill>
                <a:latin typeface="Arial" charset="0"/>
              </a:rPr>
              <a:pPr eaLnBrk="1" hangingPunct="1"/>
              <a:t>32</a:t>
            </a:fld>
            <a:endParaRPr lang="en-US" dirty="0">
              <a:solidFill>
                <a:prstClr val="black"/>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6F2B9CCF-24EA-48D3-B187-C691ED4CE451}" type="slidenum">
              <a:rPr lang="en-US">
                <a:solidFill>
                  <a:prstClr val="black"/>
                </a:solidFill>
                <a:latin typeface="Arial" charset="0"/>
              </a:rPr>
              <a:pPr eaLnBrk="1" hangingPunct="1"/>
              <a:t>33</a:t>
            </a:fld>
            <a:endParaRPr lang="en-US" dirty="0">
              <a:solidFill>
                <a:prstClr val="black"/>
              </a:solidFill>
              <a:latin typeface="Arial"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a:ln/>
        </p:spPr>
      </p:sp>
      <p:sp>
        <p:nvSpPr>
          <p:cNvPr id="160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60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2A5B8F78-5A48-4246-AD51-4958E225159F}" type="slidenum">
              <a:rPr lang="en-US">
                <a:solidFill>
                  <a:prstClr val="black"/>
                </a:solidFill>
                <a:latin typeface="Arial" charset="0"/>
              </a:rPr>
              <a:pPr eaLnBrk="1" hangingPunct="1"/>
              <a:t>34</a:t>
            </a:fld>
            <a:endParaRPr lang="en-US" dirty="0">
              <a:solidFill>
                <a:prstClr val="black"/>
              </a:solidFill>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ln/>
        </p:spPr>
      </p:sp>
      <p:sp>
        <p:nvSpPr>
          <p:cNvPr id="162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62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4B214420-E48C-42B7-8FFE-3A6359DBA2E7}" type="slidenum">
              <a:rPr lang="en-US">
                <a:solidFill>
                  <a:prstClr val="black"/>
                </a:solidFill>
                <a:latin typeface="Arial" charset="0"/>
              </a:rPr>
              <a:pPr eaLnBrk="1" hangingPunct="1"/>
              <a:t>35</a:t>
            </a:fld>
            <a:endParaRPr lang="en-US" dirty="0">
              <a:solidFill>
                <a:prstClr val="black"/>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a:ln/>
        </p:spPr>
      </p:sp>
      <p:sp>
        <p:nvSpPr>
          <p:cNvPr id="163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63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042B9877-0326-4467-A101-7D4945FBD8E7}" type="slidenum">
              <a:rPr lang="en-US">
                <a:solidFill>
                  <a:prstClr val="black"/>
                </a:solidFill>
                <a:latin typeface="Arial" charset="0"/>
              </a:rPr>
              <a:pPr eaLnBrk="1" hangingPunct="1"/>
              <a:t>36</a:t>
            </a:fld>
            <a:endParaRPr lang="en-US" dirty="0">
              <a:solidFill>
                <a:prstClr val="black"/>
              </a:solidFill>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a:ln/>
        </p:spPr>
      </p:sp>
      <p:sp>
        <p:nvSpPr>
          <p:cNvPr id="165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65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4C7ED958-7B3A-49BE-85F3-2B821097CD67}" type="slidenum">
              <a:rPr lang="en-US">
                <a:solidFill>
                  <a:prstClr val="black"/>
                </a:solidFill>
                <a:latin typeface="Arial" charset="0"/>
              </a:rPr>
              <a:pPr eaLnBrk="1" hangingPunct="1"/>
              <a:t>37</a:t>
            </a:fld>
            <a:endParaRPr lang="en-US" dirty="0">
              <a:solidFill>
                <a:prstClr val="black"/>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ln/>
        </p:spPr>
      </p:sp>
      <p:sp>
        <p:nvSpPr>
          <p:cNvPr id="137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37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81AA7EA9-8770-4619-9E29-8226AB42B7C0}" type="slidenum">
              <a:rPr lang="en-US">
                <a:solidFill>
                  <a:prstClr val="black"/>
                </a:solidFill>
                <a:latin typeface="Arial" charset="0"/>
              </a:rPr>
              <a:pPr eaLnBrk="1" hangingPunct="1"/>
              <a:t>3</a:t>
            </a:fld>
            <a:endParaRPr lang="en-US" dirty="0">
              <a:solidFill>
                <a:prstClr val="black"/>
              </a:solidFill>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a:ln/>
        </p:spPr>
      </p:sp>
      <p:sp>
        <p:nvSpPr>
          <p:cNvPr id="166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66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F9F593D7-84D3-4F73-9234-17B5049BB9D1}" type="slidenum">
              <a:rPr lang="en-US">
                <a:solidFill>
                  <a:prstClr val="black"/>
                </a:solidFill>
                <a:latin typeface="Arial" charset="0"/>
              </a:rPr>
              <a:pPr eaLnBrk="1" hangingPunct="1"/>
              <a:t>38</a:t>
            </a:fld>
            <a:endParaRPr lang="en-US" dirty="0">
              <a:solidFill>
                <a:prstClr val="black"/>
              </a:solidFill>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a:ln/>
        </p:spPr>
      </p:sp>
      <p:sp>
        <p:nvSpPr>
          <p:cNvPr id="167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67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9E11B4BE-BF61-4C68-9B94-9F6C2D99B795}" type="slidenum">
              <a:rPr lang="en-US">
                <a:solidFill>
                  <a:prstClr val="black"/>
                </a:solidFill>
                <a:latin typeface="Arial" charset="0"/>
              </a:rPr>
              <a:pPr eaLnBrk="1" hangingPunct="1"/>
              <a:t>39</a:t>
            </a:fld>
            <a:endParaRPr lang="en-US" dirty="0">
              <a:solidFill>
                <a:prstClr val="black"/>
              </a:solidFill>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a:ln/>
        </p:spPr>
      </p:sp>
      <p:sp>
        <p:nvSpPr>
          <p:cNvPr id="168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68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530A72E8-4499-4855-9B14-6802D1BE7D15}" type="slidenum">
              <a:rPr lang="en-US">
                <a:solidFill>
                  <a:prstClr val="black"/>
                </a:solidFill>
                <a:latin typeface="Arial" charset="0"/>
              </a:rPr>
              <a:pPr eaLnBrk="1" hangingPunct="1"/>
              <a:t>40</a:t>
            </a:fld>
            <a:endParaRPr lang="en-US" dirty="0">
              <a:solidFill>
                <a:prstClr val="black"/>
              </a:solidFill>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a:ln/>
        </p:spPr>
      </p:sp>
      <p:sp>
        <p:nvSpPr>
          <p:cNvPr id="169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69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EDEE741C-733F-479C-8A8D-FA63BC294868}" type="slidenum">
              <a:rPr lang="en-US">
                <a:solidFill>
                  <a:prstClr val="black"/>
                </a:solidFill>
                <a:latin typeface="Arial" charset="0"/>
              </a:rPr>
              <a:pPr eaLnBrk="1" hangingPunct="1"/>
              <a:t>41</a:t>
            </a:fld>
            <a:endParaRPr lang="en-US" dirty="0">
              <a:solidFill>
                <a:prstClr val="black"/>
              </a:solidFill>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a:ln/>
        </p:spPr>
      </p:sp>
      <p:sp>
        <p:nvSpPr>
          <p:cNvPr id="171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71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33B58E15-DCE9-4192-AB17-CF7EE68C4A32}" type="slidenum">
              <a:rPr lang="en-US">
                <a:solidFill>
                  <a:prstClr val="black"/>
                </a:solidFill>
                <a:latin typeface="Arial" charset="0"/>
              </a:rPr>
              <a:pPr eaLnBrk="1" hangingPunct="1"/>
              <a:t>42</a:t>
            </a:fld>
            <a:endParaRPr lang="en-US" dirty="0">
              <a:solidFill>
                <a:prstClr val="black"/>
              </a:solidFill>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a:ln/>
        </p:spPr>
      </p:sp>
      <p:sp>
        <p:nvSpPr>
          <p:cNvPr id="172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72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C6C94057-1187-4FD1-9C04-77C3F66F77F1}" type="slidenum">
              <a:rPr lang="en-US">
                <a:solidFill>
                  <a:prstClr val="black"/>
                </a:solidFill>
                <a:latin typeface="Arial" charset="0"/>
              </a:rPr>
              <a:pPr eaLnBrk="1" hangingPunct="1"/>
              <a:t>43</a:t>
            </a:fld>
            <a:endParaRPr lang="en-US" dirty="0">
              <a:solidFill>
                <a:prstClr val="black"/>
              </a:solidFill>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Slide Image Placeholder 1"/>
          <p:cNvSpPr>
            <a:spLocks noGrp="1" noRot="1" noChangeAspect="1" noTextEdit="1"/>
          </p:cNvSpPr>
          <p:nvPr>
            <p:ph type="sldImg"/>
          </p:nvPr>
        </p:nvSpPr>
        <p:spPr>
          <a:ln/>
        </p:spPr>
      </p:sp>
      <p:sp>
        <p:nvSpPr>
          <p:cNvPr id="179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79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6BC9C69A-62C7-4072-9568-5E6606E3D5FD}" type="slidenum">
              <a:rPr lang="en-US">
                <a:solidFill>
                  <a:prstClr val="black"/>
                </a:solidFill>
                <a:latin typeface="Arial" charset="0"/>
              </a:rPr>
              <a:pPr eaLnBrk="1" hangingPunct="1"/>
              <a:t>44</a:t>
            </a:fld>
            <a:endParaRPr lang="en-US" dirty="0">
              <a:solidFill>
                <a:prstClr val="black"/>
              </a:solidFill>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Slide Image Placeholder 1"/>
          <p:cNvSpPr>
            <a:spLocks noGrp="1" noRot="1" noChangeAspect="1" noTextEdit="1"/>
          </p:cNvSpPr>
          <p:nvPr>
            <p:ph type="sldImg"/>
          </p:nvPr>
        </p:nvSpPr>
        <p:spPr>
          <a:ln/>
        </p:spPr>
      </p:sp>
      <p:sp>
        <p:nvSpPr>
          <p:cNvPr id="180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80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1E73E7DA-3B91-4511-A010-90E7D9FD9D80}" type="slidenum">
              <a:rPr lang="en-US">
                <a:solidFill>
                  <a:prstClr val="black"/>
                </a:solidFill>
                <a:latin typeface="Arial" charset="0"/>
              </a:rPr>
              <a:pPr eaLnBrk="1" hangingPunct="1"/>
              <a:t>45</a:t>
            </a:fld>
            <a:endParaRPr lang="en-US" dirty="0">
              <a:solidFill>
                <a:prstClr val="black"/>
              </a:solidFill>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Slide Image Placeholder 1"/>
          <p:cNvSpPr>
            <a:spLocks noGrp="1" noRot="1" noChangeAspect="1" noTextEdit="1"/>
          </p:cNvSpPr>
          <p:nvPr>
            <p:ph type="sldImg"/>
          </p:nvPr>
        </p:nvSpPr>
        <p:spPr>
          <a:ln/>
        </p:spPr>
      </p:sp>
      <p:sp>
        <p:nvSpPr>
          <p:cNvPr id="181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81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A09B9969-4C26-415C-A371-DB3E9A03DBF3}" type="slidenum">
              <a:rPr lang="en-US">
                <a:solidFill>
                  <a:prstClr val="black"/>
                </a:solidFill>
                <a:latin typeface="Arial" charset="0"/>
              </a:rPr>
              <a:pPr eaLnBrk="1" hangingPunct="1"/>
              <a:t>46</a:t>
            </a:fld>
            <a:endParaRPr lang="en-US" dirty="0">
              <a:solidFill>
                <a:prstClr val="black"/>
              </a:solidFill>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r>
              <a:rPr lang="en-US" dirty="0">
                <a:solidFill>
                  <a:prstClr val="black"/>
                </a:solidFill>
                <a:latin typeface="Arial" charset="0"/>
              </a:rPr>
              <a:t>COGR 2008-10-31</a:t>
            </a:r>
          </a:p>
        </p:txBody>
      </p:sp>
      <p:sp>
        <p:nvSpPr>
          <p:cNvPr id="1822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D9E82586-3CB2-4E1B-834D-447047B51956}" type="slidenum">
              <a:rPr lang="en-US">
                <a:solidFill>
                  <a:prstClr val="black"/>
                </a:solidFill>
                <a:latin typeface="Arial" charset="0"/>
              </a:rPr>
              <a:pPr eaLnBrk="1" hangingPunct="1"/>
              <a:t>47</a:t>
            </a:fld>
            <a:endParaRPr lang="en-US" dirty="0">
              <a:solidFill>
                <a:prstClr val="black"/>
              </a:solidFill>
              <a:latin typeface="Arial" charset="0"/>
            </a:endParaRPr>
          </a:p>
        </p:txBody>
      </p:sp>
      <p:sp>
        <p:nvSpPr>
          <p:cNvPr id="182276" name="Rectangle 2"/>
          <p:cNvSpPr>
            <a:spLocks noGrp="1" noRot="1" noChangeAspect="1" noChangeArrowheads="1" noTextEdit="1"/>
          </p:cNvSpPr>
          <p:nvPr>
            <p:ph type="sldImg"/>
          </p:nvPr>
        </p:nvSpPr>
        <p:spPr>
          <a:ln/>
        </p:spPr>
      </p:sp>
      <p:sp>
        <p:nvSpPr>
          <p:cNvPr id="1822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C4C91F9B-9D31-41EC-BCC6-0320773F58EF}" type="slidenum">
              <a:rPr lang="en-US">
                <a:solidFill>
                  <a:prstClr val="black"/>
                </a:solidFill>
                <a:latin typeface="Arial" charset="0"/>
              </a:rPr>
              <a:pPr eaLnBrk="1" hangingPunct="1"/>
              <a:t>4</a:t>
            </a:fld>
            <a:endParaRPr lang="en-US" dirty="0">
              <a:solidFill>
                <a:prstClr val="black"/>
              </a:solidFill>
              <a:latin typeface="Arial" charset="0"/>
            </a:endParaRPr>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4E3BFE33-966B-4348-A7AB-23977C1EE8FA}" type="slidenum">
              <a:rPr lang="en-US">
                <a:solidFill>
                  <a:prstClr val="black"/>
                </a:solidFill>
                <a:latin typeface="Arial" charset="0"/>
              </a:rPr>
              <a:pPr eaLnBrk="1" hangingPunct="1"/>
              <a:t>50</a:t>
            </a:fld>
            <a:endParaRPr lang="en-US" dirty="0">
              <a:solidFill>
                <a:prstClr val="black"/>
              </a:solidFill>
              <a:latin typeface="Arial" charset="0"/>
            </a:endParaRPr>
          </a:p>
        </p:txBody>
      </p:sp>
      <p:sp>
        <p:nvSpPr>
          <p:cNvPr id="147459" name="Rectangle 2"/>
          <p:cNvSpPr>
            <a:spLocks noGrp="1" noRot="1" noChangeAspect="1" noChangeArrowheads="1" noTextEdit="1"/>
          </p:cNvSpPr>
          <p:nvPr>
            <p:ph type="sldImg"/>
          </p:nvPr>
        </p:nvSpPr>
        <p:spPr>
          <a:xfrm>
            <a:off x="1149350" y="684213"/>
            <a:ext cx="4570413" cy="3429000"/>
          </a:xfrm>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959F074D-4E91-40C3-98DD-E1188A6C4F7C}" type="slidenum">
              <a:rPr lang="en-US">
                <a:solidFill>
                  <a:prstClr val="black"/>
                </a:solidFill>
                <a:latin typeface="Arial" charset="0"/>
              </a:rPr>
              <a:pPr eaLnBrk="1" hangingPunct="1"/>
              <a:t>5</a:t>
            </a:fld>
            <a:endParaRPr lang="en-US" dirty="0">
              <a:solidFill>
                <a:prstClr val="black"/>
              </a:solidFill>
              <a:latin typeface="Arial" charset="0"/>
            </a:endParaRPr>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charset="0"/>
            </a:endParaRPr>
          </a:p>
        </p:txBody>
      </p:sp>
      <p:sp>
        <p:nvSpPr>
          <p:cNvPr id="141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DAE7B536-9D60-4D31-81F7-8134EC90019D}" type="slidenum">
              <a:rPr lang="en-US">
                <a:solidFill>
                  <a:prstClr val="black"/>
                </a:solidFill>
                <a:latin typeface="Arial" charset="0"/>
              </a:rPr>
              <a:pPr eaLnBrk="1" hangingPunct="1"/>
              <a:t>8</a:t>
            </a:fld>
            <a:endParaRPr lang="en-US" dirty="0">
              <a:solidFill>
                <a:prstClr val="black"/>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2CF367D7-BC2F-4210-8A5F-5B7A6918A94C}" type="slidenum">
              <a:rPr lang="en-US">
                <a:solidFill>
                  <a:prstClr val="black"/>
                </a:solidFill>
                <a:latin typeface="Arial" charset="0"/>
              </a:rPr>
              <a:pPr eaLnBrk="1" hangingPunct="1"/>
              <a:t>9</a:t>
            </a:fld>
            <a:endParaRPr lang="en-US" dirty="0">
              <a:solidFill>
                <a:prstClr val="black"/>
              </a:solidFill>
              <a:latin typeface="Arial" charset="0"/>
            </a:endParaRPr>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B7A20873-3EFE-488D-A862-0486F86E1AEA}" type="slidenum">
              <a:rPr lang="en-US">
                <a:solidFill>
                  <a:prstClr val="black"/>
                </a:solidFill>
                <a:latin typeface="Arial" charset="0"/>
              </a:rPr>
              <a:pPr eaLnBrk="1" hangingPunct="1"/>
              <a:t>10</a:t>
            </a:fld>
            <a:endParaRPr lang="en-US" dirty="0">
              <a:solidFill>
                <a:prstClr val="black"/>
              </a:solidFill>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0AD71FB3-0106-458E-932F-F6D322B8A2D5}" type="slidenum">
              <a:rPr lang="en-US">
                <a:solidFill>
                  <a:prstClr val="black"/>
                </a:solidFill>
                <a:latin typeface="Arial" charset="0"/>
              </a:rPr>
              <a:pPr eaLnBrk="1" hangingPunct="1"/>
              <a:t>15</a:t>
            </a:fld>
            <a:endParaRPr lang="en-US" dirty="0">
              <a:solidFill>
                <a:prstClr val="black"/>
              </a:solidFill>
              <a:latin typeface="Arial" charset="0"/>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4338" eaLnBrk="0" hangingPunct="0">
              <a:defRPr>
                <a:solidFill>
                  <a:schemeClr val="tx1"/>
                </a:solidFill>
                <a:latin typeface="Verdana" pitchFamily="34" charset="0"/>
              </a:defRPr>
            </a:lvl1pPr>
            <a:lvl2pPr marL="731731" indent="-281435" defTabSz="894338" eaLnBrk="0" hangingPunct="0">
              <a:defRPr>
                <a:solidFill>
                  <a:schemeClr val="tx1"/>
                </a:solidFill>
                <a:latin typeface="Verdana" pitchFamily="34" charset="0"/>
              </a:defRPr>
            </a:lvl2pPr>
            <a:lvl3pPr marL="1125741" indent="-225148" defTabSz="894338" eaLnBrk="0" hangingPunct="0">
              <a:defRPr>
                <a:solidFill>
                  <a:schemeClr val="tx1"/>
                </a:solidFill>
                <a:latin typeface="Verdana" pitchFamily="34" charset="0"/>
              </a:defRPr>
            </a:lvl3pPr>
            <a:lvl4pPr marL="1576037" indent="-225148" defTabSz="894338" eaLnBrk="0" hangingPunct="0">
              <a:defRPr>
                <a:solidFill>
                  <a:schemeClr val="tx1"/>
                </a:solidFill>
                <a:latin typeface="Verdana" pitchFamily="34" charset="0"/>
              </a:defRPr>
            </a:lvl4pPr>
            <a:lvl5pPr marL="2026333" indent="-225148" defTabSz="894338" eaLnBrk="0" hangingPunct="0">
              <a:defRPr>
                <a:solidFill>
                  <a:schemeClr val="tx1"/>
                </a:solidFill>
                <a:latin typeface="Verdana" pitchFamily="34" charset="0"/>
              </a:defRPr>
            </a:lvl5pPr>
            <a:lvl6pPr marL="2476630" indent="-225148" defTabSz="894338" eaLnBrk="0" fontAlgn="base" hangingPunct="0">
              <a:spcBef>
                <a:spcPct val="0"/>
              </a:spcBef>
              <a:spcAft>
                <a:spcPct val="0"/>
              </a:spcAft>
              <a:defRPr>
                <a:solidFill>
                  <a:schemeClr val="tx1"/>
                </a:solidFill>
                <a:latin typeface="Verdana" pitchFamily="34" charset="0"/>
              </a:defRPr>
            </a:lvl6pPr>
            <a:lvl7pPr marL="2926926" indent="-225148" defTabSz="894338" eaLnBrk="0" fontAlgn="base" hangingPunct="0">
              <a:spcBef>
                <a:spcPct val="0"/>
              </a:spcBef>
              <a:spcAft>
                <a:spcPct val="0"/>
              </a:spcAft>
              <a:defRPr>
                <a:solidFill>
                  <a:schemeClr val="tx1"/>
                </a:solidFill>
                <a:latin typeface="Verdana" pitchFamily="34" charset="0"/>
              </a:defRPr>
            </a:lvl7pPr>
            <a:lvl8pPr marL="3377222" indent="-225148" defTabSz="894338" eaLnBrk="0" fontAlgn="base" hangingPunct="0">
              <a:spcBef>
                <a:spcPct val="0"/>
              </a:spcBef>
              <a:spcAft>
                <a:spcPct val="0"/>
              </a:spcAft>
              <a:defRPr>
                <a:solidFill>
                  <a:schemeClr val="tx1"/>
                </a:solidFill>
                <a:latin typeface="Verdana" pitchFamily="34" charset="0"/>
              </a:defRPr>
            </a:lvl8pPr>
            <a:lvl9pPr marL="3827518" indent="-225148" defTabSz="894338" eaLnBrk="0" fontAlgn="base" hangingPunct="0">
              <a:spcBef>
                <a:spcPct val="0"/>
              </a:spcBef>
              <a:spcAft>
                <a:spcPct val="0"/>
              </a:spcAft>
              <a:defRPr>
                <a:solidFill>
                  <a:schemeClr val="tx1"/>
                </a:solidFill>
                <a:latin typeface="Verdana" pitchFamily="34" charset="0"/>
              </a:defRPr>
            </a:lvl9pPr>
          </a:lstStyle>
          <a:p>
            <a:pPr eaLnBrk="1" hangingPunct="1"/>
            <a:fld id="{51754233-C792-4C47-80DC-15A9516ECADF}" type="slidenum">
              <a:rPr lang="en-US">
                <a:solidFill>
                  <a:prstClr val="black"/>
                </a:solidFill>
                <a:latin typeface="Arial" charset="0"/>
              </a:rPr>
              <a:pPr eaLnBrk="1" hangingPunct="1"/>
              <a:t>16</a:t>
            </a:fld>
            <a:endParaRPr lang="en-US" dirty="0">
              <a:solidFill>
                <a:prstClr val="black"/>
              </a:solidFill>
              <a:latin typeface="Arial" charset="0"/>
            </a:endParaRPr>
          </a:p>
        </p:txBody>
      </p:sp>
      <p:sp>
        <p:nvSpPr>
          <p:cNvPr id="146435" name="Rectangle 2"/>
          <p:cNvSpPr>
            <a:spLocks noGrp="1" noRot="1" noChangeAspect="1" noChangeArrowheads="1" noTextEdit="1"/>
          </p:cNvSpPr>
          <p:nvPr>
            <p:ph type="sldImg"/>
          </p:nvPr>
        </p:nvSpPr>
        <p:spPr>
          <a:xfrm>
            <a:off x="1149350" y="684213"/>
            <a:ext cx="4570413" cy="3429000"/>
          </a:xfrm>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752600"/>
            <a:ext cx="7772400" cy="1143000"/>
          </a:xfrm>
        </p:spPr>
        <p:txBody>
          <a:bodyPr/>
          <a:lstStyle>
            <a:lvl1pPr>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3076" name="Rectangle 4"/>
          <p:cNvSpPr>
            <a:spLocks noGrp="1" noChangeArrowheads="1"/>
          </p:cNvSpPr>
          <p:nvPr>
            <p:ph type="dt" sz="half" idx="2"/>
          </p:nvPr>
        </p:nvSpPr>
        <p:spPr/>
        <p:txBody>
          <a:bodyPr/>
          <a:lstStyle>
            <a:lvl1pPr>
              <a:defRPr/>
            </a:lvl1pPr>
          </a:lstStyle>
          <a:p>
            <a:endParaRPr lang="en-US" dirty="0">
              <a:solidFill>
                <a:srgbClr val="FFFFFF"/>
              </a:solidFill>
            </a:endParaRPr>
          </a:p>
        </p:txBody>
      </p:sp>
      <p:sp>
        <p:nvSpPr>
          <p:cNvPr id="3077" name="Rectangle 5"/>
          <p:cNvSpPr>
            <a:spLocks noGrp="1" noChangeArrowheads="1"/>
          </p:cNvSpPr>
          <p:nvPr>
            <p:ph type="ftr" sz="quarter" idx="3"/>
          </p:nvPr>
        </p:nvSpPr>
        <p:spPr/>
        <p:txBody>
          <a:bodyPr/>
          <a:lstStyle>
            <a:lvl1pPr>
              <a:defRPr/>
            </a:lvl1pPr>
          </a:lstStyle>
          <a:p>
            <a:endParaRPr lang="en-US" dirty="0">
              <a:solidFill>
                <a:srgbClr val="FFFFFF"/>
              </a:solidFill>
            </a:endParaRPr>
          </a:p>
        </p:txBody>
      </p:sp>
      <p:sp>
        <p:nvSpPr>
          <p:cNvPr id="3078" name="Rectangle 6"/>
          <p:cNvSpPr>
            <a:spLocks noGrp="1" noChangeArrowheads="1"/>
          </p:cNvSpPr>
          <p:nvPr>
            <p:ph type="sldNum" sz="quarter" idx="4"/>
          </p:nvPr>
        </p:nvSpPr>
        <p:spPr/>
        <p:txBody>
          <a:bodyPr/>
          <a:lstStyle>
            <a:lvl1pPr>
              <a:defRPr/>
            </a:lvl1pPr>
          </a:lstStyle>
          <a:p>
            <a:fld id="{69479E3C-197D-4C8F-893B-7E981B252E62}"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248320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87A91644-AAD6-46EE-A35E-84B2F14A6F93}"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47946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39299756-4B8A-4CDE-A4D1-C769BAF8F88F}"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320458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17F0C8FB-F58F-477D-A964-613505B92546}"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07942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34C55E0C-0AAB-43EB-A68F-2143DF96F209}"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125784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8F408CDD-446F-45D5-B6F0-49E8F3F19ACA}"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905204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B384B89A-31A8-4727-9CBC-9FED984EBFC0}"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9690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dirty="0">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FB0095C8-69C0-4C2A-BC68-EBCDB7BD3873}"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01673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dirty="0">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E88135DE-DEC6-4535-8F1E-A015B35E0660}"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586904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dirty="0">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1840294C-2F3E-48D2-837F-BD7983C60E28}"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09299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7FE88904-1D66-49B3-A85F-89F6D7E8E4F8}"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30657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C5B9270D-57B6-4C04-92F8-A51309AD64EF}"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64899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00FF">
                <a:gamma/>
                <a:shade val="92157"/>
                <a:invGamma/>
              </a:srgbClr>
            </a:gs>
            <a:gs pos="100000">
              <a:srgbClr val="3300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pPr>
            <a:endParaRPr lang="en-US" dirty="0">
              <a:solidFill>
                <a:srgbClr val="FFFFFF"/>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pPr>
            <a:endParaRPr lang="en-US" dirty="0">
              <a:solidFill>
                <a:srgbClr val="FFFFFF"/>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pPr>
            <a:fld id="{FAF27FB9-9BC4-4062-AB08-F4F265836F95}" type="slidenum">
              <a:rPr lang="en-US">
                <a:solidFill>
                  <a:srgbClr val="FFFFFF"/>
                </a:solidFill>
              </a:rPr>
              <a:pPr eaLnBrk="0" fontAlgn="base" hangingPunct="0">
                <a:spcBef>
                  <a:spcPct val="0"/>
                </a:spcBef>
                <a:spcAft>
                  <a:spcPct val="0"/>
                </a:spcAft>
              </a:pPr>
              <a:t>‹#›</a:t>
            </a:fld>
            <a:endParaRPr lang="en-US" dirty="0">
              <a:solidFill>
                <a:srgbClr val="FFFFFF"/>
              </a:solidFill>
            </a:endParaRPr>
          </a:p>
        </p:txBody>
      </p:sp>
      <p:pic>
        <p:nvPicPr>
          <p:cNvPr id="1031" name="Picture 7" descr="104px-Temple_T_logo_sv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783263"/>
            <a:ext cx="931863" cy="1074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8081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ＭＳ Ｐゴシック" pitchFamily="-118" charset="-128"/>
        </a:defRPr>
      </a:lvl2pPr>
      <a:lvl3pPr algn="ctr" rtl="0" eaLnBrk="1" fontAlgn="base" hangingPunct="1">
        <a:spcBef>
          <a:spcPct val="0"/>
        </a:spcBef>
        <a:spcAft>
          <a:spcPct val="0"/>
        </a:spcAft>
        <a:defRPr sz="4400">
          <a:solidFill>
            <a:schemeClr val="tx2"/>
          </a:solidFill>
          <a:latin typeface="Arial" charset="0"/>
          <a:ea typeface="ＭＳ Ｐゴシック" pitchFamily="-118" charset="-128"/>
        </a:defRPr>
      </a:lvl3pPr>
      <a:lvl4pPr algn="ctr" rtl="0" eaLnBrk="1" fontAlgn="base" hangingPunct="1">
        <a:spcBef>
          <a:spcPct val="0"/>
        </a:spcBef>
        <a:spcAft>
          <a:spcPct val="0"/>
        </a:spcAft>
        <a:defRPr sz="4400">
          <a:solidFill>
            <a:schemeClr val="tx2"/>
          </a:solidFill>
          <a:latin typeface="Arial" charset="0"/>
          <a:ea typeface="ＭＳ Ｐゴシック" pitchFamily="-118" charset="-128"/>
        </a:defRPr>
      </a:lvl4pPr>
      <a:lvl5pPr algn="ctr" rtl="0" eaLnBrk="1" fontAlgn="base" hangingPunct="1">
        <a:spcBef>
          <a:spcPct val="0"/>
        </a:spcBef>
        <a:spcAft>
          <a:spcPct val="0"/>
        </a:spcAft>
        <a:defRPr sz="4400">
          <a:solidFill>
            <a:schemeClr val="tx2"/>
          </a:solidFill>
          <a:latin typeface="Arial" charset="0"/>
          <a:ea typeface="ＭＳ Ｐゴシック" pitchFamily="-118"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118"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18"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18"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18"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75000"/>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grants.nih.gov/grants/policy/co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grants.nih.gov/"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143000"/>
          </a:xfrm>
        </p:spPr>
        <p:txBody>
          <a:bodyPr>
            <a:normAutofit fontScale="90000"/>
          </a:bodyPr>
          <a:lstStyle/>
          <a:p>
            <a:r>
              <a:rPr lang="en-US" dirty="0"/>
              <a:t>The NEW NIH Regulation Temple University Training </a:t>
            </a:r>
            <a:endParaRPr lang="en-US" sz="3100" dirty="0"/>
          </a:p>
        </p:txBody>
      </p:sp>
      <p:sp>
        <p:nvSpPr>
          <p:cNvPr id="3" name="Content Placeholder 2"/>
          <p:cNvSpPr>
            <a:spLocks noGrp="1"/>
          </p:cNvSpPr>
          <p:nvPr>
            <p:ph idx="1"/>
          </p:nvPr>
        </p:nvSpPr>
        <p:spPr>
          <a:xfrm>
            <a:off x="685800" y="1828800"/>
            <a:ext cx="7772400" cy="4114800"/>
          </a:xfrm>
        </p:spPr>
        <p:txBody>
          <a:bodyPr/>
          <a:lstStyle/>
          <a:p>
            <a:pPr marL="0" indent="0" algn="ctr">
              <a:buNone/>
            </a:pPr>
            <a:endParaRPr lang="en-US" sz="1050" dirty="0" smtClean="0"/>
          </a:p>
          <a:p>
            <a:pPr marL="0" indent="0" algn="ctr">
              <a:buNone/>
            </a:pPr>
            <a:r>
              <a:rPr lang="en-US" sz="2400" dirty="0" smtClean="0"/>
              <a:t>Susan </a:t>
            </a:r>
            <a:r>
              <a:rPr lang="en-US" sz="2400" dirty="0"/>
              <a:t>Wiegers, MD </a:t>
            </a:r>
          </a:p>
          <a:p>
            <a:pPr marL="0" indent="0" algn="ctr">
              <a:buNone/>
            </a:pPr>
            <a:r>
              <a:rPr lang="en-US" sz="2400" dirty="0"/>
              <a:t>Senior Associate Dean of Faculty Affairs </a:t>
            </a:r>
            <a:endParaRPr lang="en-US" sz="2400" dirty="0" smtClean="0"/>
          </a:p>
          <a:p>
            <a:pPr marL="0" indent="0" algn="ctr">
              <a:buNone/>
            </a:pPr>
            <a:endParaRPr lang="en-US" sz="2400" dirty="0"/>
          </a:p>
          <a:p>
            <a:pPr marL="0" indent="0" algn="ctr">
              <a:buNone/>
            </a:pPr>
            <a:r>
              <a:rPr lang="en-US" sz="2400" dirty="0"/>
              <a:t>Helen Pearson, PhD - Associate Dean of Faculty Affairs and Institutional Financial Conflict of Interest Officer </a:t>
            </a:r>
            <a:endParaRPr lang="en-US" sz="2400" dirty="0" smtClean="0"/>
          </a:p>
          <a:p>
            <a:pPr marL="0" indent="0" algn="ctr">
              <a:buNone/>
            </a:pPr>
            <a:endParaRPr lang="en-US" sz="2400" dirty="0"/>
          </a:p>
          <a:p>
            <a:pPr marL="0" indent="0" algn="ctr">
              <a:buNone/>
            </a:pPr>
            <a:r>
              <a:rPr lang="en-US" sz="2400" dirty="0"/>
              <a:t>Keith Osterhage, Associate VP for Research </a:t>
            </a:r>
            <a:endParaRPr lang="en-US" sz="2400" dirty="0" smtClean="0"/>
          </a:p>
          <a:p>
            <a:pPr marL="0" indent="0" algn="ctr">
              <a:buNone/>
            </a:pPr>
            <a:endParaRPr lang="en-US" sz="2400" dirty="0"/>
          </a:p>
          <a:p>
            <a:pPr marL="0" indent="0" algn="ctr">
              <a:buNone/>
            </a:pPr>
            <a:r>
              <a:rPr lang="fr-FR" sz="2400" dirty="0"/>
              <a:t>Krunal Cholera, Technical Manager - eRA </a:t>
            </a:r>
            <a:endParaRPr lang="en-US" sz="2400" dirty="0" smtClean="0"/>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1</a:t>
            </a:fld>
            <a:endParaRPr lang="en-US" dirty="0"/>
          </a:p>
        </p:txBody>
      </p:sp>
    </p:spTree>
    <p:extLst>
      <p:ext uri="{BB962C8B-B14F-4D97-AF65-F5344CB8AC3E}">
        <p14:creationId xmlns:p14="http://schemas.microsoft.com/office/powerpoint/2010/main" val="2952371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a:xfrm>
            <a:off x="0" y="0"/>
            <a:ext cx="9144000" cy="1676400"/>
          </a:xfrm>
        </p:spPr>
        <p:txBody>
          <a:bodyPr>
            <a:normAutofit fontScale="90000"/>
          </a:bodyPr>
          <a:lstStyle/>
          <a:p>
            <a:pPr fontAlgn="auto">
              <a:spcAft>
                <a:spcPts val="0"/>
              </a:spcAft>
              <a:defRPr/>
            </a:pPr>
            <a:r>
              <a:rPr lang="en-US" sz="4000" dirty="0" smtClean="0">
                <a:latin typeface="Tahoma" pitchFamily="34" charset="0"/>
                <a:cs typeface="Tahoma" pitchFamily="34" charset="0"/>
              </a:rPr>
              <a:t/>
            </a:r>
            <a:br>
              <a:rPr lang="en-US" sz="4000" dirty="0" smtClean="0">
                <a:latin typeface="Tahoma" pitchFamily="34" charset="0"/>
                <a:cs typeface="Tahoma" pitchFamily="34" charset="0"/>
              </a:rPr>
            </a:br>
            <a:r>
              <a:rPr lang="en-US" sz="4000" i="1" dirty="0" smtClean="0">
                <a:latin typeface="Tahoma" pitchFamily="34" charset="0"/>
                <a:cs typeface="Tahoma" pitchFamily="34" charset="0"/>
              </a:rPr>
              <a:t>Investigator’s Institutional Responsibilities</a:t>
            </a:r>
            <a:r>
              <a:rPr lang="en-US" sz="4400" i="1" dirty="0" smtClean="0">
                <a:latin typeface="Tahoma" pitchFamily="34" charset="0"/>
                <a:cs typeface="Tahoma" pitchFamily="34" charset="0"/>
              </a:rPr>
              <a:t/>
            </a:r>
            <a:br>
              <a:rPr lang="en-US" sz="4400" i="1" dirty="0" smtClean="0">
                <a:latin typeface="Tahoma" pitchFamily="34" charset="0"/>
                <a:cs typeface="Tahoma" pitchFamily="34" charset="0"/>
              </a:rPr>
            </a:br>
            <a:endParaRPr lang="en-US" sz="4400" i="1" dirty="0" smtClean="0">
              <a:latin typeface="Tahoma" pitchFamily="34" charset="0"/>
              <a:cs typeface="Tahoma" pitchFamily="34" charset="0"/>
            </a:endParaRPr>
          </a:p>
        </p:txBody>
      </p:sp>
      <p:sp>
        <p:nvSpPr>
          <p:cNvPr id="49155" name="Rectangle 3"/>
          <p:cNvSpPr>
            <a:spLocks noGrp="1" noChangeArrowheads="1"/>
          </p:cNvSpPr>
          <p:nvPr>
            <p:ph idx="1"/>
          </p:nvPr>
        </p:nvSpPr>
        <p:spPr>
          <a:xfrm>
            <a:off x="0" y="1447800"/>
            <a:ext cx="8686800" cy="4419600"/>
          </a:xfrm>
        </p:spPr>
        <p:txBody>
          <a:bodyPr rtlCol="0">
            <a:normAutofit fontScale="92500" lnSpcReduction="10000"/>
          </a:bodyPr>
          <a:lstStyle/>
          <a:p>
            <a:pPr lvl="1" fontAlgn="auto">
              <a:spcAft>
                <a:spcPts val="0"/>
              </a:spcAft>
              <a:buFont typeface="Courier New" pitchFamily="49" charset="0"/>
              <a:buNone/>
              <a:defRPr/>
            </a:pPr>
            <a:endParaRPr lang="en-US" dirty="0" smtClean="0"/>
          </a:p>
          <a:p>
            <a:pPr lvl="1" fontAlgn="auto">
              <a:spcAft>
                <a:spcPts val="0"/>
              </a:spcAft>
              <a:buFont typeface="Courier New" pitchFamily="49" charset="0"/>
              <a:buNone/>
              <a:defRPr/>
            </a:pPr>
            <a:r>
              <a:rPr lang="en-US" dirty="0" smtClean="0">
                <a:solidFill>
                  <a:schemeClr val="tx1"/>
                </a:solidFill>
                <a:latin typeface="Tahoma" pitchFamily="34" charset="0"/>
                <a:cs typeface="Tahoma" pitchFamily="34" charset="0"/>
              </a:rPr>
              <a:t>  </a:t>
            </a:r>
            <a:r>
              <a:rPr lang="en-US" dirty="0">
                <a:solidFill>
                  <a:schemeClr val="tx2"/>
                </a:solidFill>
                <a:latin typeface="Tahoma" pitchFamily="34" charset="0"/>
                <a:cs typeface="Tahoma" pitchFamily="34" charset="0"/>
              </a:rPr>
              <a:t>Institutional responsibilities means an Investigator's professional responsibilities on behalf of the Institution, which may include for example: </a:t>
            </a:r>
            <a:endParaRPr lang="en-US" dirty="0" smtClean="0">
              <a:solidFill>
                <a:schemeClr val="tx2"/>
              </a:solidFill>
              <a:latin typeface="Tahoma" pitchFamily="34" charset="0"/>
              <a:cs typeface="Tahoma" pitchFamily="34" charset="0"/>
            </a:endParaRPr>
          </a:p>
          <a:p>
            <a:pPr lvl="1" fontAlgn="auto">
              <a:spcAft>
                <a:spcPts val="0"/>
              </a:spcAft>
              <a:buFont typeface="Courier New" pitchFamily="49" charset="0"/>
              <a:buChar char="o"/>
              <a:defRPr/>
            </a:pPr>
            <a:r>
              <a:rPr lang="en-US" dirty="0" smtClean="0">
                <a:solidFill>
                  <a:schemeClr val="tx2"/>
                </a:solidFill>
                <a:latin typeface="Tahoma" pitchFamily="34" charset="0"/>
                <a:cs typeface="Tahoma" pitchFamily="34" charset="0"/>
              </a:rPr>
              <a:t>Research</a:t>
            </a:r>
          </a:p>
          <a:p>
            <a:pPr lvl="1" fontAlgn="auto">
              <a:spcAft>
                <a:spcPts val="0"/>
              </a:spcAft>
              <a:buFont typeface="Courier New" pitchFamily="49" charset="0"/>
              <a:buChar char="o"/>
              <a:defRPr/>
            </a:pPr>
            <a:r>
              <a:rPr lang="en-US" dirty="0" smtClean="0">
                <a:solidFill>
                  <a:schemeClr val="tx2"/>
                </a:solidFill>
                <a:latin typeface="Tahoma" pitchFamily="34" charset="0"/>
                <a:cs typeface="Tahoma" pitchFamily="34" charset="0"/>
              </a:rPr>
              <a:t>Research consultation</a:t>
            </a:r>
          </a:p>
          <a:p>
            <a:pPr lvl="1" fontAlgn="auto">
              <a:spcAft>
                <a:spcPts val="0"/>
              </a:spcAft>
              <a:buFont typeface="Courier New" pitchFamily="49" charset="0"/>
              <a:buChar char="o"/>
              <a:defRPr/>
            </a:pPr>
            <a:r>
              <a:rPr lang="en-US" dirty="0" smtClean="0">
                <a:solidFill>
                  <a:schemeClr val="tx2"/>
                </a:solidFill>
                <a:latin typeface="Tahoma" pitchFamily="34" charset="0"/>
                <a:cs typeface="Tahoma" pitchFamily="34" charset="0"/>
              </a:rPr>
              <a:t>Teaching</a:t>
            </a:r>
          </a:p>
          <a:p>
            <a:pPr lvl="1" fontAlgn="auto">
              <a:spcAft>
                <a:spcPts val="0"/>
              </a:spcAft>
              <a:buFont typeface="Courier New" pitchFamily="49" charset="0"/>
              <a:buChar char="o"/>
              <a:defRPr/>
            </a:pPr>
            <a:r>
              <a:rPr lang="en-US" dirty="0" smtClean="0">
                <a:solidFill>
                  <a:schemeClr val="tx2"/>
                </a:solidFill>
                <a:latin typeface="Tahoma" pitchFamily="34" charset="0"/>
                <a:cs typeface="Tahoma" pitchFamily="34" charset="0"/>
              </a:rPr>
              <a:t>Service on Data or safety monitoring boards</a:t>
            </a:r>
          </a:p>
          <a:p>
            <a:pPr lvl="1" fontAlgn="auto">
              <a:spcAft>
                <a:spcPts val="0"/>
              </a:spcAft>
              <a:buFont typeface="Courier New" pitchFamily="49" charset="0"/>
              <a:buChar char="o"/>
              <a:defRPr/>
            </a:pPr>
            <a:r>
              <a:rPr lang="en-US" dirty="0" smtClean="0">
                <a:solidFill>
                  <a:schemeClr val="tx2"/>
                </a:solidFill>
                <a:latin typeface="Tahoma" pitchFamily="34" charset="0"/>
                <a:cs typeface="Tahoma" pitchFamily="34" charset="0"/>
              </a:rPr>
              <a:t>Professional practice</a:t>
            </a:r>
          </a:p>
          <a:p>
            <a:pPr lvl="1" fontAlgn="auto">
              <a:spcAft>
                <a:spcPts val="0"/>
              </a:spcAft>
              <a:buFont typeface="Courier New" pitchFamily="49" charset="0"/>
              <a:buChar char="o"/>
              <a:defRPr/>
            </a:pPr>
            <a:r>
              <a:rPr lang="en-US" dirty="0" smtClean="0">
                <a:solidFill>
                  <a:schemeClr val="tx2"/>
                </a:solidFill>
                <a:latin typeface="Tahoma" pitchFamily="34" charset="0"/>
                <a:cs typeface="Tahoma" pitchFamily="34" charset="0"/>
              </a:rPr>
              <a:t>Etc. etc. </a:t>
            </a:r>
            <a:endParaRPr lang="en-US" dirty="0" smtClean="0">
              <a:solidFill>
                <a:schemeClr val="tx1"/>
              </a:solidFill>
              <a:latin typeface="Tahoma" pitchFamily="34" charset="0"/>
              <a:cs typeface="Tahoma" pitchFamily="34" charset="0"/>
            </a:endParaRPr>
          </a:p>
          <a:p>
            <a:pPr lvl="1" fontAlgn="auto">
              <a:spcAft>
                <a:spcPts val="0"/>
              </a:spcAft>
              <a:defRPr/>
            </a:pPr>
            <a:endParaRPr lang="en-US" dirty="0" smtClean="0"/>
          </a:p>
        </p:txBody>
      </p:sp>
      <p:sp>
        <p:nvSpPr>
          <p:cNvPr id="7373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77F1A39-5336-4235-ACCB-D011F92E1D39}" type="slidenum">
              <a:rPr lang="en-US">
                <a:solidFill>
                  <a:srgbClr val="00359E"/>
                </a:solidFill>
              </a:rPr>
              <a:pPr eaLnBrk="1" hangingPunct="1"/>
              <a:t>10</a:t>
            </a:fld>
            <a:endParaRPr lang="en-US" dirty="0">
              <a:solidFill>
                <a:srgbClr val="00359E"/>
              </a:solidFill>
            </a:endParaRPr>
          </a:p>
        </p:txBody>
      </p:sp>
    </p:spTree>
    <p:extLst>
      <p:ext uri="{BB962C8B-B14F-4D97-AF65-F5344CB8AC3E}">
        <p14:creationId xmlns:p14="http://schemas.microsoft.com/office/powerpoint/2010/main" val="418496867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Immediate Family Member</a:t>
            </a:r>
            <a:endParaRPr lang="en-US" dirty="0"/>
          </a:p>
        </p:txBody>
      </p:sp>
      <p:sp>
        <p:nvSpPr>
          <p:cNvPr id="3" name="Content Placeholder 2"/>
          <p:cNvSpPr>
            <a:spLocks noGrp="1"/>
          </p:cNvSpPr>
          <p:nvPr>
            <p:ph idx="1"/>
          </p:nvPr>
        </p:nvSpPr>
        <p:spPr/>
        <p:txBody>
          <a:bodyPr/>
          <a:lstStyle/>
          <a:p>
            <a:r>
              <a:rPr lang="en-US" dirty="0" smtClean="0"/>
              <a:t>Investigator</a:t>
            </a:r>
          </a:p>
          <a:p>
            <a:r>
              <a:rPr lang="en-US" dirty="0" smtClean="0"/>
              <a:t>Spouse or domestic partner</a:t>
            </a:r>
          </a:p>
          <a:p>
            <a:r>
              <a:rPr lang="en-US" dirty="0" smtClean="0"/>
              <a:t>Dependent children</a:t>
            </a:r>
            <a:endParaRPr lang="en-US" dirty="0"/>
          </a:p>
        </p:txBody>
      </p:sp>
    </p:spTree>
    <p:extLst>
      <p:ext uri="{BB962C8B-B14F-4D97-AF65-F5344CB8AC3E}">
        <p14:creationId xmlns:p14="http://schemas.microsoft.com/office/powerpoint/2010/main" val="347500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Financial Interest</a:t>
            </a:r>
            <a:endParaRPr lang="en-US" dirty="0"/>
          </a:p>
        </p:txBody>
      </p:sp>
      <p:sp>
        <p:nvSpPr>
          <p:cNvPr id="3" name="Content Placeholder 2"/>
          <p:cNvSpPr>
            <a:spLocks noGrp="1"/>
          </p:cNvSpPr>
          <p:nvPr>
            <p:ph idx="1"/>
          </p:nvPr>
        </p:nvSpPr>
        <p:spPr/>
        <p:txBody>
          <a:bodyPr/>
          <a:lstStyle/>
          <a:p>
            <a:r>
              <a:rPr lang="en-US" sz="2800" dirty="0"/>
              <a:t>A financial interest consisting of one or more of the following interests of the Investigator (and those of the Investigator’s spouse, domestic partner and dependent children) that reasonably appears to be related to the Investigator’s institutional </a:t>
            </a:r>
            <a:r>
              <a:rPr lang="en-US" sz="2800" dirty="0" smtClean="0"/>
              <a:t>responsibilities within the 12 months preceding the time of disclosure</a:t>
            </a:r>
            <a:endParaRPr lang="en-US" sz="2800" dirty="0"/>
          </a:p>
        </p:txBody>
      </p:sp>
    </p:spTree>
    <p:extLst>
      <p:ext uri="{BB962C8B-B14F-4D97-AF65-F5344CB8AC3E}">
        <p14:creationId xmlns:p14="http://schemas.microsoft.com/office/powerpoint/2010/main" val="443653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SFI - 1</a:t>
            </a:r>
            <a:endParaRPr lang="en-US" dirty="0"/>
          </a:p>
        </p:txBody>
      </p:sp>
      <p:sp>
        <p:nvSpPr>
          <p:cNvPr id="3" name="Content Placeholder 2"/>
          <p:cNvSpPr>
            <a:spLocks noGrp="1"/>
          </p:cNvSpPr>
          <p:nvPr>
            <p:ph idx="1"/>
          </p:nvPr>
        </p:nvSpPr>
        <p:spPr/>
        <p:txBody>
          <a:bodyPr/>
          <a:lstStyle/>
          <a:p>
            <a:r>
              <a:rPr lang="en-US" dirty="0" smtClean="0"/>
              <a:t>Publically traded entity</a:t>
            </a:r>
          </a:p>
          <a:p>
            <a:pPr marL="457200" lvl="1" indent="0">
              <a:buNone/>
            </a:pPr>
            <a:r>
              <a:rPr lang="en-US" dirty="0" smtClean="0"/>
              <a:t>&gt;$ 5,000 combined honorarium, salary, royalties, equity, stock options or anything of value</a:t>
            </a:r>
          </a:p>
          <a:p>
            <a:pPr marL="457200" lvl="1" indent="0">
              <a:buNone/>
            </a:pPr>
            <a:r>
              <a:rPr lang="en-US" dirty="0"/>
              <a:t>	</a:t>
            </a:r>
            <a:r>
              <a:rPr lang="en-US" dirty="0" smtClean="0">
                <a:solidFill>
                  <a:schemeClr val="tx2"/>
                </a:solidFill>
              </a:rPr>
              <a:t>Example: $2000 in consulting fees</a:t>
            </a:r>
          </a:p>
          <a:p>
            <a:pPr marL="457200" lvl="1" indent="0">
              <a:buNone/>
            </a:pPr>
            <a:r>
              <a:rPr lang="en-US" dirty="0">
                <a:solidFill>
                  <a:schemeClr val="tx2"/>
                </a:solidFill>
              </a:rPr>
              <a:t>	</a:t>
            </a:r>
            <a:r>
              <a:rPr lang="en-US" dirty="0" smtClean="0">
                <a:solidFill>
                  <a:schemeClr val="tx2"/>
                </a:solidFill>
              </a:rPr>
              <a:t>		$3,500 in stock</a:t>
            </a:r>
          </a:p>
          <a:p>
            <a:pPr marL="457200" lvl="1" indent="0">
              <a:buNone/>
            </a:pPr>
            <a:r>
              <a:rPr lang="en-US" dirty="0">
                <a:solidFill>
                  <a:schemeClr val="tx2"/>
                </a:solidFill>
              </a:rPr>
              <a:t>	</a:t>
            </a:r>
            <a:r>
              <a:rPr lang="en-US" dirty="0" smtClean="0">
                <a:solidFill>
                  <a:schemeClr val="tx2"/>
                </a:solidFill>
              </a:rPr>
              <a:t>	= Significant financial interest</a:t>
            </a:r>
            <a:endParaRPr lang="en-US" dirty="0">
              <a:solidFill>
                <a:schemeClr val="tx2"/>
              </a:solidFill>
            </a:endParaRPr>
          </a:p>
        </p:txBody>
      </p:sp>
    </p:spTree>
    <p:extLst>
      <p:ext uri="{BB962C8B-B14F-4D97-AF65-F5344CB8AC3E}">
        <p14:creationId xmlns:p14="http://schemas.microsoft.com/office/powerpoint/2010/main" val="3849258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SFI - continued</a:t>
            </a:r>
            <a:endParaRPr lang="en-US" dirty="0"/>
          </a:p>
        </p:txBody>
      </p:sp>
      <p:sp>
        <p:nvSpPr>
          <p:cNvPr id="3" name="Content Placeholder 2"/>
          <p:cNvSpPr>
            <a:spLocks noGrp="1"/>
          </p:cNvSpPr>
          <p:nvPr>
            <p:ph idx="1"/>
          </p:nvPr>
        </p:nvSpPr>
        <p:spPr/>
        <p:txBody>
          <a:bodyPr/>
          <a:lstStyle/>
          <a:p>
            <a:r>
              <a:rPr lang="en-US" dirty="0" smtClean="0"/>
              <a:t>Non-publically traded entities</a:t>
            </a:r>
          </a:p>
          <a:p>
            <a:pPr lvl="1"/>
            <a:r>
              <a:rPr lang="en-US" dirty="0" smtClean="0"/>
              <a:t>&gt; $5000 in payments</a:t>
            </a:r>
          </a:p>
          <a:p>
            <a:pPr lvl="1"/>
            <a:r>
              <a:rPr lang="en-US" dirty="0" smtClean="0"/>
              <a:t>Or any equity – since value cannot be determined</a:t>
            </a:r>
          </a:p>
          <a:p>
            <a:r>
              <a:rPr lang="en-US" sz="2800" dirty="0" smtClean="0"/>
              <a:t>Intellectual </a:t>
            </a:r>
            <a:r>
              <a:rPr lang="en-US" sz="2800" dirty="0"/>
              <a:t>property rights and interests (e.g., patents, copyrights), upon receipt of income related to such rights and interests. </a:t>
            </a:r>
            <a:endParaRPr lang="en-US" sz="2800" dirty="0" smtClean="0"/>
          </a:p>
          <a:p>
            <a:pPr lvl="1"/>
            <a:endParaRPr lang="en-US" dirty="0" smtClean="0"/>
          </a:p>
        </p:txBody>
      </p:sp>
    </p:spTree>
    <p:extLst>
      <p:ext uri="{BB962C8B-B14F-4D97-AF65-F5344CB8AC3E}">
        <p14:creationId xmlns:p14="http://schemas.microsoft.com/office/powerpoint/2010/main" val="84421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a:xfrm>
            <a:off x="0" y="228600"/>
            <a:ext cx="9144000" cy="1066800"/>
          </a:xfrm>
        </p:spPr>
        <p:txBody>
          <a:bodyPr>
            <a:noAutofit/>
          </a:bodyPr>
          <a:lstStyle/>
          <a:p>
            <a:pPr fontAlgn="auto">
              <a:spcAft>
                <a:spcPts val="0"/>
              </a:spcAft>
              <a:defRPr/>
            </a:pPr>
            <a:r>
              <a:rPr lang="en-US" sz="4400" i="1" dirty="0" smtClean="0">
                <a:latin typeface="Tahoma" pitchFamily="34" charset="0"/>
                <a:cs typeface="Tahoma" pitchFamily="34" charset="0"/>
              </a:rPr>
              <a:t>Significant Financial Interest (SFI)</a:t>
            </a:r>
          </a:p>
        </p:txBody>
      </p:sp>
      <p:sp>
        <p:nvSpPr>
          <p:cNvPr id="76803" name="Rectangle 3"/>
          <p:cNvSpPr>
            <a:spLocks noGrp="1" noChangeArrowheads="1"/>
          </p:cNvSpPr>
          <p:nvPr>
            <p:ph idx="1"/>
          </p:nvPr>
        </p:nvSpPr>
        <p:spPr>
          <a:xfrm>
            <a:off x="304800" y="1752600"/>
            <a:ext cx="8450263" cy="5638800"/>
          </a:xfrm>
        </p:spPr>
        <p:txBody>
          <a:bodyPr/>
          <a:lstStyle/>
          <a:p>
            <a:pPr>
              <a:spcBef>
                <a:spcPct val="0"/>
              </a:spcBef>
              <a:buClrTx/>
              <a:buFont typeface="Arial" charset="0"/>
              <a:buNone/>
            </a:pPr>
            <a:r>
              <a:rPr lang="en-US" dirty="0" smtClean="0">
                <a:latin typeface="Tahoma" pitchFamily="34" charset="0"/>
                <a:cs typeface="Tahoma" pitchFamily="34" charset="0"/>
              </a:rPr>
              <a:t>  </a:t>
            </a:r>
          </a:p>
          <a:p>
            <a:pPr>
              <a:spcBef>
                <a:spcPct val="0"/>
              </a:spcBef>
              <a:buClrTx/>
              <a:buFont typeface="Arial" charset="0"/>
              <a:buNone/>
            </a:pPr>
            <a:r>
              <a:rPr lang="en-US" sz="2400" dirty="0" smtClean="0">
                <a:latin typeface="Tahoma" pitchFamily="34" charset="0"/>
                <a:cs typeface="Tahoma" pitchFamily="34" charset="0"/>
              </a:rPr>
              <a:t>   (2) Investigators also must disclose the occurrence of </a:t>
            </a:r>
            <a:r>
              <a:rPr lang="en-US" sz="2400" u="sng" dirty="0" smtClean="0">
                <a:latin typeface="Tahoma" pitchFamily="34" charset="0"/>
                <a:cs typeface="Tahoma" pitchFamily="34" charset="0"/>
              </a:rPr>
              <a:t>any reimbursed or sponsored travel </a:t>
            </a:r>
            <a:r>
              <a:rPr lang="en-US" sz="2400" dirty="0" smtClean="0">
                <a:latin typeface="Tahoma" pitchFamily="34" charset="0"/>
                <a:cs typeface="Tahoma" pitchFamily="34" charset="0"/>
              </a:rPr>
              <a:t>(i.e., that which is paid on behalf of the Investigator and not reimbursed to the Investigator so that the exact monetary value may not be readily available), related to their Institutional responsibilities, provided, however, that this disclosure requirement does not apply to travel that is reimbursed or sponsored by excluded sources provided in regulation.   </a:t>
            </a:r>
          </a:p>
        </p:txBody>
      </p:sp>
      <p:sp>
        <p:nvSpPr>
          <p:cNvPr id="7680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1E8FB6AC-3794-451C-A712-58AF2E3C0D4B}" type="slidenum">
              <a:rPr lang="en-US">
                <a:solidFill>
                  <a:srgbClr val="00359E"/>
                </a:solidFill>
              </a:rPr>
              <a:pPr eaLnBrk="1" hangingPunct="1"/>
              <a:t>15</a:t>
            </a:fld>
            <a:endParaRPr lang="en-US" dirty="0">
              <a:solidFill>
                <a:srgbClr val="00359E"/>
              </a:solidFill>
            </a:endParaRPr>
          </a:p>
        </p:txBody>
      </p:sp>
    </p:spTree>
    <p:extLst>
      <p:ext uri="{BB962C8B-B14F-4D97-AF65-F5344CB8AC3E}">
        <p14:creationId xmlns:p14="http://schemas.microsoft.com/office/powerpoint/2010/main" val="348139975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491" name="Rectangle 3"/>
          <p:cNvSpPr>
            <a:spLocks noGrp="1" noChangeArrowheads="1"/>
          </p:cNvSpPr>
          <p:nvPr>
            <p:ph type="title"/>
          </p:nvPr>
        </p:nvSpPr>
        <p:spPr>
          <a:xfrm>
            <a:off x="0" y="228600"/>
            <a:ext cx="9144000" cy="1066800"/>
          </a:xfrm>
        </p:spPr>
        <p:txBody>
          <a:bodyPr/>
          <a:lstStyle/>
          <a:p>
            <a:pPr fontAlgn="auto">
              <a:spcAft>
                <a:spcPts val="0"/>
              </a:spcAft>
              <a:defRPr/>
            </a:pPr>
            <a:r>
              <a:rPr lang="en-US" i="1" dirty="0" smtClean="0">
                <a:latin typeface="Tahoma" pitchFamily="34" charset="0"/>
                <a:cs typeface="Tahoma" pitchFamily="34" charset="0"/>
              </a:rPr>
              <a:t>SFI  Exclusions</a:t>
            </a:r>
          </a:p>
        </p:txBody>
      </p:sp>
      <p:sp>
        <p:nvSpPr>
          <p:cNvPr id="77827" name="Rectangle 2"/>
          <p:cNvSpPr>
            <a:spLocks noGrp="1" noChangeArrowheads="1"/>
          </p:cNvSpPr>
          <p:nvPr>
            <p:ph idx="1"/>
          </p:nvPr>
        </p:nvSpPr>
        <p:spPr>
          <a:xfrm>
            <a:off x="381000" y="990600"/>
            <a:ext cx="8534400" cy="5562600"/>
          </a:xfrm>
        </p:spPr>
        <p:txBody>
          <a:bodyPr/>
          <a:lstStyle/>
          <a:p>
            <a:pPr marL="609600" indent="-609600">
              <a:lnSpc>
                <a:spcPct val="20000"/>
              </a:lnSpc>
              <a:spcBef>
                <a:spcPct val="0"/>
              </a:spcBef>
              <a:buFont typeface="Wingdings" pitchFamily="2" charset="2"/>
              <a:buNone/>
            </a:pPr>
            <a:endParaRPr lang="en-US" dirty="0" smtClean="0">
              <a:latin typeface="Arial" charset="0"/>
              <a:cs typeface="Arial" charset="0"/>
            </a:endParaRPr>
          </a:p>
          <a:p>
            <a:pPr marL="609600" indent="-609600">
              <a:spcBef>
                <a:spcPct val="0"/>
              </a:spcBef>
              <a:buClrTx/>
              <a:buFont typeface="Arial" charset="0"/>
              <a:buNone/>
            </a:pPr>
            <a:r>
              <a:rPr lang="en-US" sz="2400" dirty="0" smtClean="0">
                <a:solidFill>
                  <a:schemeClr val="tx1"/>
                </a:solidFill>
                <a:latin typeface="Tahoma" pitchFamily="34" charset="0"/>
                <a:cs typeface="Tahoma" pitchFamily="34" charset="0"/>
              </a:rPr>
              <a:t> </a:t>
            </a:r>
            <a:endParaRPr lang="en-US" sz="2400" dirty="0" smtClean="0">
              <a:latin typeface="Tahoma" pitchFamily="34" charset="0"/>
              <a:cs typeface="Tahoma" pitchFamily="34" charset="0"/>
            </a:endParaRPr>
          </a:p>
          <a:p>
            <a:pPr marL="609600" indent="-609600">
              <a:spcBef>
                <a:spcPct val="0"/>
              </a:spcBef>
              <a:buClrTx/>
              <a:buFont typeface="Arial" charset="0"/>
              <a:buChar char="•"/>
            </a:pPr>
            <a:r>
              <a:rPr lang="en-US" sz="2400" dirty="0" smtClean="0">
                <a:latin typeface="Tahoma" pitchFamily="34" charset="0"/>
                <a:cs typeface="Tahoma" pitchFamily="34" charset="0"/>
              </a:rPr>
              <a:t>Salary royalties, or other remuneration paid by the Institution to the Investigator if the Investigator is currently employed or otherwise appointed by the Institution;</a:t>
            </a:r>
          </a:p>
          <a:p>
            <a:pPr marL="609600" indent="-609600">
              <a:spcBef>
                <a:spcPct val="0"/>
              </a:spcBef>
              <a:buClrTx/>
              <a:buFont typeface="Arial" charset="0"/>
              <a:buChar char="•"/>
            </a:pPr>
            <a:endParaRPr lang="en-US" sz="2400" dirty="0" smtClean="0">
              <a:latin typeface="Tahoma" pitchFamily="34" charset="0"/>
              <a:cs typeface="Tahoma" pitchFamily="34" charset="0"/>
            </a:endParaRPr>
          </a:p>
          <a:p>
            <a:pPr marL="609600" indent="-609600">
              <a:spcBef>
                <a:spcPct val="0"/>
              </a:spcBef>
              <a:buClrTx/>
              <a:buFont typeface="Arial" charset="0"/>
              <a:buChar char="•"/>
            </a:pPr>
            <a:r>
              <a:rPr lang="en-US" sz="2400" dirty="0" smtClean="0">
                <a:latin typeface="Tahoma" pitchFamily="34" charset="0"/>
                <a:cs typeface="Tahoma" pitchFamily="34" charset="0"/>
              </a:rPr>
              <a:t>Intellectual Property Rights assigned to the Institution who employs the investigator and agreements to share in royalties related to such rights;</a:t>
            </a:r>
          </a:p>
          <a:p>
            <a:pPr marL="609600" indent="-609600">
              <a:spcBef>
                <a:spcPct val="0"/>
              </a:spcBef>
              <a:buClrTx/>
              <a:buFont typeface="Arial" charset="0"/>
              <a:buChar char="•"/>
            </a:pPr>
            <a:endParaRPr lang="en-US" sz="2400" dirty="0" smtClean="0">
              <a:latin typeface="Tahoma" pitchFamily="34" charset="0"/>
              <a:cs typeface="Tahoma" pitchFamily="34" charset="0"/>
            </a:endParaRPr>
          </a:p>
          <a:p>
            <a:pPr marL="609600" indent="-609600">
              <a:spcBef>
                <a:spcPct val="0"/>
              </a:spcBef>
              <a:buClrTx/>
              <a:buFont typeface="Arial" charset="0"/>
              <a:buChar char="•"/>
            </a:pPr>
            <a:r>
              <a:rPr lang="en-US" sz="2400" dirty="0" smtClean="0">
                <a:latin typeface="Tahoma" pitchFamily="34" charset="0"/>
                <a:cs typeface="Tahoma" pitchFamily="34" charset="0"/>
              </a:rPr>
              <a:t>Any ownership interest in the Institution held by the Investigator, if the Institution is a commercial or for-profit organization;</a:t>
            </a:r>
          </a:p>
        </p:txBody>
      </p:sp>
    </p:spTree>
    <p:extLst>
      <p:ext uri="{BB962C8B-B14F-4D97-AF65-F5344CB8AC3E}">
        <p14:creationId xmlns:p14="http://schemas.microsoft.com/office/powerpoint/2010/main" val="311940307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lstStyle/>
          <a:p>
            <a:pPr fontAlgn="auto">
              <a:spcAft>
                <a:spcPts val="0"/>
              </a:spcAft>
              <a:defRPr/>
            </a:pPr>
            <a:r>
              <a:rPr lang="en-US" i="1" dirty="0" smtClean="0">
                <a:latin typeface="Tahoma" pitchFamily="34" charset="0"/>
                <a:cs typeface="Tahoma" pitchFamily="34" charset="0"/>
              </a:rPr>
              <a:t>SFI  Exclusions</a:t>
            </a:r>
            <a:endParaRPr lang="en-US" dirty="0"/>
          </a:p>
        </p:txBody>
      </p:sp>
      <p:sp>
        <p:nvSpPr>
          <p:cNvPr id="2" name="Content Placeholder 1"/>
          <p:cNvSpPr>
            <a:spLocks noGrp="1"/>
          </p:cNvSpPr>
          <p:nvPr>
            <p:ph idx="1"/>
          </p:nvPr>
        </p:nvSpPr>
        <p:spPr>
          <a:xfrm>
            <a:off x="457200" y="1600200"/>
            <a:ext cx="8229600" cy="5257800"/>
          </a:xfrm>
        </p:spPr>
        <p:txBody>
          <a:bodyPr rtlCol="0">
            <a:noAutofit/>
          </a:bodyPr>
          <a:lstStyle/>
          <a:p>
            <a:pPr marL="609600" indent="-609600" fontAlgn="auto">
              <a:buClrTx/>
              <a:defRPr/>
            </a:pPr>
            <a:r>
              <a:rPr lang="en-US" sz="2000" dirty="0" smtClean="0">
                <a:latin typeface="Tahoma" pitchFamily="34" charset="0"/>
                <a:cs typeface="Tahoma" pitchFamily="34" charset="0"/>
              </a:rPr>
              <a:t>Income from investment vehicles, </a:t>
            </a:r>
            <a:r>
              <a:rPr lang="en-US" sz="2000" u="sng" dirty="0" smtClean="0">
                <a:latin typeface="Tahoma" pitchFamily="34" charset="0"/>
                <a:cs typeface="Tahoma" pitchFamily="34" charset="0"/>
              </a:rPr>
              <a:t>such as mutual funds and retirement accounts</a:t>
            </a:r>
            <a:r>
              <a:rPr lang="en-US" sz="2000" dirty="0" smtClean="0">
                <a:latin typeface="Tahoma" pitchFamily="34" charset="0"/>
                <a:cs typeface="Tahoma" pitchFamily="34" charset="0"/>
              </a:rPr>
              <a:t>, as long as the Investigator does not directly control the investment decisions made in these vehicles;</a:t>
            </a:r>
          </a:p>
          <a:p>
            <a:pPr marL="609600" indent="-609600" fontAlgn="auto">
              <a:buClrTx/>
              <a:defRPr/>
            </a:pPr>
            <a:endParaRPr lang="en-US" sz="800" dirty="0" smtClean="0">
              <a:latin typeface="Tahoma" pitchFamily="34" charset="0"/>
              <a:cs typeface="Tahoma" pitchFamily="34" charset="0"/>
            </a:endParaRPr>
          </a:p>
          <a:p>
            <a:pPr marL="609600" indent="-609600" fontAlgn="auto">
              <a:buClrTx/>
              <a:defRPr/>
            </a:pPr>
            <a:r>
              <a:rPr lang="en-US" sz="2000" dirty="0" smtClean="0">
                <a:latin typeface="Tahoma" pitchFamily="34" charset="0"/>
                <a:cs typeface="Tahoma" pitchFamily="34" charset="0"/>
              </a:rPr>
              <a:t>Income from seminars, lectures, or teaching engagements sponsored by a federal, state or local government agency, an Institution of higher education as defined at 20 U.S.C. 1001(a), an academic teaching hospital, a medical center, or a research institute that is affiliated with an Institution of higher education; or</a:t>
            </a:r>
          </a:p>
          <a:p>
            <a:pPr marL="609600" indent="-609600" fontAlgn="auto">
              <a:buClrTx/>
              <a:defRPr/>
            </a:pPr>
            <a:endParaRPr lang="en-US" sz="800" dirty="0" smtClean="0">
              <a:latin typeface="Tahoma" pitchFamily="34" charset="0"/>
              <a:cs typeface="Tahoma" pitchFamily="34" charset="0"/>
            </a:endParaRPr>
          </a:p>
          <a:p>
            <a:pPr marL="609600" indent="-609600" fontAlgn="auto">
              <a:buClrTx/>
              <a:defRPr/>
            </a:pPr>
            <a:r>
              <a:rPr lang="en-US" sz="2000" dirty="0" smtClean="0">
                <a:latin typeface="Tahoma" pitchFamily="34" charset="0"/>
                <a:cs typeface="Tahoma" pitchFamily="34" charset="0"/>
              </a:rPr>
              <a:t>Income from service on advisory committees or review panels for a federal, state or local government agency, Institution of higher education as defied at 20 U.S.C. 1001(a), an academic teaching hospital, a medical center, or a research institute that is affiliated with an Institution of higher education.</a:t>
            </a:r>
          </a:p>
          <a:p>
            <a:pPr fontAlgn="auto">
              <a:defRPr/>
            </a:pPr>
            <a:endParaRPr lang="en-US" sz="2000" dirty="0"/>
          </a:p>
        </p:txBody>
      </p:sp>
      <p:sp>
        <p:nvSpPr>
          <p:cNvPr id="7885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4265E7CC-9BF0-4BAF-8B31-1542F978331C}" type="slidenum">
              <a:rPr lang="en-US">
                <a:solidFill>
                  <a:srgbClr val="00359E"/>
                </a:solidFill>
              </a:rPr>
              <a:pPr eaLnBrk="1" hangingPunct="1"/>
              <a:t>17</a:t>
            </a:fld>
            <a:endParaRPr lang="en-US" dirty="0">
              <a:solidFill>
                <a:srgbClr val="00359E"/>
              </a:solidFill>
            </a:endParaRPr>
          </a:p>
        </p:txBody>
      </p:sp>
    </p:spTree>
    <p:extLst>
      <p:ext uri="{BB962C8B-B14F-4D97-AF65-F5344CB8AC3E}">
        <p14:creationId xmlns:p14="http://schemas.microsoft.com/office/powerpoint/2010/main" val="69421999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1143000"/>
          </a:xfrm>
        </p:spPr>
        <p:txBody>
          <a:bodyPr>
            <a:noAutofit/>
          </a:bodyPr>
          <a:lstStyle/>
          <a:p>
            <a:r>
              <a:rPr lang="en-US" sz="3200" dirty="0" smtClean="0"/>
              <a:t>However, NOTE that SOM requires annual disclosures of these excluded payments</a:t>
            </a:r>
            <a:endParaRPr lang="en-US" sz="3200" dirty="0"/>
          </a:p>
        </p:txBody>
      </p:sp>
      <p:sp>
        <p:nvSpPr>
          <p:cNvPr id="3" name="Content Placeholder 2"/>
          <p:cNvSpPr>
            <a:spLocks noGrp="1"/>
          </p:cNvSpPr>
          <p:nvPr>
            <p:ph idx="1"/>
          </p:nvPr>
        </p:nvSpPr>
        <p:spPr>
          <a:xfrm>
            <a:off x="685800" y="1981200"/>
            <a:ext cx="7772400" cy="4114800"/>
          </a:xfrm>
        </p:spPr>
        <p:txBody>
          <a:bodyPr/>
          <a:lstStyle/>
          <a:p>
            <a:r>
              <a:rPr lang="en-US" dirty="0" smtClean="0"/>
              <a:t>The yearly disclosure does require that you report honoraria from the NIH and excluded institutions </a:t>
            </a:r>
          </a:p>
          <a:p>
            <a:r>
              <a:rPr lang="en-US" dirty="0" smtClean="0"/>
              <a:t>BUT THEY are not considered to be SFI’s</a:t>
            </a:r>
            <a:endParaRPr lang="en-US" dirty="0"/>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18</a:t>
            </a:fld>
            <a:endParaRPr lang="en-US" dirty="0"/>
          </a:p>
        </p:txBody>
      </p:sp>
    </p:spTree>
    <p:extLst>
      <p:ext uri="{BB962C8B-B14F-4D97-AF65-F5344CB8AC3E}">
        <p14:creationId xmlns:p14="http://schemas.microsoft.com/office/powerpoint/2010/main" val="4144676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Excluded travel</a:t>
            </a:r>
            <a:endParaRPr lang="en-US" dirty="0"/>
          </a:p>
        </p:txBody>
      </p:sp>
      <p:sp>
        <p:nvSpPr>
          <p:cNvPr id="3" name="Content Placeholder 2"/>
          <p:cNvSpPr>
            <a:spLocks noGrp="1"/>
          </p:cNvSpPr>
          <p:nvPr>
            <p:ph idx="1"/>
          </p:nvPr>
        </p:nvSpPr>
        <p:spPr/>
        <p:txBody>
          <a:bodyPr/>
          <a:lstStyle/>
          <a:p>
            <a:r>
              <a:rPr lang="en-US" sz="2400" dirty="0" smtClean="0">
                <a:solidFill>
                  <a:schemeClr val="tx1"/>
                </a:solidFill>
              </a:rPr>
              <a:t>Travel paid by: Institutions of higher learning, academic teaching hospitals, medical center, research foundations associated with the above</a:t>
            </a:r>
          </a:p>
          <a:p>
            <a:r>
              <a:rPr lang="en-US" sz="2400" dirty="0" smtClean="0">
                <a:solidFill>
                  <a:schemeClr val="tx1"/>
                </a:solidFill>
              </a:rPr>
              <a:t>Also excluded – travel paid by Federal, state or local government </a:t>
            </a:r>
          </a:p>
          <a:p>
            <a:r>
              <a:rPr lang="en-US" sz="2400" dirty="0" smtClean="0">
                <a:solidFill>
                  <a:schemeClr val="tx1"/>
                </a:solidFill>
              </a:rPr>
              <a:t>NOT EXCLUDED: Travel paid by medical or scientific associations (like the AHA) of foreign institutions or governments</a:t>
            </a:r>
          </a:p>
          <a:p>
            <a:r>
              <a:rPr lang="en-US" sz="2400" dirty="0" smtClean="0">
                <a:solidFill>
                  <a:schemeClr val="tx1"/>
                </a:solidFill>
              </a:rPr>
              <a:t>It is the sponsor of the travel that causes the travel to be reported – not the purpose of the travel. If Merck pays for you to travel to give a CME talk, it is a reportable SFI</a:t>
            </a:r>
          </a:p>
          <a:p>
            <a:endParaRPr lang="en-US" dirty="0">
              <a:solidFill>
                <a:schemeClr val="tx1"/>
              </a:solidFill>
            </a:endParaRPr>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19</a:t>
            </a:fld>
            <a:endParaRPr lang="en-US" dirty="0"/>
          </a:p>
        </p:txBody>
      </p:sp>
    </p:spTree>
    <p:extLst>
      <p:ext uri="{BB962C8B-B14F-4D97-AF65-F5344CB8AC3E}">
        <p14:creationId xmlns:p14="http://schemas.microsoft.com/office/powerpoint/2010/main" val="1084471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a:xfrm>
            <a:off x="0" y="0"/>
            <a:ext cx="9144000" cy="1447800"/>
          </a:xfrm>
        </p:spPr>
        <p:txBody>
          <a:bodyPr>
            <a:noAutofit/>
          </a:bodyPr>
          <a:lstStyle/>
          <a:p>
            <a:pPr fontAlgn="auto">
              <a:spcAft>
                <a:spcPts val="0"/>
              </a:spcAft>
              <a:defRPr/>
            </a:pPr>
            <a:r>
              <a:rPr lang="en-US" sz="3400" dirty="0" smtClean="0">
                <a:latin typeface="Tahoma" pitchFamily="34" charset="0"/>
                <a:cs typeface="Tahoma" pitchFamily="34" charset="0"/>
              </a:rPr>
              <a:t>Financial Conflict of Interest (FCOI)</a:t>
            </a:r>
            <a:br>
              <a:rPr lang="en-US" sz="3400" dirty="0" smtClean="0">
                <a:latin typeface="Tahoma" pitchFamily="34" charset="0"/>
                <a:cs typeface="Tahoma" pitchFamily="34" charset="0"/>
              </a:rPr>
            </a:br>
            <a:r>
              <a:rPr lang="en-US" sz="3400" dirty="0" smtClean="0">
                <a:latin typeface="Tahoma" pitchFamily="34" charset="0"/>
                <a:cs typeface="Tahoma" pitchFamily="34" charset="0"/>
              </a:rPr>
              <a:t>Regulations</a:t>
            </a:r>
          </a:p>
        </p:txBody>
      </p:sp>
      <p:sp>
        <p:nvSpPr>
          <p:cNvPr id="435203" name="Rectangle 3"/>
          <p:cNvSpPr>
            <a:spLocks noGrp="1" noChangeArrowheads="1"/>
          </p:cNvSpPr>
          <p:nvPr>
            <p:ph idx="1"/>
          </p:nvPr>
        </p:nvSpPr>
        <p:spPr>
          <a:xfrm>
            <a:off x="228600" y="1524000"/>
            <a:ext cx="8610600" cy="5334000"/>
          </a:xfrm>
        </p:spPr>
        <p:txBody>
          <a:bodyPr rtlCol="0">
            <a:normAutofit/>
          </a:bodyPr>
          <a:lstStyle/>
          <a:p>
            <a:pPr fontAlgn="auto">
              <a:lnSpc>
                <a:spcPct val="120000"/>
              </a:lnSpc>
              <a:buClr>
                <a:schemeClr val="tx1"/>
              </a:buClr>
              <a:buSzPct val="120000"/>
              <a:buFont typeface="Wingdings" pitchFamily="2" charset="2"/>
              <a:buChar char="§"/>
              <a:defRPr/>
            </a:pPr>
            <a:r>
              <a:rPr lang="en-US" dirty="0" smtClean="0">
                <a:latin typeface="Tahoma" pitchFamily="34" charset="0"/>
                <a:cs typeface="Tahoma" pitchFamily="34" charset="0"/>
              </a:rPr>
              <a:t>42 CFR Part 50 Subpart F (grants and cooperative agreements)</a:t>
            </a:r>
          </a:p>
          <a:p>
            <a:pPr fontAlgn="auto">
              <a:lnSpc>
                <a:spcPct val="80000"/>
              </a:lnSpc>
              <a:buClr>
                <a:schemeClr val="tx1"/>
              </a:buClr>
              <a:buSzPct val="120000"/>
              <a:defRPr/>
            </a:pPr>
            <a:endParaRPr lang="en-US" sz="1100" dirty="0" smtClean="0">
              <a:latin typeface="Tahoma" pitchFamily="34" charset="0"/>
              <a:cs typeface="Tahoma" pitchFamily="34" charset="0"/>
            </a:endParaRPr>
          </a:p>
          <a:p>
            <a:pPr fontAlgn="auto">
              <a:lnSpc>
                <a:spcPct val="20000"/>
              </a:lnSpc>
              <a:buClr>
                <a:schemeClr val="tx1"/>
              </a:buClr>
              <a:buSzPct val="120000"/>
              <a:defRPr/>
            </a:pPr>
            <a:endParaRPr lang="en-US" sz="1050" dirty="0" smtClean="0">
              <a:latin typeface="Tahoma" pitchFamily="34" charset="0"/>
              <a:cs typeface="Tahoma" pitchFamily="34" charset="0"/>
            </a:endParaRPr>
          </a:p>
          <a:p>
            <a:pPr fontAlgn="auto">
              <a:lnSpc>
                <a:spcPct val="80000"/>
              </a:lnSpc>
              <a:buClr>
                <a:schemeClr val="tx1"/>
              </a:buClr>
              <a:buSzPct val="120000"/>
              <a:buFont typeface="Wingdings" pitchFamily="2" charset="2"/>
              <a:buChar char="§"/>
              <a:defRPr/>
            </a:pPr>
            <a:r>
              <a:rPr lang="en-US" dirty="0" smtClean="0">
                <a:latin typeface="Tahoma" pitchFamily="34" charset="0"/>
                <a:cs typeface="Tahoma" pitchFamily="34" charset="0"/>
              </a:rPr>
              <a:t>45 CFR Part 94 (contracts)</a:t>
            </a:r>
          </a:p>
          <a:p>
            <a:pPr marL="1200150" lvl="3" indent="-342900" fontAlgn="auto">
              <a:spcAft>
                <a:spcPts val="0"/>
              </a:spcAft>
              <a:buClr>
                <a:schemeClr val="tx1"/>
              </a:buClr>
              <a:buSzPct val="120000"/>
              <a:buFont typeface="Arial" pitchFamily="34" charset="0"/>
              <a:buNone/>
              <a:defRPr/>
            </a:pPr>
            <a:r>
              <a:rPr lang="en-US" sz="2400" dirty="0" smtClean="0">
                <a:latin typeface="Tahoma" pitchFamily="34" charset="0"/>
                <a:cs typeface="Tahoma" pitchFamily="34" charset="0"/>
              </a:rPr>
              <a:t>Initial Regulation effective 10-1-95</a:t>
            </a:r>
          </a:p>
          <a:p>
            <a:pPr marL="1200150" lvl="3" indent="-342900" fontAlgn="auto">
              <a:spcAft>
                <a:spcPts val="0"/>
              </a:spcAft>
              <a:buClr>
                <a:schemeClr val="tx1"/>
              </a:buClr>
              <a:buSzPct val="120000"/>
              <a:buFont typeface="Arial" pitchFamily="34" charset="0"/>
              <a:buNone/>
              <a:defRPr/>
            </a:pPr>
            <a:endParaRPr lang="en-US" sz="2400" dirty="0" smtClean="0">
              <a:solidFill>
                <a:schemeClr val="accent6">
                  <a:lumMod val="75000"/>
                </a:schemeClr>
              </a:solidFill>
              <a:latin typeface="Tahoma" pitchFamily="34" charset="0"/>
              <a:cs typeface="Tahoma" pitchFamily="34" charset="0"/>
            </a:endParaRPr>
          </a:p>
          <a:p>
            <a:pPr marL="1200150" lvl="3" indent="-342900" fontAlgn="auto">
              <a:spcAft>
                <a:spcPts val="0"/>
              </a:spcAft>
              <a:buClr>
                <a:schemeClr val="tx1"/>
              </a:buClr>
              <a:buSzPct val="120000"/>
              <a:buFont typeface="Arial" pitchFamily="34" charset="0"/>
              <a:buNone/>
              <a:defRPr/>
            </a:pPr>
            <a:r>
              <a:rPr lang="en-US" sz="2400" dirty="0" smtClean="0">
                <a:solidFill>
                  <a:schemeClr val="bg1"/>
                </a:solidFill>
                <a:latin typeface="Tahoma" pitchFamily="34" charset="0"/>
                <a:cs typeface="Tahoma" pitchFamily="34" charset="0"/>
              </a:rPr>
              <a:t>Revised Final Rule published on 8-25-2111 http</a:t>
            </a:r>
            <a:r>
              <a:rPr lang="en-US" sz="2400" dirty="0">
                <a:solidFill>
                  <a:schemeClr val="bg1"/>
                </a:solidFill>
                <a:latin typeface="Tahoma" pitchFamily="34" charset="0"/>
                <a:cs typeface="Tahoma" pitchFamily="34" charset="0"/>
              </a:rPr>
              <a:t>://www.gpo.gov/fdsys/pkg/FR-2011-08-25/pdf/2011-21633.pdf </a:t>
            </a:r>
          </a:p>
          <a:p>
            <a:pPr fontAlgn="auto">
              <a:lnSpc>
                <a:spcPct val="80000"/>
              </a:lnSpc>
              <a:buClr>
                <a:schemeClr val="tx1"/>
              </a:buClr>
              <a:buFont typeface="Arial" pitchFamily="34" charset="0"/>
              <a:buNone/>
              <a:defRPr/>
            </a:pPr>
            <a:endParaRPr lang="en-US" sz="2600" dirty="0" smtClean="0">
              <a:latin typeface="Tahoma" pitchFamily="34" charset="0"/>
            </a:endParaRPr>
          </a:p>
        </p:txBody>
      </p:sp>
      <p:sp>
        <p:nvSpPr>
          <p:cNvPr id="6656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368C0266-9979-4EA0-85D1-CF7F165622AB}" type="slidenum">
              <a:rPr lang="en-US">
                <a:solidFill>
                  <a:srgbClr val="00359E"/>
                </a:solidFill>
              </a:rPr>
              <a:pPr eaLnBrk="1" hangingPunct="1"/>
              <a:t>2</a:t>
            </a:fld>
            <a:endParaRPr lang="en-US" dirty="0">
              <a:solidFill>
                <a:srgbClr val="00359E"/>
              </a:solidFill>
            </a:endParaRPr>
          </a:p>
        </p:txBody>
      </p:sp>
    </p:spTree>
    <p:extLst>
      <p:ext uri="{BB962C8B-B14F-4D97-AF65-F5344CB8AC3E}">
        <p14:creationId xmlns:p14="http://schemas.microsoft.com/office/powerpoint/2010/main" val="426802987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a:xfrm>
            <a:off x="0" y="0"/>
            <a:ext cx="9144000" cy="1371600"/>
          </a:xfrm>
        </p:spPr>
        <p:txBody>
          <a:bodyPr>
            <a:noAutofit/>
          </a:bodyPr>
          <a:lstStyle/>
          <a:p>
            <a:pPr fontAlgn="auto">
              <a:spcAft>
                <a:spcPts val="0"/>
              </a:spcAft>
              <a:defRPr/>
            </a:pPr>
            <a:r>
              <a:rPr lang="en-US" sz="4400" i="1" dirty="0" smtClean="0">
                <a:latin typeface="Tahoma" pitchFamily="34" charset="0"/>
                <a:cs typeface="Tahoma" pitchFamily="34" charset="0"/>
              </a:rPr>
              <a:t>Financial Conflict of Interest (FCOI)</a:t>
            </a:r>
          </a:p>
        </p:txBody>
      </p:sp>
      <p:sp>
        <p:nvSpPr>
          <p:cNvPr id="26627" name="Rectangle 3"/>
          <p:cNvSpPr>
            <a:spLocks noGrp="1" noChangeArrowheads="1"/>
          </p:cNvSpPr>
          <p:nvPr>
            <p:ph idx="1"/>
          </p:nvPr>
        </p:nvSpPr>
        <p:spPr>
          <a:xfrm>
            <a:off x="534988" y="2667000"/>
            <a:ext cx="7999412" cy="2895600"/>
          </a:xfrm>
        </p:spPr>
        <p:txBody>
          <a:bodyPr rtlCol="0">
            <a:normAutofit/>
          </a:bodyPr>
          <a:lstStyle/>
          <a:p>
            <a:pPr marL="0" indent="0" fontAlgn="auto">
              <a:buFont typeface="Arial" pitchFamily="34" charset="0"/>
              <a:buNone/>
              <a:defRPr/>
            </a:pPr>
            <a:r>
              <a:rPr lang="en-US" dirty="0" smtClean="0">
                <a:latin typeface="Tahoma" pitchFamily="34" charset="0"/>
                <a:cs typeface="Tahoma" pitchFamily="34" charset="0"/>
              </a:rPr>
              <a:t>An SFI that could directly and significantly affect the design, conduct, or reporting of NIH-funded research.</a:t>
            </a:r>
          </a:p>
          <a:p>
            <a:pPr fontAlgn="auto">
              <a:defRPr/>
            </a:pPr>
            <a:endParaRPr lang="en-US" dirty="0" smtClean="0">
              <a:latin typeface="Tahoma" pitchFamily="34" charset="0"/>
              <a:cs typeface="Tahoma" pitchFamily="34" charset="0"/>
            </a:endParaRPr>
          </a:p>
          <a:p>
            <a:pPr fontAlgn="auto">
              <a:defRPr/>
            </a:pPr>
            <a:endParaRPr lang="en-US" dirty="0" smtClean="0"/>
          </a:p>
        </p:txBody>
      </p:sp>
      <p:sp>
        <p:nvSpPr>
          <p:cNvPr id="7987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66B40ED-E5F9-43A7-B5D9-503E291AEEE2}" type="slidenum">
              <a:rPr lang="en-US">
                <a:solidFill>
                  <a:srgbClr val="00359E"/>
                </a:solidFill>
              </a:rPr>
              <a:pPr eaLnBrk="1" hangingPunct="1"/>
              <a:t>20</a:t>
            </a:fld>
            <a:endParaRPr lang="en-US" dirty="0">
              <a:solidFill>
                <a:srgbClr val="00359E"/>
              </a:solidFill>
            </a:endParaRPr>
          </a:p>
        </p:txBody>
      </p:sp>
    </p:spTree>
    <p:extLst>
      <p:ext uri="{BB962C8B-B14F-4D97-AF65-F5344CB8AC3E}">
        <p14:creationId xmlns:p14="http://schemas.microsoft.com/office/powerpoint/2010/main" val="19710312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
            <a:ext cx="8229600" cy="1111664"/>
          </a:xfrm>
        </p:spPr>
        <p:txBody>
          <a:bodyPr/>
          <a:lstStyle/>
          <a:p>
            <a:pPr fontAlgn="auto">
              <a:spcAft>
                <a:spcPts val="0"/>
              </a:spcAft>
              <a:defRPr/>
            </a:pPr>
            <a:r>
              <a:rPr lang="en-US" i="1" dirty="0" smtClean="0">
                <a:latin typeface="Tahoma" pitchFamily="34" charset="0"/>
                <a:cs typeface="Tahoma" pitchFamily="34" charset="0"/>
              </a:rPr>
              <a:t>Senior/Key Personnel</a:t>
            </a:r>
            <a:endParaRPr lang="en-US" i="1" dirty="0">
              <a:latin typeface="Tahoma" pitchFamily="34" charset="0"/>
              <a:cs typeface="Tahoma" pitchFamily="34" charset="0"/>
            </a:endParaRPr>
          </a:p>
        </p:txBody>
      </p:sp>
      <p:sp>
        <p:nvSpPr>
          <p:cNvPr id="80899" name="Content Placeholder 2"/>
          <p:cNvSpPr>
            <a:spLocks noGrp="1"/>
          </p:cNvSpPr>
          <p:nvPr>
            <p:ph idx="1"/>
          </p:nvPr>
        </p:nvSpPr>
        <p:spPr>
          <a:xfrm>
            <a:off x="457200" y="1905000"/>
            <a:ext cx="8229600" cy="4454525"/>
          </a:xfrm>
        </p:spPr>
        <p:txBody>
          <a:bodyPr/>
          <a:lstStyle/>
          <a:p>
            <a:pPr marL="0" indent="0">
              <a:spcBef>
                <a:spcPct val="0"/>
              </a:spcBef>
              <a:buFont typeface="Arial" charset="0"/>
              <a:buNone/>
            </a:pPr>
            <a:r>
              <a:rPr lang="en-US" dirty="0" smtClean="0">
                <a:latin typeface="Tahoma" pitchFamily="34" charset="0"/>
                <a:cs typeface="Tahoma" pitchFamily="34" charset="0"/>
              </a:rPr>
              <a:t>Senior/key personnel means the PD/PI and any other person identified as senior/key personnel by the Institution in the grant application, progress report, or any other report submitted to the PHS by the Institution under the regulation.</a:t>
            </a:r>
          </a:p>
          <a:p>
            <a:pPr marL="0" indent="0">
              <a:spcBef>
                <a:spcPct val="0"/>
              </a:spcBef>
              <a:buFont typeface="Arial" charset="0"/>
              <a:buNone/>
            </a:pPr>
            <a:endParaRPr lang="en-US" dirty="0" smtClean="0">
              <a:latin typeface="Tahoma" pitchFamily="34" charset="0"/>
              <a:cs typeface="Tahoma" pitchFamily="34" charset="0"/>
            </a:endParaRPr>
          </a:p>
          <a:p>
            <a:pPr marL="0" indent="0">
              <a:spcBef>
                <a:spcPct val="0"/>
              </a:spcBef>
              <a:buFont typeface="Arial" charset="0"/>
              <a:buNone/>
            </a:pPr>
            <a:r>
              <a:rPr lang="en-US" dirty="0" smtClean="0">
                <a:solidFill>
                  <a:schemeClr val="accent2"/>
                </a:solidFill>
                <a:latin typeface="Tahoma" pitchFamily="34" charset="0"/>
                <a:cs typeface="Tahoma" pitchFamily="34" charset="0"/>
              </a:rPr>
              <a:t> Note:  Different definition than the NIH </a:t>
            </a:r>
          </a:p>
          <a:p>
            <a:pPr marL="0" indent="0">
              <a:spcBef>
                <a:spcPct val="0"/>
              </a:spcBef>
              <a:buFont typeface="Arial" charset="0"/>
              <a:buNone/>
            </a:pPr>
            <a:r>
              <a:rPr lang="en-US" dirty="0" smtClean="0">
                <a:solidFill>
                  <a:schemeClr val="accent2"/>
                </a:solidFill>
                <a:latin typeface="Arial" charset="0"/>
                <a:cs typeface="Arial" charset="0"/>
              </a:rPr>
              <a:t> </a:t>
            </a:r>
            <a:r>
              <a:rPr lang="en-US" dirty="0" smtClean="0">
                <a:solidFill>
                  <a:schemeClr val="accent2"/>
                </a:solidFill>
                <a:latin typeface="Tahoma" pitchFamily="34" charset="0"/>
                <a:cs typeface="Tahoma" pitchFamily="34" charset="0"/>
              </a:rPr>
              <a:t>Grants Policy Statement </a:t>
            </a:r>
          </a:p>
        </p:txBody>
      </p:sp>
      <p:sp>
        <p:nvSpPr>
          <p:cNvPr id="809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9F89B184-9FE6-46AA-8B0B-F9C2938E344A}" type="slidenum">
              <a:rPr lang="en-US">
                <a:solidFill>
                  <a:srgbClr val="00359E"/>
                </a:solidFill>
              </a:rPr>
              <a:pPr eaLnBrk="1" hangingPunct="1"/>
              <a:t>21</a:t>
            </a:fld>
            <a:endParaRPr lang="en-US" dirty="0">
              <a:solidFill>
                <a:srgbClr val="00359E"/>
              </a:solidFill>
            </a:endParaRPr>
          </a:p>
        </p:txBody>
      </p:sp>
    </p:spTree>
    <p:extLst>
      <p:ext uri="{BB962C8B-B14F-4D97-AF65-F5344CB8AC3E}">
        <p14:creationId xmlns:p14="http://schemas.microsoft.com/office/powerpoint/2010/main" val="226400102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2514600"/>
            <a:ext cx="9144000" cy="76200"/>
          </a:xfrm>
        </p:spPr>
        <p:txBody>
          <a:bodyPr>
            <a:normAutofit fontScale="90000"/>
          </a:bodyPr>
          <a:lstStyle/>
          <a:p>
            <a:pPr fontAlgn="auto">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6700" dirty="0" smtClean="0"/>
              <a:t/>
            </a:r>
            <a:br>
              <a:rPr lang="en-US" sz="6700" dirty="0" smtClean="0"/>
            </a:br>
            <a:r>
              <a:rPr lang="en-US" sz="6700" dirty="0" smtClean="0">
                <a:ln w="13970" cmpd="sng">
                  <a:noFill/>
                  <a:prstDash val="solid"/>
                </a:ln>
                <a:solidFill>
                  <a:schemeClr val="tx1"/>
                </a:solidFill>
                <a:effectLst/>
                <a:latin typeface="Tahoma" pitchFamily="34" charset="0"/>
                <a:cs typeface="Tahoma" pitchFamily="34" charset="0"/>
              </a:rPr>
              <a:t>How will this work? </a:t>
            </a:r>
            <a:r>
              <a:rPr lang="en-US" sz="6700" dirty="0" smtClean="0">
                <a:effectLst/>
              </a:rPr>
              <a:t/>
            </a:r>
            <a:br>
              <a:rPr lang="en-US" sz="6700" dirty="0" smtClean="0">
                <a:effectLst/>
              </a:rPr>
            </a:br>
            <a:r>
              <a:rPr lang="en-US" dirty="0" smtClean="0">
                <a:effectLst/>
              </a:rPr>
              <a:t/>
            </a:r>
            <a:br>
              <a:rPr lang="en-US" dirty="0" smtClean="0">
                <a:effectLst/>
              </a:rPr>
            </a:br>
            <a:endParaRPr lang="en-US" dirty="0">
              <a:effectLst/>
              <a:latin typeface="Tahoma" pitchFamily="34" charset="0"/>
              <a:cs typeface="Tahoma" pitchFamily="34" charset="0"/>
            </a:endParaRPr>
          </a:p>
        </p:txBody>
      </p:sp>
      <p:sp>
        <p:nvSpPr>
          <p:cNvPr id="8192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63341440-6B11-426C-994B-308DC7081934}" type="slidenum">
              <a:rPr lang="en-US">
                <a:solidFill>
                  <a:srgbClr val="00359E"/>
                </a:solidFill>
              </a:rPr>
              <a:pPr eaLnBrk="1" hangingPunct="1"/>
              <a:t>22</a:t>
            </a:fld>
            <a:endParaRPr lang="en-US" dirty="0">
              <a:solidFill>
                <a:srgbClr val="00359E"/>
              </a:solidFill>
            </a:endParaRPr>
          </a:p>
        </p:txBody>
      </p:sp>
    </p:spTree>
    <p:extLst>
      <p:ext uri="{BB962C8B-B14F-4D97-AF65-F5344CB8AC3E}">
        <p14:creationId xmlns:p14="http://schemas.microsoft.com/office/powerpoint/2010/main" val="3094553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policy</a:t>
            </a:r>
            <a:endParaRPr lang="en-US" dirty="0"/>
          </a:p>
        </p:txBody>
      </p:sp>
      <p:sp>
        <p:nvSpPr>
          <p:cNvPr id="3" name="Content Placeholder 2"/>
          <p:cNvSpPr>
            <a:spLocks noGrp="1"/>
          </p:cNvSpPr>
          <p:nvPr>
            <p:ph idx="1"/>
          </p:nvPr>
        </p:nvSpPr>
        <p:spPr/>
        <p:txBody>
          <a:bodyPr/>
          <a:lstStyle/>
          <a:p>
            <a:r>
              <a:rPr lang="en-US" dirty="0" smtClean="0"/>
              <a:t>Will be posted on University website</a:t>
            </a:r>
          </a:p>
          <a:p>
            <a:r>
              <a:rPr lang="en-US" dirty="0" smtClean="0"/>
              <a:t>Will be posted on SOM website</a:t>
            </a:r>
          </a:p>
          <a:p>
            <a:r>
              <a:rPr lang="en-US" dirty="0" smtClean="0"/>
              <a:t>Final rule available on PHS website</a:t>
            </a:r>
          </a:p>
          <a:p>
            <a:r>
              <a:rPr lang="en-US" dirty="0" smtClean="0"/>
              <a:t>Policy goes into effect August 24, 2012 at midnight</a:t>
            </a:r>
          </a:p>
          <a:p>
            <a:r>
              <a:rPr lang="en-US" dirty="0" smtClean="0"/>
              <a:t>Applies to all grants with NOA after that date (including non-competing continuations)</a:t>
            </a:r>
          </a:p>
          <a:p>
            <a:endParaRPr lang="en-US" dirty="0"/>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23</a:t>
            </a:fld>
            <a:endParaRPr lang="en-US" dirty="0"/>
          </a:p>
        </p:txBody>
      </p:sp>
    </p:spTree>
    <p:extLst>
      <p:ext uri="{BB962C8B-B14F-4D97-AF65-F5344CB8AC3E}">
        <p14:creationId xmlns:p14="http://schemas.microsoft.com/office/powerpoint/2010/main" val="1272414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InfoED Compliance module</a:t>
            </a:r>
            <a:endParaRPr lang="en-US" dirty="0"/>
          </a:p>
        </p:txBody>
      </p:sp>
      <p:sp>
        <p:nvSpPr>
          <p:cNvPr id="3" name="Content Placeholder 2"/>
          <p:cNvSpPr>
            <a:spLocks noGrp="1"/>
          </p:cNvSpPr>
          <p:nvPr>
            <p:ph idx="1"/>
          </p:nvPr>
        </p:nvSpPr>
        <p:spPr/>
        <p:txBody>
          <a:bodyPr/>
          <a:lstStyle/>
          <a:p>
            <a:r>
              <a:rPr lang="en-US" sz="2000" dirty="0" smtClean="0">
                <a:solidFill>
                  <a:schemeClr val="tx1"/>
                </a:solidFill>
              </a:rPr>
              <a:t>You are required to disclose when submitting a grant</a:t>
            </a:r>
          </a:p>
          <a:p>
            <a:r>
              <a:rPr lang="en-US" sz="2000" dirty="0" smtClean="0">
                <a:solidFill>
                  <a:schemeClr val="tx1"/>
                </a:solidFill>
              </a:rPr>
              <a:t>The ERA module will be held for you to recertify when you get an NOA</a:t>
            </a:r>
          </a:p>
          <a:p>
            <a:r>
              <a:rPr lang="en-US" sz="2000" dirty="0" smtClean="0">
                <a:solidFill>
                  <a:schemeClr val="tx1"/>
                </a:solidFill>
              </a:rPr>
              <a:t>At the time of recertification, the disclosure will go to the COI office</a:t>
            </a:r>
          </a:p>
          <a:p>
            <a:r>
              <a:rPr lang="en-US" sz="2000" dirty="0" smtClean="0">
                <a:solidFill>
                  <a:schemeClr val="tx1"/>
                </a:solidFill>
              </a:rPr>
              <a:t>You will receive notification that your disclosure is certified</a:t>
            </a:r>
          </a:p>
          <a:p>
            <a:r>
              <a:rPr lang="en-US" sz="2000" dirty="0" smtClean="0">
                <a:solidFill>
                  <a:schemeClr val="tx1"/>
                </a:solidFill>
              </a:rPr>
              <a:t>You will be able to see in the project section whether everyone on the grant is certified</a:t>
            </a:r>
          </a:p>
          <a:p>
            <a:r>
              <a:rPr lang="en-US" sz="2000" dirty="0" smtClean="0">
                <a:solidFill>
                  <a:schemeClr val="tx1"/>
                </a:solidFill>
              </a:rPr>
              <a:t>No FOAPAL until all investigators are certified </a:t>
            </a:r>
          </a:p>
          <a:p>
            <a:r>
              <a:rPr lang="en-US" sz="2000" dirty="0" smtClean="0"/>
              <a:t>If non-competing renewal, no new funds until all investigators are certified</a:t>
            </a:r>
            <a:endParaRPr lang="en-US" sz="2000" dirty="0">
              <a:solidFill>
                <a:schemeClr val="tx1"/>
              </a:solidFill>
            </a:endParaRPr>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24</a:t>
            </a:fld>
            <a:endParaRPr lang="en-US" dirty="0"/>
          </a:p>
        </p:txBody>
      </p:sp>
    </p:spTree>
    <p:extLst>
      <p:ext uri="{BB962C8B-B14F-4D97-AF65-F5344CB8AC3E}">
        <p14:creationId xmlns:p14="http://schemas.microsoft.com/office/powerpoint/2010/main" val="1299552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a:xfrm>
            <a:off x="0" y="0"/>
            <a:ext cx="9144000" cy="1371600"/>
          </a:xfrm>
        </p:spPr>
        <p:txBody>
          <a:bodyPr>
            <a:noAutofit/>
          </a:bodyPr>
          <a:lstStyle/>
          <a:p>
            <a:pPr fontAlgn="auto">
              <a:spcAft>
                <a:spcPts val="0"/>
              </a:spcAft>
              <a:defRPr/>
            </a:pPr>
            <a:r>
              <a:rPr lang="en-US" sz="4400" dirty="0" smtClean="0">
                <a:latin typeface="Tahoma" pitchFamily="34" charset="0"/>
                <a:cs typeface="Tahoma" pitchFamily="34" charset="0"/>
              </a:rPr>
              <a:t>Institutional Responsibilities:</a:t>
            </a:r>
            <a:r>
              <a:rPr lang="en-US" sz="4000" dirty="0" smtClean="0">
                <a:latin typeface="Tahoma" pitchFamily="34" charset="0"/>
                <a:cs typeface="Tahoma" pitchFamily="34" charset="0"/>
              </a:rPr>
              <a:t/>
            </a:r>
            <a:br>
              <a:rPr lang="en-US" sz="4000" dirty="0" smtClean="0">
                <a:latin typeface="Tahoma" pitchFamily="34" charset="0"/>
                <a:cs typeface="Tahoma" pitchFamily="34" charset="0"/>
              </a:rPr>
            </a:br>
            <a:r>
              <a:rPr lang="en-US" sz="3200" dirty="0" smtClean="0">
                <a:solidFill>
                  <a:schemeClr val="bg1"/>
                </a:solidFill>
                <a:latin typeface="Tahoma" pitchFamily="34" charset="0"/>
                <a:cs typeface="Tahoma" pitchFamily="34" charset="0"/>
              </a:rPr>
              <a:t>Designated Institutional Official(s) </a:t>
            </a:r>
          </a:p>
        </p:txBody>
      </p:sp>
      <p:sp>
        <p:nvSpPr>
          <p:cNvPr id="87043" name="Rectangle 3"/>
          <p:cNvSpPr>
            <a:spLocks noGrp="1" noChangeArrowheads="1"/>
          </p:cNvSpPr>
          <p:nvPr>
            <p:ph idx="1"/>
          </p:nvPr>
        </p:nvSpPr>
        <p:spPr>
          <a:xfrm>
            <a:off x="304800" y="1524000"/>
            <a:ext cx="8610600" cy="5715000"/>
          </a:xfrm>
        </p:spPr>
        <p:txBody>
          <a:bodyPr/>
          <a:lstStyle/>
          <a:p>
            <a:pPr>
              <a:spcBef>
                <a:spcPct val="0"/>
              </a:spcBef>
              <a:buClr>
                <a:schemeClr val="tx2"/>
              </a:buClr>
              <a:buFont typeface="Arial" charset="0"/>
              <a:buChar char="•"/>
            </a:pPr>
            <a:r>
              <a:rPr lang="en-US" dirty="0" smtClean="0">
                <a:latin typeface="Tahoma" pitchFamily="34" charset="0"/>
                <a:cs typeface="Tahoma" pitchFamily="34" charset="0"/>
              </a:rPr>
              <a:t>Designate an Institutional Official(s) </a:t>
            </a:r>
          </a:p>
          <a:p>
            <a:pPr lvl="1">
              <a:spcBef>
                <a:spcPct val="0"/>
              </a:spcBef>
              <a:buClr>
                <a:schemeClr val="tx2"/>
              </a:buClr>
              <a:buFont typeface="Arial" charset="0"/>
              <a:buChar char="•"/>
            </a:pPr>
            <a:r>
              <a:rPr lang="en-US" dirty="0" smtClean="0">
                <a:solidFill>
                  <a:schemeClr val="tx1"/>
                </a:solidFill>
                <a:latin typeface="Tahoma" pitchFamily="34" charset="0"/>
                <a:cs typeface="Tahoma" pitchFamily="34" charset="0"/>
              </a:rPr>
              <a:t>At Temple – COI office will be housed in Faculty Affairs</a:t>
            </a:r>
          </a:p>
          <a:p>
            <a:pPr lvl="2">
              <a:spcBef>
                <a:spcPct val="0"/>
              </a:spcBef>
              <a:buClr>
                <a:schemeClr val="tx2"/>
              </a:buClr>
            </a:pPr>
            <a:r>
              <a:rPr lang="en-US" dirty="0" smtClean="0">
                <a:solidFill>
                  <a:schemeClr val="tx1"/>
                </a:solidFill>
                <a:latin typeface="Tahoma" pitchFamily="34" charset="0"/>
                <a:cs typeface="Tahoma" pitchFamily="34" charset="0"/>
              </a:rPr>
              <a:t>Associate Director of COI is being hired</a:t>
            </a:r>
          </a:p>
          <a:p>
            <a:pPr lvl="2">
              <a:spcBef>
                <a:spcPct val="0"/>
              </a:spcBef>
              <a:buClr>
                <a:schemeClr val="tx2"/>
              </a:buClr>
            </a:pPr>
            <a:r>
              <a:rPr lang="en-US" dirty="0" smtClean="0">
                <a:solidFill>
                  <a:schemeClr val="tx1"/>
                </a:solidFill>
                <a:latin typeface="Tahoma" pitchFamily="34" charset="0"/>
                <a:cs typeface="Tahoma" pitchFamily="34" charset="0"/>
              </a:rPr>
              <a:t>Dr. Helen Pearson has been appointed as COI officer</a:t>
            </a:r>
          </a:p>
          <a:p>
            <a:pPr lvl="2">
              <a:spcBef>
                <a:spcPct val="0"/>
              </a:spcBef>
              <a:buClr>
                <a:schemeClr val="tx2"/>
              </a:buClr>
            </a:pPr>
            <a:r>
              <a:rPr lang="en-US" dirty="0" smtClean="0">
                <a:solidFill>
                  <a:schemeClr val="tx1"/>
                </a:solidFill>
                <a:latin typeface="Tahoma" pitchFamily="34" charset="0"/>
                <a:cs typeface="Tahoma" pitchFamily="34" charset="0"/>
              </a:rPr>
              <a:t>This office will be available to answer questions and help with disclosure and other questions</a:t>
            </a:r>
            <a:endParaRPr lang="en-US" dirty="0">
              <a:latin typeface="Tahoma" pitchFamily="34" charset="0"/>
              <a:cs typeface="Tahoma" pitchFamily="34" charset="0"/>
            </a:endParaRPr>
          </a:p>
          <a:p>
            <a:pPr>
              <a:spcBef>
                <a:spcPct val="0"/>
              </a:spcBef>
              <a:buClr>
                <a:schemeClr val="tx2"/>
              </a:buClr>
              <a:buFont typeface="Arial" charset="0"/>
              <a:buChar char="•"/>
            </a:pPr>
            <a:r>
              <a:rPr lang="en-US" sz="2400" dirty="0" smtClean="0">
                <a:latin typeface="Tahoma" pitchFamily="34" charset="0"/>
                <a:cs typeface="Tahoma" pitchFamily="34" charset="0"/>
              </a:rPr>
              <a:t>Although each case may have unique features, we will provide guidelines to identify conflicting interests related to proposed or PHS/NIH-funded research </a:t>
            </a:r>
          </a:p>
          <a:p>
            <a:pPr>
              <a:spcBef>
                <a:spcPct val="0"/>
              </a:spcBef>
              <a:buClr>
                <a:schemeClr val="tx2"/>
              </a:buClr>
              <a:buFont typeface="Arial" charset="0"/>
              <a:buChar char="•"/>
            </a:pPr>
            <a:r>
              <a:rPr lang="en-US" sz="2400" dirty="0" smtClean="0">
                <a:latin typeface="Tahoma" pitchFamily="34" charset="0"/>
                <a:cs typeface="Tahoma" pitchFamily="34" charset="0"/>
              </a:rPr>
              <a:t>Develop management plans that specify the actions that have been, and shall be, taken to manage FCOI</a:t>
            </a:r>
          </a:p>
          <a:p>
            <a:pPr>
              <a:spcBef>
                <a:spcPct val="0"/>
              </a:spcBef>
              <a:buFont typeface="Arial" charset="0"/>
              <a:buChar char="•"/>
            </a:pPr>
            <a:endParaRPr lang="en-US" sz="2000" dirty="0" smtClean="0">
              <a:latin typeface="Arial" charset="0"/>
              <a:cs typeface="Arial" charset="0"/>
            </a:endParaRPr>
          </a:p>
        </p:txBody>
      </p:sp>
      <p:sp>
        <p:nvSpPr>
          <p:cNvPr id="870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F29770E-7F76-4F6B-8B86-17D2EE7A8685}" type="slidenum">
              <a:rPr lang="en-US">
                <a:solidFill>
                  <a:srgbClr val="00359E"/>
                </a:solidFill>
              </a:rPr>
              <a:pPr eaLnBrk="1" hangingPunct="1"/>
              <a:t>25</a:t>
            </a:fld>
            <a:endParaRPr lang="en-US" dirty="0">
              <a:solidFill>
                <a:srgbClr val="00359E"/>
              </a:solidFill>
            </a:endParaRPr>
          </a:p>
        </p:txBody>
      </p:sp>
    </p:spTree>
    <p:extLst>
      <p:ext uri="{BB962C8B-B14F-4D97-AF65-F5344CB8AC3E}">
        <p14:creationId xmlns:p14="http://schemas.microsoft.com/office/powerpoint/2010/main" val="106045502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305800" cy="1295400"/>
          </a:xfrm>
        </p:spPr>
        <p:txBody>
          <a:bodyPr>
            <a:noAutofit/>
          </a:bodyPr>
          <a:lstStyle/>
          <a:p>
            <a:pPr fontAlgn="auto">
              <a:spcAft>
                <a:spcPts val="0"/>
              </a:spcAft>
              <a:defRPr/>
            </a:pPr>
            <a:r>
              <a:rPr lang="en-US" sz="4400" dirty="0" smtClean="0">
                <a:latin typeface="Tahoma" pitchFamily="34" charset="0"/>
                <a:cs typeface="Tahoma" pitchFamily="34" charset="0"/>
              </a:rPr>
              <a:t>Institutional Responsibilities: </a:t>
            </a:r>
            <a:r>
              <a:rPr lang="en-US" dirty="0" smtClean="0">
                <a:latin typeface="Tahoma" pitchFamily="34" charset="0"/>
                <a:cs typeface="Tahoma" pitchFamily="34" charset="0"/>
              </a:rPr>
              <a:t/>
            </a:r>
            <a:br>
              <a:rPr lang="en-US" dirty="0" smtClean="0">
                <a:latin typeface="Tahoma" pitchFamily="34" charset="0"/>
                <a:cs typeface="Tahoma" pitchFamily="34" charset="0"/>
              </a:rPr>
            </a:br>
            <a:r>
              <a:rPr lang="en-US" sz="3200" dirty="0" smtClean="0">
                <a:solidFill>
                  <a:schemeClr val="bg1"/>
                </a:solidFill>
                <a:latin typeface="Tahoma" pitchFamily="34" charset="0"/>
                <a:cs typeface="Tahoma" pitchFamily="34" charset="0"/>
              </a:rPr>
              <a:t>Investigator Training</a:t>
            </a:r>
            <a:endParaRPr lang="en-US" sz="3200" dirty="0">
              <a:solidFill>
                <a:schemeClr val="bg1"/>
              </a:solidFill>
              <a:latin typeface="Tahoma" pitchFamily="34" charset="0"/>
              <a:cs typeface="Tahoma" pitchFamily="34" charset="0"/>
            </a:endParaRPr>
          </a:p>
        </p:txBody>
      </p:sp>
      <p:sp>
        <p:nvSpPr>
          <p:cNvPr id="3" name="Content Placeholder 2"/>
          <p:cNvSpPr>
            <a:spLocks noGrp="1"/>
          </p:cNvSpPr>
          <p:nvPr>
            <p:ph idx="1"/>
          </p:nvPr>
        </p:nvSpPr>
        <p:spPr>
          <a:xfrm>
            <a:off x="304800" y="1600200"/>
            <a:ext cx="8839200" cy="5257800"/>
          </a:xfrm>
        </p:spPr>
        <p:txBody>
          <a:bodyPr rtlCol="0">
            <a:noAutofit/>
          </a:bodyPr>
          <a:lstStyle/>
          <a:p>
            <a:pPr fontAlgn="auto">
              <a:buFont typeface="Arial" pitchFamily="34" charset="0"/>
              <a:buNone/>
              <a:defRPr/>
            </a:pPr>
            <a:r>
              <a:rPr lang="en-US" dirty="0" smtClean="0">
                <a:solidFill>
                  <a:schemeClr val="tx1"/>
                </a:solidFill>
                <a:latin typeface="Tahoma" pitchFamily="34" charset="0"/>
                <a:cs typeface="Tahoma" pitchFamily="34" charset="0"/>
              </a:rPr>
              <a:t>  </a:t>
            </a:r>
            <a:r>
              <a:rPr lang="en-US" dirty="0" smtClean="0">
                <a:latin typeface="Tahoma" pitchFamily="34" charset="0"/>
                <a:cs typeface="Tahoma" pitchFamily="34" charset="0"/>
              </a:rPr>
              <a:t>Institutions must require that each Investigator complete FCOI training:</a:t>
            </a:r>
          </a:p>
          <a:p>
            <a:pPr marL="770382" lvl="1" indent="-514350" fontAlgn="auto">
              <a:spcAft>
                <a:spcPts val="0"/>
              </a:spcAft>
              <a:buClrTx/>
              <a:buSzPct val="100000"/>
              <a:defRPr/>
            </a:pPr>
            <a:r>
              <a:rPr lang="en-US" sz="2400" dirty="0" smtClean="0">
                <a:solidFill>
                  <a:schemeClr val="bg1"/>
                </a:solidFill>
                <a:latin typeface="Tahoma" pitchFamily="34" charset="0"/>
                <a:cs typeface="Tahoma" pitchFamily="34" charset="0"/>
              </a:rPr>
              <a:t>Prior to engaging in research related to any NIH funded project; </a:t>
            </a:r>
          </a:p>
          <a:p>
            <a:pPr marL="770382" lvl="1" indent="-514350" fontAlgn="auto">
              <a:spcAft>
                <a:spcPts val="0"/>
              </a:spcAft>
              <a:buClrTx/>
              <a:buSzPct val="100000"/>
              <a:defRPr/>
            </a:pPr>
            <a:r>
              <a:rPr lang="en-US" sz="2400" dirty="0" smtClean="0">
                <a:solidFill>
                  <a:schemeClr val="bg1"/>
                </a:solidFill>
                <a:latin typeface="Tahoma" pitchFamily="34" charset="0"/>
                <a:cs typeface="Tahoma" pitchFamily="34" charset="0"/>
              </a:rPr>
              <a:t>At least every four years, and </a:t>
            </a:r>
          </a:p>
          <a:p>
            <a:pPr marL="770382" lvl="1" indent="-514350" fontAlgn="auto">
              <a:spcAft>
                <a:spcPts val="0"/>
              </a:spcAft>
              <a:buClrTx/>
              <a:buSzPct val="100000"/>
              <a:defRPr/>
            </a:pPr>
            <a:r>
              <a:rPr lang="en-US" sz="2400" dirty="0" smtClean="0">
                <a:solidFill>
                  <a:schemeClr val="bg1"/>
                </a:solidFill>
                <a:latin typeface="Tahoma" pitchFamily="34" charset="0"/>
                <a:cs typeface="Tahoma" pitchFamily="34" charset="0"/>
              </a:rPr>
              <a:t>Immediately when any of the following circumstances apply:</a:t>
            </a:r>
          </a:p>
          <a:p>
            <a:pPr marL="770382" lvl="1" indent="-514350" fontAlgn="auto">
              <a:spcAft>
                <a:spcPts val="0"/>
              </a:spcAft>
              <a:buClrTx/>
              <a:buSzPct val="100000"/>
              <a:defRPr/>
            </a:pPr>
            <a:endParaRPr lang="en-US" sz="500" dirty="0" smtClean="0">
              <a:solidFill>
                <a:schemeClr val="accent2"/>
              </a:solidFill>
              <a:latin typeface="Tahoma" pitchFamily="34" charset="0"/>
              <a:cs typeface="Tahoma" pitchFamily="34" charset="0"/>
            </a:endParaRPr>
          </a:p>
          <a:p>
            <a:pPr marL="1314450" lvl="2" indent="-514350" fontAlgn="auto">
              <a:spcAft>
                <a:spcPts val="0"/>
              </a:spcAft>
              <a:buClrTx/>
              <a:buFont typeface="+mj-lt"/>
              <a:buAutoNum type="romanLcPeriod"/>
              <a:defRPr/>
            </a:pPr>
            <a:r>
              <a:rPr lang="en-US" sz="2000" dirty="0" smtClean="0">
                <a:solidFill>
                  <a:schemeClr val="accent4"/>
                </a:solidFill>
                <a:latin typeface="Tahoma" pitchFamily="34" charset="0"/>
                <a:cs typeface="Tahoma" pitchFamily="34" charset="0"/>
              </a:rPr>
              <a:t>Institution revises its policy in a manner that affects the investigator;</a:t>
            </a:r>
          </a:p>
          <a:p>
            <a:pPr marL="1314450" lvl="2" indent="-514350" fontAlgn="auto">
              <a:spcAft>
                <a:spcPts val="0"/>
              </a:spcAft>
              <a:buClrTx/>
              <a:buFont typeface="+mj-lt"/>
              <a:buAutoNum type="romanLcPeriod"/>
              <a:defRPr/>
            </a:pPr>
            <a:r>
              <a:rPr lang="en-US" sz="2000" dirty="0" smtClean="0">
                <a:solidFill>
                  <a:schemeClr val="accent4"/>
                </a:solidFill>
                <a:latin typeface="Tahoma" pitchFamily="34" charset="0"/>
                <a:cs typeface="Tahoma" pitchFamily="34" charset="0"/>
              </a:rPr>
              <a:t>When an investigator is new to the Institution; or</a:t>
            </a:r>
          </a:p>
          <a:p>
            <a:pPr marL="1314450" lvl="2" indent="-514350" fontAlgn="auto">
              <a:spcAft>
                <a:spcPts val="0"/>
              </a:spcAft>
              <a:buClrTx/>
              <a:buFont typeface="+mj-lt"/>
              <a:buAutoNum type="romanLcPeriod"/>
              <a:defRPr/>
            </a:pPr>
            <a:r>
              <a:rPr lang="en-US" sz="2000" dirty="0" smtClean="0">
                <a:solidFill>
                  <a:schemeClr val="accent4"/>
                </a:solidFill>
                <a:latin typeface="Tahoma" pitchFamily="34" charset="0"/>
                <a:cs typeface="Tahoma" pitchFamily="34" charset="0"/>
              </a:rPr>
              <a:t>When the Institution finds an Investigator is not in compliance with the Institution’s policy or management plan.</a:t>
            </a:r>
            <a:endParaRPr lang="en-US" sz="2000" dirty="0">
              <a:solidFill>
                <a:schemeClr val="accent4"/>
              </a:solidFill>
              <a:latin typeface="Tahoma" pitchFamily="34" charset="0"/>
              <a:cs typeface="Tahoma" pitchFamily="34" charset="0"/>
            </a:endParaRPr>
          </a:p>
        </p:txBody>
      </p:sp>
      <p:sp>
        <p:nvSpPr>
          <p:cNvPr id="890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F7586504-3C49-4F5E-83E1-325BEE729C65}" type="slidenum">
              <a:rPr lang="en-US">
                <a:solidFill>
                  <a:srgbClr val="00359E"/>
                </a:solidFill>
              </a:rPr>
              <a:pPr eaLnBrk="1" hangingPunct="1"/>
              <a:t>26</a:t>
            </a:fld>
            <a:endParaRPr lang="en-US" dirty="0">
              <a:solidFill>
                <a:srgbClr val="00359E"/>
              </a:solidFill>
            </a:endParaRPr>
          </a:p>
        </p:txBody>
      </p:sp>
    </p:spTree>
    <p:extLst>
      <p:ext uri="{BB962C8B-B14F-4D97-AF65-F5344CB8AC3E}">
        <p14:creationId xmlns:p14="http://schemas.microsoft.com/office/powerpoint/2010/main" val="54147616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2880"/>
            <a:ext cx="8229600" cy="1111664"/>
          </a:xfrm>
        </p:spPr>
        <p:txBody>
          <a:bodyPr>
            <a:normAutofit fontScale="90000"/>
          </a:bodyPr>
          <a:lstStyle/>
          <a:p>
            <a:pPr fontAlgn="auto">
              <a:spcAft>
                <a:spcPts val="0"/>
              </a:spcAft>
              <a:defRPr/>
            </a:pPr>
            <a:r>
              <a:rPr lang="en-US" sz="4900" dirty="0" smtClean="0">
                <a:latin typeface="Tahoma" pitchFamily="34" charset="0"/>
                <a:cs typeface="Tahoma" pitchFamily="34" charset="0"/>
              </a:rPr>
              <a:t>Institutional Responsibilities:</a:t>
            </a:r>
            <a:r>
              <a:rPr lang="en-US" dirty="0" smtClean="0">
                <a:latin typeface="Tahoma" pitchFamily="34" charset="0"/>
                <a:cs typeface="Tahoma" pitchFamily="34" charset="0"/>
              </a:rPr>
              <a:t/>
            </a:r>
            <a:br>
              <a:rPr lang="en-US" dirty="0" smtClean="0">
                <a:latin typeface="Tahoma" pitchFamily="34" charset="0"/>
                <a:cs typeface="Tahoma" pitchFamily="34" charset="0"/>
              </a:rPr>
            </a:br>
            <a:r>
              <a:rPr lang="en-US" sz="3600" dirty="0" smtClean="0">
                <a:solidFill>
                  <a:schemeClr val="bg1"/>
                </a:solidFill>
                <a:latin typeface="Tahoma" pitchFamily="34" charset="0"/>
                <a:cs typeface="Tahoma" pitchFamily="34" charset="0"/>
              </a:rPr>
              <a:t>Investigator Disclosure of SFIs</a:t>
            </a:r>
            <a:endParaRPr lang="en-US" dirty="0">
              <a:solidFill>
                <a:schemeClr val="bg1"/>
              </a:solidFill>
            </a:endParaRPr>
          </a:p>
        </p:txBody>
      </p:sp>
      <p:sp>
        <p:nvSpPr>
          <p:cNvPr id="90115" name="Content Placeholder 1"/>
          <p:cNvSpPr>
            <a:spLocks noGrp="1"/>
          </p:cNvSpPr>
          <p:nvPr>
            <p:ph idx="1"/>
          </p:nvPr>
        </p:nvSpPr>
        <p:spPr/>
        <p:txBody>
          <a:bodyPr/>
          <a:lstStyle/>
          <a:p>
            <a:pPr>
              <a:spcBef>
                <a:spcPct val="0"/>
              </a:spcBef>
              <a:buFont typeface="Arial" charset="0"/>
              <a:buChar char="•"/>
            </a:pPr>
            <a:endParaRPr lang="en-US" dirty="0" smtClean="0">
              <a:latin typeface="Tahoma" pitchFamily="34" charset="0"/>
              <a:cs typeface="Tahoma" pitchFamily="34" charset="0"/>
            </a:endParaRPr>
          </a:p>
          <a:p>
            <a:pPr>
              <a:spcBef>
                <a:spcPct val="0"/>
              </a:spcBef>
              <a:buClrTx/>
              <a:buFont typeface="Arial" charset="0"/>
              <a:buChar char="•"/>
            </a:pPr>
            <a:r>
              <a:rPr lang="en-US" dirty="0" smtClean="0">
                <a:latin typeface="Tahoma" pitchFamily="34" charset="0"/>
                <a:cs typeface="Tahoma" pitchFamily="34" charset="0"/>
              </a:rPr>
              <a:t>SFIs include financial interests that are related to an Investigator’s institutional responsibilities.</a:t>
            </a:r>
          </a:p>
          <a:p>
            <a:pPr>
              <a:spcBef>
                <a:spcPct val="0"/>
              </a:spcBef>
              <a:buClrTx/>
              <a:buFont typeface="Arial" charset="0"/>
              <a:buNone/>
            </a:pPr>
            <a:endParaRPr lang="en-US" dirty="0" smtClean="0">
              <a:latin typeface="Tahoma" pitchFamily="34" charset="0"/>
              <a:cs typeface="Tahoma" pitchFamily="34" charset="0"/>
            </a:endParaRPr>
          </a:p>
          <a:p>
            <a:pPr>
              <a:spcBef>
                <a:spcPct val="0"/>
              </a:spcBef>
              <a:buClrTx/>
              <a:buFont typeface="Arial" charset="0"/>
              <a:buChar char="•"/>
            </a:pPr>
            <a:r>
              <a:rPr lang="en-US" dirty="0" smtClean="0">
                <a:latin typeface="Tahoma" pitchFamily="34" charset="0"/>
                <a:cs typeface="Tahoma" pitchFamily="34" charset="0"/>
              </a:rPr>
              <a:t>Institutions are responsible for determining whether SFI is related to NIH-funded research and if it is an FCOI.</a:t>
            </a:r>
          </a:p>
        </p:txBody>
      </p:sp>
      <p:sp>
        <p:nvSpPr>
          <p:cNvPr id="9011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35705E0F-000A-410C-9ACD-14C2A8934D6D}" type="slidenum">
              <a:rPr lang="en-US">
                <a:solidFill>
                  <a:srgbClr val="00359E"/>
                </a:solidFill>
              </a:rPr>
              <a:pPr eaLnBrk="1" hangingPunct="1"/>
              <a:t>27</a:t>
            </a:fld>
            <a:endParaRPr lang="en-US" dirty="0">
              <a:solidFill>
                <a:srgbClr val="00359E"/>
              </a:solidFill>
            </a:endParaRPr>
          </a:p>
        </p:txBody>
      </p:sp>
    </p:spTree>
    <p:extLst>
      <p:ext uri="{BB962C8B-B14F-4D97-AF65-F5344CB8AC3E}">
        <p14:creationId xmlns:p14="http://schemas.microsoft.com/office/powerpoint/2010/main" val="100452520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 I complete a disclosure?</a:t>
            </a:r>
            <a:endParaRPr lang="en-US" dirty="0"/>
          </a:p>
        </p:txBody>
      </p:sp>
      <p:sp>
        <p:nvSpPr>
          <p:cNvPr id="3" name="Content Placeholder 2"/>
          <p:cNvSpPr>
            <a:spLocks noGrp="1"/>
          </p:cNvSpPr>
          <p:nvPr>
            <p:ph idx="1"/>
          </p:nvPr>
        </p:nvSpPr>
        <p:spPr/>
        <p:txBody>
          <a:bodyPr/>
          <a:lstStyle/>
          <a:p>
            <a:r>
              <a:rPr lang="en-US" dirty="0" smtClean="0"/>
              <a:t>When applying for a grant – but this is not renewed by the COI office</a:t>
            </a:r>
          </a:p>
          <a:p>
            <a:r>
              <a:rPr lang="en-US" dirty="0" smtClean="0"/>
              <a:t>At Every notice of award</a:t>
            </a:r>
          </a:p>
          <a:p>
            <a:r>
              <a:rPr lang="en-US" dirty="0" smtClean="0"/>
              <a:t>Annual on renewal date</a:t>
            </a:r>
          </a:p>
          <a:p>
            <a:r>
              <a:rPr lang="en-US" dirty="0" smtClean="0"/>
              <a:t>Within 30 days of acquiring a new SFI (including travel)</a:t>
            </a:r>
            <a:endParaRPr lang="en-US" dirty="0"/>
          </a:p>
        </p:txBody>
      </p:sp>
    </p:spTree>
    <p:extLst>
      <p:ext uri="{BB962C8B-B14F-4D97-AF65-F5344CB8AC3E}">
        <p14:creationId xmlns:p14="http://schemas.microsoft.com/office/powerpoint/2010/main" val="484533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happens to my disclosure?</a:t>
            </a:r>
            <a:endParaRPr lang="en-US" dirty="0"/>
          </a:p>
        </p:txBody>
      </p:sp>
      <p:sp>
        <p:nvSpPr>
          <p:cNvPr id="3" name="Content Placeholder 2"/>
          <p:cNvSpPr>
            <a:spLocks noGrp="1"/>
          </p:cNvSpPr>
          <p:nvPr>
            <p:ph idx="1"/>
          </p:nvPr>
        </p:nvSpPr>
        <p:spPr/>
        <p:txBody>
          <a:bodyPr/>
          <a:lstStyle/>
          <a:p>
            <a:r>
              <a:rPr lang="en-US" dirty="0" smtClean="0"/>
              <a:t>If no financial interests disclosed – automatically certified</a:t>
            </a:r>
          </a:p>
          <a:p>
            <a:r>
              <a:rPr lang="en-US" dirty="0" smtClean="0"/>
              <a:t>Otherwise reviewed by COI office</a:t>
            </a:r>
          </a:p>
          <a:p>
            <a:pPr lvl="1"/>
            <a:r>
              <a:rPr lang="en-US" dirty="0" smtClean="0"/>
              <a:t>Is the SFI related to the research</a:t>
            </a:r>
          </a:p>
          <a:p>
            <a:pPr lvl="1"/>
            <a:r>
              <a:rPr lang="en-US" dirty="0" smtClean="0"/>
              <a:t>If it is related to the research, is it a Financial Conflict of Interest? </a:t>
            </a:r>
            <a:endParaRPr lang="en-US" dirty="0"/>
          </a:p>
        </p:txBody>
      </p:sp>
    </p:spTree>
    <p:extLst>
      <p:ext uri="{BB962C8B-B14F-4D97-AF65-F5344CB8AC3E}">
        <p14:creationId xmlns:p14="http://schemas.microsoft.com/office/powerpoint/2010/main" val="58704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fontAlgn="auto">
              <a:spcAft>
                <a:spcPts val="0"/>
              </a:spcAft>
              <a:defRPr/>
            </a:pPr>
            <a:r>
              <a:rPr lang="en-US" sz="4400" dirty="0" smtClean="0">
                <a:latin typeface="Tahoma" pitchFamily="34" charset="0"/>
              </a:rPr>
              <a:t>2011 Revised FCOI Regulation</a:t>
            </a:r>
            <a:endParaRPr lang="en-US" sz="4400" dirty="0"/>
          </a:p>
        </p:txBody>
      </p:sp>
      <p:sp>
        <p:nvSpPr>
          <p:cNvPr id="67587" name="Content Placeholder 2"/>
          <p:cNvSpPr>
            <a:spLocks noGrp="1"/>
          </p:cNvSpPr>
          <p:nvPr>
            <p:ph idx="1"/>
          </p:nvPr>
        </p:nvSpPr>
        <p:spPr>
          <a:xfrm>
            <a:off x="381000" y="1752600"/>
            <a:ext cx="8610600" cy="4343400"/>
          </a:xfrm>
        </p:spPr>
        <p:txBody>
          <a:bodyPr/>
          <a:lstStyle/>
          <a:p>
            <a:pPr>
              <a:lnSpc>
                <a:spcPct val="120000"/>
              </a:lnSpc>
              <a:spcBef>
                <a:spcPct val="0"/>
              </a:spcBef>
              <a:buClr>
                <a:schemeClr val="tx2"/>
              </a:buClr>
              <a:buFont typeface="Arial" charset="0"/>
              <a:buChar char="•"/>
            </a:pPr>
            <a:r>
              <a:rPr lang="en-US" sz="2400" dirty="0" smtClean="0">
                <a:latin typeface="Tahoma" pitchFamily="34" charset="0"/>
                <a:cs typeface="Tahoma" pitchFamily="34" charset="0"/>
              </a:rPr>
              <a:t>Revised regulations on </a:t>
            </a:r>
            <a:r>
              <a:rPr lang="en-US" sz="2400" i="1" dirty="0" smtClean="0">
                <a:latin typeface="Tahoma" pitchFamily="34" charset="0"/>
                <a:cs typeface="Tahoma" pitchFamily="34" charset="0"/>
              </a:rPr>
              <a:t>Responsibility of Applicants for Promoting Objectivity in Research for which Public Health Service Funding is Sought  </a:t>
            </a:r>
            <a:r>
              <a:rPr lang="en-US" sz="2400" dirty="0" smtClean="0">
                <a:latin typeface="Tahoma" pitchFamily="34" charset="0"/>
                <a:cs typeface="Tahoma" pitchFamily="34" charset="0"/>
              </a:rPr>
              <a:t>and </a:t>
            </a:r>
          </a:p>
          <a:p>
            <a:pPr>
              <a:lnSpc>
                <a:spcPct val="120000"/>
              </a:lnSpc>
              <a:spcBef>
                <a:spcPct val="0"/>
              </a:spcBef>
              <a:buClr>
                <a:schemeClr val="tx2"/>
              </a:buClr>
              <a:buSzPct val="80000"/>
              <a:buFont typeface="Arial" charset="0"/>
              <a:buNone/>
            </a:pPr>
            <a:r>
              <a:rPr lang="en-US" sz="2400" i="1" dirty="0" smtClean="0">
                <a:latin typeface="Tahoma" pitchFamily="34" charset="0"/>
                <a:cs typeface="Tahoma" pitchFamily="34" charset="0"/>
              </a:rPr>
              <a:t>   Responsible Prospective Contractors</a:t>
            </a:r>
            <a:endParaRPr lang="en-US" sz="2400" dirty="0" smtClean="0">
              <a:latin typeface="Tahoma" pitchFamily="34" charset="0"/>
              <a:cs typeface="Tahoma" pitchFamily="34" charset="0"/>
            </a:endParaRPr>
          </a:p>
          <a:p>
            <a:pPr>
              <a:lnSpc>
                <a:spcPct val="120000"/>
              </a:lnSpc>
              <a:spcBef>
                <a:spcPct val="0"/>
              </a:spcBef>
              <a:buClr>
                <a:schemeClr val="tx2"/>
              </a:buClr>
              <a:buFont typeface="Arial" charset="0"/>
              <a:buChar char="•"/>
            </a:pPr>
            <a:r>
              <a:rPr lang="en-US" sz="2400" dirty="0" smtClean="0">
                <a:latin typeface="Tahoma" pitchFamily="34" charset="0"/>
                <a:cs typeface="Tahoma" pitchFamily="34" charset="0"/>
              </a:rPr>
              <a:t>Published in Federal Register on August 25, 2011</a:t>
            </a:r>
          </a:p>
          <a:p>
            <a:pPr>
              <a:lnSpc>
                <a:spcPct val="120000"/>
              </a:lnSpc>
              <a:spcBef>
                <a:spcPct val="0"/>
              </a:spcBef>
              <a:buClr>
                <a:schemeClr val="tx2"/>
              </a:buClr>
              <a:buFont typeface="Arial" charset="0"/>
              <a:buChar char="•"/>
            </a:pPr>
            <a:r>
              <a:rPr lang="en-US" sz="2400" dirty="0" smtClean="0">
                <a:latin typeface="Tahoma" pitchFamily="34" charset="0"/>
                <a:cs typeface="Tahoma" pitchFamily="34" charset="0"/>
              </a:rPr>
              <a:t>Implementation by August 24, 2012</a:t>
            </a:r>
          </a:p>
          <a:p>
            <a:pPr>
              <a:lnSpc>
                <a:spcPct val="120000"/>
              </a:lnSpc>
              <a:spcBef>
                <a:spcPct val="0"/>
              </a:spcBef>
              <a:buClr>
                <a:schemeClr val="tx2"/>
              </a:buClr>
              <a:buFont typeface="Arial" charset="0"/>
              <a:buChar char="•"/>
            </a:pPr>
            <a:r>
              <a:rPr lang="en-US" sz="2400" dirty="0" smtClean="0">
                <a:latin typeface="Tahoma" pitchFamily="34" charset="0"/>
                <a:cs typeface="Tahoma" pitchFamily="34" charset="0"/>
              </a:rPr>
              <a:t>Applies to each Notice of Award issued subsequent to compliance dates of final rule (including non-competing renewals)</a:t>
            </a:r>
          </a:p>
        </p:txBody>
      </p:sp>
      <p:sp>
        <p:nvSpPr>
          <p:cNvPr id="675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FF59B34-4451-4608-A336-407972AC76D7}" type="slidenum">
              <a:rPr lang="en-US">
                <a:solidFill>
                  <a:srgbClr val="00359E"/>
                </a:solidFill>
              </a:rPr>
              <a:pPr eaLnBrk="1" hangingPunct="1"/>
              <a:t>3</a:t>
            </a:fld>
            <a:endParaRPr lang="en-US" dirty="0">
              <a:solidFill>
                <a:srgbClr val="00359E"/>
              </a:solidFill>
            </a:endParaRPr>
          </a:p>
        </p:txBody>
      </p:sp>
    </p:spTree>
    <p:extLst>
      <p:ext uri="{BB962C8B-B14F-4D97-AF65-F5344CB8AC3E}">
        <p14:creationId xmlns:p14="http://schemas.microsoft.com/office/powerpoint/2010/main" val="1373177838"/>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the process</a:t>
            </a:r>
            <a:endParaRPr lang="en-US" dirty="0"/>
          </a:p>
        </p:txBody>
      </p:sp>
      <p:sp>
        <p:nvSpPr>
          <p:cNvPr id="3" name="Content Placeholder 2"/>
          <p:cNvSpPr>
            <a:spLocks noGrp="1"/>
          </p:cNvSpPr>
          <p:nvPr>
            <p:ph idx="1"/>
          </p:nvPr>
        </p:nvSpPr>
        <p:spPr/>
        <p:txBody>
          <a:bodyPr/>
          <a:lstStyle/>
          <a:p>
            <a:r>
              <a:rPr lang="en-US" dirty="0" smtClean="0"/>
              <a:t>Reviewed by Associate Director</a:t>
            </a:r>
          </a:p>
          <a:p>
            <a:pPr lvl="1"/>
            <a:r>
              <a:rPr lang="en-US" dirty="0" smtClean="0"/>
              <a:t>Certified or referred to </a:t>
            </a:r>
            <a:r>
              <a:rPr lang="en-US" dirty="0"/>
              <a:t>I</a:t>
            </a:r>
            <a:r>
              <a:rPr lang="en-US" dirty="0" smtClean="0"/>
              <a:t>nstitutional Officer</a:t>
            </a:r>
          </a:p>
          <a:p>
            <a:r>
              <a:rPr lang="en-US" dirty="0" smtClean="0"/>
              <a:t>Reviewed by IO</a:t>
            </a:r>
          </a:p>
          <a:p>
            <a:pPr lvl="1"/>
            <a:r>
              <a:rPr lang="en-US" dirty="0" smtClean="0"/>
              <a:t>Certified or referred to COI committee</a:t>
            </a:r>
          </a:p>
          <a:p>
            <a:r>
              <a:rPr lang="en-US" dirty="0" smtClean="0"/>
              <a:t>Reviewed by COI committee</a:t>
            </a:r>
          </a:p>
          <a:p>
            <a:pPr lvl="1"/>
            <a:r>
              <a:rPr lang="en-US" dirty="0" smtClean="0"/>
              <a:t>Certified or </a:t>
            </a:r>
          </a:p>
          <a:p>
            <a:pPr lvl="1"/>
            <a:r>
              <a:rPr lang="en-US" dirty="0" smtClean="0"/>
              <a:t>Management plan created</a:t>
            </a:r>
          </a:p>
          <a:p>
            <a:endParaRPr lang="en-US" dirty="0"/>
          </a:p>
        </p:txBody>
      </p:sp>
    </p:spTree>
    <p:extLst>
      <p:ext uri="{BB962C8B-B14F-4D97-AF65-F5344CB8AC3E}">
        <p14:creationId xmlns:p14="http://schemas.microsoft.com/office/powerpoint/2010/main" val="158993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FCOI’s are expected</a:t>
            </a:r>
            <a:endParaRPr lang="en-US" dirty="0"/>
          </a:p>
        </p:txBody>
      </p:sp>
      <p:sp>
        <p:nvSpPr>
          <p:cNvPr id="3" name="Content Placeholder 2"/>
          <p:cNvSpPr>
            <a:spLocks noGrp="1"/>
          </p:cNvSpPr>
          <p:nvPr>
            <p:ph idx="1"/>
          </p:nvPr>
        </p:nvSpPr>
        <p:spPr/>
        <p:txBody>
          <a:bodyPr/>
          <a:lstStyle/>
          <a:p>
            <a:r>
              <a:rPr lang="en-US" dirty="0" smtClean="0"/>
              <a:t>Management plan may be as simple as:</a:t>
            </a:r>
            <a:br>
              <a:rPr lang="en-US" dirty="0" smtClean="0"/>
            </a:br>
            <a:r>
              <a:rPr lang="en-US" dirty="0" smtClean="0"/>
              <a:t>	Disclose FCOI in all publications</a:t>
            </a:r>
          </a:p>
          <a:p>
            <a:pPr lvl="1"/>
            <a:r>
              <a:rPr lang="en-US" dirty="0" smtClean="0"/>
              <a:t>Disclose FCOI to lab and staff</a:t>
            </a:r>
          </a:p>
          <a:p>
            <a:pPr lvl="1"/>
            <a:r>
              <a:rPr lang="en-US" dirty="0" smtClean="0"/>
              <a:t>Disclose FCOI in all talks</a:t>
            </a:r>
          </a:p>
          <a:p>
            <a:r>
              <a:rPr lang="en-US" dirty="0" smtClean="0"/>
              <a:t>More complicated situations can require independent data monitor or restriction of activity</a:t>
            </a:r>
            <a:endParaRPr lang="en-US" dirty="0"/>
          </a:p>
        </p:txBody>
      </p:sp>
    </p:spTree>
    <p:extLst>
      <p:ext uri="{BB962C8B-B14F-4D97-AF65-F5344CB8AC3E}">
        <p14:creationId xmlns:p14="http://schemas.microsoft.com/office/powerpoint/2010/main" val="39589747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368425"/>
          </a:xfrm>
        </p:spPr>
        <p:txBody>
          <a:bodyPr>
            <a:noAutofit/>
          </a:bodyPr>
          <a:lstStyle/>
          <a:p>
            <a:pPr fontAlgn="auto">
              <a:spcAft>
                <a:spcPts val="0"/>
              </a:spcAft>
              <a:defRPr/>
            </a:pPr>
            <a:r>
              <a:rPr lang="en-US" sz="4400" dirty="0" smtClean="0">
                <a:latin typeface="Tahoma" pitchFamily="34" charset="0"/>
                <a:cs typeface="Tahoma" pitchFamily="34" charset="0"/>
              </a:rPr>
              <a:t>Institutional Responsibilities:</a:t>
            </a:r>
            <a:r>
              <a:rPr lang="en-US" dirty="0" smtClean="0">
                <a:latin typeface="Tahoma" pitchFamily="34" charset="0"/>
                <a:cs typeface="Tahoma" pitchFamily="34" charset="0"/>
              </a:rPr>
              <a:t/>
            </a:r>
            <a:br>
              <a:rPr lang="en-US" dirty="0" smtClean="0">
                <a:latin typeface="Tahoma" pitchFamily="34" charset="0"/>
                <a:cs typeface="Tahoma" pitchFamily="34" charset="0"/>
              </a:rPr>
            </a:br>
            <a:r>
              <a:rPr lang="en-US" sz="3200" dirty="0" smtClean="0">
                <a:solidFill>
                  <a:schemeClr val="bg1"/>
                </a:solidFill>
                <a:latin typeface="Tahoma" pitchFamily="34" charset="0"/>
                <a:cs typeface="Tahoma" pitchFamily="34" charset="0"/>
              </a:rPr>
              <a:t>Management of FCOIs</a:t>
            </a:r>
            <a:endParaRPr lang="en-US" sz="3200" dirty="0">
              <a:solidFill>
                <a:schemeClr val="bg1"/>
              </a:solidFill>
              <a:latin typeface="Tahoma" pitchFamily="34" charset="0"/>
              <a:cs typeface="Tahoma" pitchFamily="34" charset="0"/>
            </a:endParaRPr>
          </a:p>
        </p:txBody>
      </p:sp>
      <p:sp>
        <p:nvSpPr>
          <p:cNvPr id="92163" name="Content Placeholder 1"/>
          <p:cNvSpPr>
            <a:spLocks noGrp="1"/>
          </p:cNvSpPr>
          <p:nvPr>
            <p:ph idx="1"/>
          </p:nvPr>
        </p:nvSpPr>
        <p:spPr>
          <a:xfrm>
            <a:off x="533400" y="1570038"/>
            <a:ext cx="8237538" cy="5059362"/>
          </a:xfrm>
        </p:spPr>
        <p:txBody>
          <a:bodyPr/>
          <a:lstStyle/>
          <a:p>
            <a:pPr>
              <a:spcBef>
                <a:spcPct val="0"/>
              </a:spcBef>
              <a:buClr>
                <a:schemeClr val="tx2"/>
              </a:buClr>
              <a:buFont typeface="Arial" charset="0"/>
              <a:buChar char="•"/>
            </a:pPr>
            <a:r>
              <a:rPr lang="en-US" sz="2400" dirty="0" smtClean="0">
                <a:latin typeface="Tahoma" pitchFamily="34" charset="0"/>
                <a:cs typeface="Tahoma" pitchFamily="34" charset="0"/>
              </a:rPr>
              <a:t>Take necessary actions to manage FCOIs of its Investigators, including those of subrecipient Investigators.</a:t>
            </a:r>
          </a:p>
          <a:p>
            <a:pPr>
              <a:spcBef>
                <a:spcPct val="0"/>
              </a:spcBef>
              <a:buClr>
                <a:schemeClr val="tx2"/>
              </a:buClr>
              <a:buFont typeface="Arial" charset="0"/>
              <a:buChar char="•"/>
            </a:pPr>
            <a:r>
              <a:rPr lang="en-US" sz="2400" dirty="0" smtClean="0">
                <a:latin typeface="Tahoma" pitchFamily="34" charset="0"/>
                <a:cs typeface="Tahoma" pitchFamily="34" charset="0"/>
              </a:rPr>
              <a:t>Develop a management plan(s) and monitor compliance.</a:t>
            </a:r>
          </a:p>
          <a:p>
            <a:pPr>
              <a:spcBef>
                <a:spcPct val="0"/>
              </a:spcBef>
              <a:buClr>
                <a:schemeClr val="tx2"/>
              </a:buClr>
              <a:buFont typeface="Arial" charset="0"/>
              <a:buChar char="•"/>
            </a:pPr>
            <a:r>
              <a:rPr lang="en-US" sz="2400" dirty="0" smtClean="0">
                <a:latin typeface="Tahoma" pitchFamily="34" charset="0"/>
                <a:cs typeface="Tahoma" pitchFamily="34" charset="0"/>
              </a:rPr>
              <a:t>If an Institution identifies an SFI that was not disclosed or reviewed in a timely manner, the designated official(s) shall within sixty (60) days review the SFI, determine if an FCOI exists and implement an interim management plan, if needed. </a:t>
            </a:r>
          </a:p>
          <a:p>
            <a:pPr>
              <a:spcBef>
                <a:spcPct val="0"/>
              </a:spcBef>
              <a:buClr>
                <a:schemeClr val="tx2"/>
              </a:buClr>
              <a:buFont typeface="Arial" charset="0"/>
              <a:buChar char="•"/>
            </a:pPr>
            <a:r>
              <a:rPr lang="en-US" sz="2400" dirty="0" smtClean="0">
                <a:latin typeface="Tahoma" pitchFamily="34" charset="0"/>
                <a:cs typeface="Tahoma" pitchFamily="34" charset="0"/>
              </a:rPr>
              <a:t>In cases of non compliance, complete a retrospective review and submit mitigation report if bias is found.</a:t>
            </a:r>
          </a:p>
        </p:txBody>
      </p:sp>
      <p:sp>
        <p:nvSpPr>
          <p:cNvPr id="92164"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0F5451B7-AF9D-48B3-AACD-2A146BEDA849}" type="slidenum">
              <a:rPr lang="en-US">
                <a:solidFill>
                  <a:srgbClr val="00359E"/>
                </a:solidFill>
              </a:rPr>
              <a:pPr eaLnBrk="1" hangingPunct="1"/>
              <a:t>32</a:t>
            </a:fld>
            <a:endParaRPr lang="en-US" dirty="0">
              <a:solidFill>
                <a:srgbClr val="00359E"/>
              </a:solidFill>
            </a:endParaRPr>
          </a:p>
        </p:txBody>
      </p:sp>
    </p:spTree>
    <p:extLst>
      <p:ext uri="{BB962C8B-B14F-4D97-AF65-F5344CB8AC3E}">
        <p14:creationId xmlns:p14="http://schemas.microsoft.com/office/powerpoint/2010/main" val="2068352852"/>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a:xfrm>
            <a:off x="381000" y="76200"/>
            <a:ext cx="8763000" cy="1219200"/>
          </a:xfrm>
        </p:spPr>
        <p:txBody>
          <a:bodyPr>
            <a:noAutofit/>
          </a:bodyPr>
          <a:lstStyle/>
          <a:p>
            <a:pPr fontAlgn="auto">
              <a:spcAft>
                <a:spcPts val="0"/>
              </a:spcAft>
              <a:defRPr/>
            </a:pPr>
            <a:r>
              <a:rPr lang="en-US" sz="4400" dirty="0" smtClean="0">
                <a:latin typeface="Tahoma" pitchFamily="34" charset="0"/>
                <a:cs typeface="Tahoma" pitchFamily="34" charset="0"/>
              </a:rPr>
              <a:t>Institutional Responsibilities:</a:t>
            </a:r>
            <a:r>
              <a:rPr lang="en-US" dirty="0" smtClean="0">
                <a:latin typeface="Tahoma" pitchFamily="34" charset="0"/>
                <a:cs typeface="Tahoma" pitchFamily="34" charset="0"/>
              </a:rPr>
              <a:t/>
            </a:r>
            <a:br>
              <a:rPr lang="en-US" dirty="0" smtClean="0">
                <a:latin typeface="Tahoma" pitchFamily="34" charset="0"/>
                <a:cs typeface="Tahoma" pitchFamily="34" charset="0"/>
              </a:rPr>
            </a:br>
            <a:r>
              <a:rPr lang="en-US" sz="3200" dirty="0" smtClean="0">
                <a:solidFill>
                  <a:schemeClr val="bg1"/>
                </a:solidFill>
                <a:latin typeface="Tahoma" pitchFamily="34" charset="0"/>
                <a:cs typeface="Tahoma" pitchFamily="34" charset="0"/>
              </a:rPr>
              <a:t>Elements of an FCOI Report</a:t>
            </a:r>
          </a:p>
        </p:txBody>
      </p:sp>
      <p:sp>
        <p:nvSpPr>
          <p:cNvPr id="614403" name="Rectangle 3"/>
          <p:cNvSpPr>
            <a:spLocks noGrp="1" noChangeArrowheads="1"/>
          </p:cNvSpPr>
          <p:nvPr>
            <p:ph idx="1"/>
          </p:nvPr>
        </p:nvSpPr>
        <p:spPr>
          <a:xfrm>
            <a:off x="304800" y="1295400"/>
            <a:ext cx="8839200" cy="5791200"/>
          </a:xfrm>
        </p:spPr>
        <p:txBody>
          <a:bodyPr rtlCol="0">
            <a:noAutofit/>
          </a:bodyPr>
          <a:lstStyle/>
          <a:p>
            <a:pPr fontAlgn="auto">
              <a:buClr>
                <a:schemeClr val="tx1"/>
              </a:buClr>
              <a:buSzPct val="90000"/>
              <a:buFont typeface="Arial" pitchFamily="34" charset="0"/>
              <a:buNone/>
              <a:defRPr/>
            </a:pPr>
            <a:endParaRPr lang="en-US" sz="2400" dirty="0" smtClean="0">
              <a:solidFill>
                <a:schemeClr val="accent1">
                  <a:lumMod val="50000"/>
                </a:schemeClr>
              </a:solidFill>
              <a:latin typeface="Tahoma" pitchFamily="34" charset="0"/>
              <a:cs typeface="Tahoma" pitchFamily="34" charset="0"/>
            </a:endParaRPr>
          </a:p>
          <a:p>
            <a:pPr fontAlgn="auto">
              <a:buClrTx/>
              <a:defRPr/>
            </a:pPr>
            <a:r>
              <a:rPr lang="en-US" sz="2100" dirty="0" smtClean="0">
                <a:latin typeface="Tahoma" pitchFamily="34" charset="0"/>
                <a:cs typeface="Tahoma" pitchFamily="34" charset="0"/>
              </a:rPr>
              <a:t>Grant number;</a:t>
            </a:r>
          </a:p>
          <a:p>
            <a:pPr fontAlgn="auto">
              <a:buClrTx/>
              <a:defRPr/>
            </a:pPr>
            <a:r>
              <a:rPr lang="en-US" sz="2100" dirty="0" smtClean="0">
                <a:latin typeface="Tahoma" pitchFamily="34" charset="0"/>
                <a:cs typeface="Tahoma" pitchFamily="34" charset="0"/>
              </a:rPr>
              <a:t>PD/PI or contact PD/PI;</a:t>
            </a:r>
          </a:p>
          <a:p>
            <a:pPr fontAlgn="auto">
              <a:buClrTx/>
              <a:defRPr/>
            </a:pPr>
            <a:r>
              <a:rPr lang="en-US" sz="2100" dirty="0" smtClean="0">
                <a:latin typeface="Tahoma" pitchFamily="34" charset="0"/>
                <a:cs typeface="Tahoma" pitchFamily="34" charset="0"/>
              </a:rPr>
              <a:t>Name of Investigator with the FCOI; </a:t>
            </a:r>
          </a:p>
          <a:p>
            <a:pPr fontAlgn="auto">
              <a:buClrTx/>
              <a:defRPr/>
            </a:pPr>
            <a:r>
              <a:rPr lang="en-US" sz="2100" dirty="0" smtClean="0">
                <a:latin typeface="Tahoma" pitchFamily="34" charset="0"/>
                <a:cs typeface="Tahoma" pitchFamily="34" charset="0"/>
              </a:rPr>
              <a:t>Name of the entity with which the Investigator has an FCOI;</a:t>
            </a:r>
          </a:p>
          <a:p>
            <a:pPr fontAlgn="auto">
              <a:buClrTx/>
              <a:defRPr/>
            </a:pPr>
            <a:r>
              <a:rPr lang="en-US" sz="2100" dirty="0" smtClean="0">
                <a:latin typeface="Tahoma" pitchFamily="34" charset="0"/>
                <a:cs typeface="Tahoma" pitchFamily="34" charset="0"/>
              </a:rPr>
              <a:t>Nature of FCOI (e.g., equity, consulting fees, travel reimbursement, honoraria);</a:t>
            </a:r>
          </a:p>
          <a:p>
            <a:pPr fontAlgn="auto">
              <a:buClrTx/>
              <a:defRPr/>
            </a:pPr>
            <a:r>
              <a:rPr lang="en-US" sz="2100" dirty="0" smtClean="0">
                <a:latin typeface="Tahoma" pitchFamily="34" charset="0"/>
                <a:cs typeface="Tahoma" pitchFamily="34" charset="0"/>
              </a:rPr>
              <a:t>Value of the financial interest $0-4,999; $5K-9,999; $10K-19,999; amts between $20K-$100K by increments of $20K; amts above $100K by increments of $50K or a statement that a value cannot be readily determined;</a:t>
            </a:r>
          </a:p>
          <a:p>
            <a:pPr fontAlgn="auto">
              <a:buClrTx/>
              <a:defRPr/>
            </a:pPr>
            <a:r>
              <a:rPr lang="en-US" sz="2100" dirty="0" smtClean="0">
                <a:latin typeface="Tahoma" pitchFamily="34" charset="0"/>
                <a:cs typeface="Tahoma" pitchFamily="34" charset="0"/>
              </a:rPr>
              <a:t>A description how the financial interest relates to NIH-funded research and the basis for the Institution’s determination that the financial interest conflicts with such research; and</a:t>
            </a:r>
          </a:p>
          <a:p>
            <a:pPr fontAlgn="auto">
              <a:buClrTx/>
              <a:defRPr/>
            </a:pPr>
            <a:r>
              <a:rPr lang="en-US" sz="2100" dirty="0" smtClean="0">
                <a:latin typeface="Tahoma" pitchFamily="34" charset="0"/>
                <a:cs typeface="Tahoma" pitchFamily="34" charset="0"/>
              </a:rPr>
              <a:t>Key elements of the Institution’s management plan.  </a:t>
            </a:r>
          </a:p>
          <a:p>
            <a:pPr lvl="1" fontAlgn="auto">
              <a:lnSpc>
                <a:spcPct val="90000"/>
              </a:lnSpc>
              <a:spcAft>
                <a:spcPts val="0"/>
              </a:spcAft>
              <a:buFontTx/>
              <a:buNone/>
              <a:defRPr/>
            </a:pPr>
            <a:endParaRPr lang="en-US" sz="1800" dirty="0" smtClean="0">
              <a:latin typeface="Tahoma" pitchFamily="34" charset="0"/>
              <a:cs typeface="Tahoma" pitchFamily="34" charset="0"/>
            </a:endParaRPr>
          </a:p>
        </p:txBody>
      </p:sp>
      <p:sp>
        <p:nvSpPr>
          <p:cNvPr id="94212" name="Slide Number Placeholder 5"/>
          <p:cNvSpPr>
            <a:spLocks noGrp="1"/>
          </p:cNvSpPr>
          <p:nvPr>
            <p:ph type="sldNum" sz="quarter" idx="12"/>
          </p:nvPr>
        </p:nvSpPr>
        <p:spPr bwMode="auto">
          <a:xfrm>
            <a:off x="8458200" y="6408738"/>
            <a:ext cx="5556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dirty="0">
                <a:solidFill>
                  <a:srgbClr val="00359E"/>
                </a:solidFill>
              </a:rPr>
              <a:t>.</a:t>
            </a:r>
            <a:fld id="{E35BC7EA-1318-49A3-B766-F356941FFEAB}" type="slidenum">
              <a:rPr lang="en-US">
                <a:solidFill>
                  <a:srgbClr val="00359E"/>
                </a:solidFill>
              </a:rPr>
              <a:pPr eaLnBrk="1" hangingPunct="1"/>
              <a:t>33</a:t>
            </a:fld>
            <a:endParaRPr lang="en-US" dirty="0">
              <a:solidFill>
                <a:srgbClr val="00359E"/>
              </a:solidFill>
            </a:endParaRPr>
          </a:p>
        </p:txBody>
      </p:sp>
    </p:spTree>
    <p:extLst>
      <p:ext uri="{BB962C8B-B14F-4D97-AF65-F5344CB8AC3E}">
        <p14:creationId xmlns:p14="http://schemas.microsoft.com/office/powerpoint/2010/main" val="3003899502"/>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599"/>
          </a:xfrm>
        </p:spPr>
        <p:txBody>
          <a:bodyPr/>
          <a:lstStyle/>
          <a:p>
            <a:pPr fontAlgn="auto">
              <a:spcAft>
                <a:spcPts val="0"/>
              </a:spcAft>
              <a:defRPr/>
            </a:pPr>
            <a:r>
              <a:rPr lang="en-US" sz="4400" dirty="0" smtClean="0">
                <a:latin typeface="Tahoma" pitchFamily="34" charset="0"/>
                <a:cs typeface="Tahoma" pitchFamily="34" charset="0"/>
              </a:rPr>
              <a:t>Institutional Responsibilities:</a:t>
            </a:r>
            <a:r>
              <a:rPr lang="en-US" sz="3200" dirty="0" smtClean="0">
                <a:latin typeface="Tahoma" pitchFamily="34" charset="0"/>
                <a:cs typeface="Tahoma" pitchFamily="34" charset="0"/>
              </a:rPr>
              <a:t/>
            </a:r>
            <a:br>
              <a:rPr lang="en-US" sz="3200" dirty="0" smtClean="0">
                <a:latin typeface="Tahoma" pitchFamily="34" charset="0"/>
                <a:cs typeface="Tahoma" pitchFamily="34" charset="0"/>
              </a:rPr>
            </a:br>
            <a:r>
              <a:rPr lang="en-US" sz="3200" dirty="0" smtClean="0">
                <a:latin typeface="Tahoma" pitchFamily="34" charset="0"/>
                <a:cs typeface="Tahoma" pitchFamily="34" charset="0"/>
              </a:rPr>
              <a:t>Elements of an </a:t>
            </a:r>
            <a:r>
              <a:rPr lang="en-US" sz="3200" dirty="0" smtClean="0">
                <a:solidFill>
                  <a:schemeClr val="bg1"/>
                </a:solidFill>
                <a:latin typeface="Tahoma" pitchFamily="34" charset="0"/>
                <a:cs typeface="Tahoma" pitchFamily="34" charset="0"/>
              </a:rPr>
              <a:t>FCOI Report (cont’d)</a:t>
            </a:r>
            <a:endParaRPr lang="en-US" sz="3200" dirty="0">
              <a:latin typeface="Tahoma" pitchFamily="34" charset="0"/>
              <a:cs typeface="Tahoma" pitchFamily="34" charset="0"/>
            </a:endParaRPr>
          </a:p>
        </p:txBody>
      </p:sp>
      <p:sp>
        <p:nvSpPr>
          <p:cNvPr id="3" name="Content Placeholder 2"/>
          <p:cNvSpPr>
            <a:spLocks noGrp="1"/>
          </p:cNvSpPr>
          <p:nvPr>
            <p:ph idx="1"/>
          </p:nvPr>
        </p:nvSpPr>
        <p:spPr>
          <a:xfrm>
            <a:off x="457200" y="1676400"/>
            <a:ext cx="8229600" cy="4648200"/>
          </a:xfrm>
        </p:spPr>
        <p:txBody>
          <a:bodyPr rtlCol="0">
            <a:normAutofit fontScale="77500" lnSpcReduction="20000"/>
          </a:bodyPr>
          <a:lstStyle/>
          <a:p>
            <a:pPr fontAlgn="auto">
              <a:lnSpc>
                <a:spcPct val="120000"/>
              </a:lnSpc>
              <a:spcAft>
                <a:spcPts val="0"/>
              </a:spcAft>
              <a:buClrTx/>
              <a:defRPr/>
            </a:pPr>
            <a:r>
              <a:rPr lang="en-US" sz="3600" dirty="0" smtClean="0">
                <a:latin typeface="Tahoma" pitchFamily="34" charset="0"/>
                <a:cs typeface="Tahoma" pitchFamily="34" charset="0"/>
              </a:rPr>
              <a:t>Key Elements of a Management Plan include:</a:t>
            </a:r>
          </a:p>
          <a:p>
            <a:pPr lvl="1" fontAlgn="auto">
              <a:spcAft>
                <a:spcPts val="0"/>
              </a:spcAft>
              <a:buClrTx/>
              <a:defRPr/>
            </a:pPr>
            <a:r>
              <a:rPr lang="en-US" sz="3100" dirty="0" smtClean="0">
                <a:latin typeface="Tahoma" pitchFamily="34" charset="0"/>
                <a:cs typeface="Tahoma" pitchFamily="34" charset="0"/>
              </a:rPr>
              <a:t>Role and principal duties of the conflicted Investigator in the research project;</a:t>
            </a:r>
          </a:p>
          <a:p>
            <a:pPr lvl="1" fontAlgn="auto">
              <a:spcAft>
                <a:spcPts val="0"/>
              </a:spcAft>
              <a:buClrTx/>
              <a:defRPr/>
            </a:pPr>
            <a:r>
              <a:rPr lang="en-US" sz="3100" dirty="0" smtClean="0">
                <a:latin typeface="Tahoma" pitchFamily="34" charset="0"/>
                <a:cs typeface="Tahoma" pitchFamily="34" charset="0"/>
              </a:rPr>
              <a:t>Conditions of the management plan;</a:t>
            </a:r>
          </a:p>
          <a:p>
            <a:pPr lvl="1" fontAlgn="auto">
              <a:spcAft>
                <a:spcPts val="0"/>
              </a:spcAft>
              <a:buClrTx/>
              <a:defRPr/>
            </a:pPr>
            <a:r>
              <a:rPr lang="en-US" sz="3100" dirty="0" smtClean="0">
                <a:latin typeface="Tahoma" pitchFamily="34" charset="0"/>
                <a:cs typeface="Tahoma" pitchFamily="34" charset="0"/>
              </a:rPr>
              <a:t>How the management plan is designed to safeguard objectivity in the research project;</a:t>
            </a:r>
          </a:p>
          <a:p>
            <a:pPr lvl="1" fontAlgn="auto">
              <a:spcAft>
                <a:spcPts val="0"/>
              </a:spcAft>
              <a:buClrTx/>
              <a:defRPr/>
            </a:pPr>
            <a:r>
              <a:rPr lang="en-US" sz="3100" dirty="0" smtClean="0">
                <a:latin typeface="Tahoma" pitchFamily="34" charset="0"/>
                <a:cs typeface="Tahoma" pitchFamily="34" charset="0"/>
              </a:rPr>
              <a:t>Confirmation of the Investigator’s agreement to the management plan; </a:t>
            </a:r>
          </a:p>
          <a:p>
            <a:pPr lvl="1" fontAlgn="auto">
              <a:spcAft>
                <a:spcPts val="0"/>
              </a:spcAft>
              <a:buClrTx/>
              <a:defRPr/>
            </a:pPr>
            <a:r>
              <a:rPr lang="en-US" sz="3100" dirty="0" smtClean="0">
                <a:latin typeface="Tahoma" pitchFamily="34" charset="0"/>
                <a:cs typeface="Tahoma" pitchFamily="34" charset="0"/>
              </a:rPr>
              <a:t>How the management plan will be monitored to ensure Investigator compliance; and</a:t>
            </a:r>
          </a:p>
          <a:p>
            <a:pPr lvl="1" fontAlgn="auto">
              <a:spcAft>
                <a:spcPts val="0"/>
              </a:spcAft>
              <a:buClrTx/>
              <a:defRPr/>
            </a:pPr>
            <a:r>
              <a:rPr lang="en-US" sz="3100" dirty="0" smtClean="0">
                <a:latin typeface="Tahoma" pitchFamily="34" charset="0"/>
                <a:cs typeface="Tahoma" pitchFamily="34" charset="0"/>
              </a:rPr>
              <a:t>Other information as needed.</a:t>
            </a:r>
            <a:endParaRPr lang="en-US" sz="3100" dirty="0">
              <a:latin typeface="Tahoma" pitchFamily="34" charset="0"/>
              <a:cs typeface="Tahoma" pitchFamily="34" charset="0"/>
            </a:endParaRPr>
          </a:p>
        </p:txBody>
      </p:sp>
      <p:sp>
        <p:nvSpPr>
          <p:cNvPr id="952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F69BA56A-AC6B-4CC9-9A91-DDA0EACAB752}" type="slidenum">
              <a:rPr lang="en-US">
                <a:solidFill>
                  <a:srgbClr val="00359E"/>
                </a:solidFill>
              </a:rPr>
              <a:pPr eaLnBrk="1" hangingPunct="1"/>
              <a:t>34</a:t>
            </a:fld>
            <a:endParaRPr lang="en-US" dirty="0">
              <a:solidFill>
                <a:srgbClr val="00359E"/>
              </a:solidFill>
            </a:endParaRPr>
          </a:p>
        </p:txBody>
      </p:sp>
    </p:spTree>
    <p:extLst>
      <p:ext uri="{BB962C8B-B14F-4D97-AF65-F5344CB8AC3E}">
        <p14:creationId xmlns:p14="http://schemas.microsoft.com/office/powerpoint/2010/main" val="346291314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4000" cy="457200"/>
          </a:xfrm>
        </p:spPr>
        <p:txBody>
          <a:bodyPr>
            <a:normAutofit fontScale="90000"/>
          </a:bodyPr>
          <a:lstStyle/>
          <a:p>
            <a:pPr fontAlgn="auto">
              <a:spcAft>
                <a:spcPts val="0"/>
              </a:spcAft>
              <a:defRPr/>
            </a:pPr>
            <a:r>
              <a:rPr lang="en-US" sz="4900" dirty="0" smtClean="0">
                <a:latin typeface="Tahoma" pitchFamily="34" charset="0"/>
                <a:cs typeface="Tahoma" pitchFamily="34" charset="0"/>
              </a:rPr>
              <a:t>Institutional Responsibilities:</a:t>
            </a:r>
            <a:br>
              <a:rPr lang="en-US" sz="4900" dirty="0" smtClean="0">
                <a:latin typeface="Tahoma" pitchFamily="34" charset="0"/>
                <a:cs typeface="Tahoma" pitchFamily="34" charset="0"/>
              </a:rPr>
            </a:br>
            <a:r>
              <a:rPr lang="en-US" sz="3600" dirty="0" smtClean="0">
                <a:solidFill>
                  <a:schemeClr val="bg1"/>
                </a:solidFill>
                <a:latin typeface="Tahoma" pitchFamily="34" charset="0"/>
                <a:cs typeface="Tahoma" pitchFamily="34" charset="0"/>
              </a:rPr>
              <a:t>Subrecipient Requirements</a:t>
            </a:r>
            <a:r>
              <a:rPr lang="en-US" dirty="0" smtClean="0">
                <a:latin typeface="Tahoma" pitchFamily="34" charset="0"/>
                <a:cs typeface="Tahoma" pitchFamily="34" charset="0"/>
              </a:rPr>
              <a:t/>
            </a:r>
            <a:br>
              <a:rPr lang="en-US" dirty="0" smtClean="0">
                <a:latin typeface="Tahoma" pitchFamily="34" charset="0"/>
                <a:cs typeface="Tahoma" pitchFamily="34" charset="0"/>
              </a:rPr>
            </a:br>
            <a:endParaRPr lang="en-US" dirty="0">
              <a:latin typeface="Tahoma" pitchFamily="34" charset="0"/>
              <a:cs typeface="Tahoma" pitchFamily="34" charset="0"/>
            </a:endParaRPr>
          </a:p>
        </p:txBody>
      </p:sp>
      <p:sp>
        <p:nvSpPr>
          <p:cNvPr id="3" name="Content Placeholder 2"/>
          <p:cNvSpPr>
            <a:spLocks noGrp="1"/>
          </p:cNvSpPr>
          <p:nvPr>
            <p:ph idx="1"/>
          </p:nvPr>
        </p:nvSpPr>
        <p:spPr>
          <a:xfrm>
            <a:off x="609600" y="1676400"/>
            <a:ext cx="8305800" cy="4953000"/>
          </a:xfrm>
        </p:spPr>
        <p:txBody>
          <a:bodyPr rtlCol="0">
            <a:normAutofit/>
          </a:bodyPr>
          <a:lstStyle/>
          <a:p>
            <a:pPr fontAlgn="auto">
              <a:buClr>
                <a:schemeClr val="tx2"/>
              </a:buClr>
              <a:defRPr/>
            </a:pPr>
            <a:r>
              <a:rPr lang="en-US" sz="2400" dirty="0" smtClean="0">
                <a:latin typeface="Tahoma" pitchFamily="34" charset="0"/>
                <a:cs typeface="Tahoma" pitchFamily="34" charset="0"/>
              </a:rPr>
              <a:t>Incorporate as part of a written agreement terms that establish whether the FCOI policy of the awardee Institution or that of the subrecipient will apply to subrecipient Investigators and include time periods to meet SFI disclosure, if applicable, and FCOI reporting requirements.</a:t>
            </a:r>
            <a:endParaRPr lang="en-US" sz="1400" dirty="0" smtClean="0">
              <a:latin typeface="Tahoma" pitchFamily="34" charset="0"/>
              <a:cs typeface="Tahoma" pitchFamily="34" charset="0"/>
            </a:endParaRPr>
          </a:p>
          <a:p>
            <a:pPr fontAlgn="auto">
              <a:buClr>
                <a:schemeClr val="tx2"/>
              </a:buClr>
              <a:defRPr/>
            </a:pPr>
            <a:endParaRPr lang="en-US" sz="1000" dirty="0" smtClean="0">
              <a:latin typeface="Tahoma" pitchFamily="34" charset="0"/>
              <a:cs typeface="Tahoma" pitchFamily="34" charset="0"/>
            </a:endParaRPr>
          </a:p>
          <a:p>
            <a:pPr fontAlgn="auto">
              <a:buClr>
                <a:schemeClr val="tx2"/>
              </a:buClr>
              <a:defRPr/>
            </a:pPr>
            <a:r>
              <a:rPr lang="en-US" sz="2400" dirty="0" smtClean="0">
                <a:latin typeface="Tahoma" pitchFamily="34" charset="0"/>
                <a:cs typeface="Tahoma" pitchFamily="34" charset="0"/>
              </a:rPr>
              <a:t>Subrecipient Institutions who rely on their FCOI policy must report identified FCOIs to the awardee Institution in sufficient time to allow the awardee Institution to report the FCOI to the PHS/NIH Awarding Component (i.e., to NIH through the eRA Commons FCOI Module) to meet FCOI reporting obligations.</a:t>
            </a:r>
          </a:p>
          <a:p>
            <a:pPr marL="457200" indent="-457200" fontAlgn="auto">
              <a:buFont typeface="+mj-lt"/>
              <a:buAutoNum type="arabicPeriod"/>
              <a:defRPr/>
            </a:pPr>
            <a:endParaRPr lang="en-US" sz="2400" dirty="0" smtClean="0"/>
          </a:p>
          <a:p>
            <a:pPr marL="457200" indent="-457200" fontAlgn="auto">
              <a:buFont typeface="+mj-lt"/>
              <a:buAutoNum type="arabicPeriod"/>
              <a:defRPr/>
            </a:pPr>
            <a:endParaRPr lang="en-US" sz="2400" dirty="0" smtClean="0"/>
          </a:p>
        </p:txBody>
      </p:sp>
      <p:sp>
        <p:nvSpPr>
          <p:cNvPr id="972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22E9BF6B-BC21-4F25-89C1-39F11C17C30E}" type="slidenum">
              <a:rPr lang="en-US">
                <a:solidFill>
                  <a:srgbClr val="00359E"/>
                </a:solidFill>
              </a:rPr>
              <a:pPr eaLnBrk="1" hangingPunct="1"/>
              <a:t>35</a:t>
            </a:fld>
            <a:endParaRPr lang="en-US" dirty="0">
              <a:solidFill>
                <a:srgbClr val="00359E"/>
              </a:solidFill>
            </a:endParaRPr>
          </a:p>
        </p:txBody>
      </p:sp>
    </p:spTree>
    <p:extLst>
      <p:ext uri="{BB962C8B-B14F-4D97-AF65-F5344CB8AC3E}">
        <p14:creationId xmlns:p14="http://schemas.microsoft.com/office/powerpoint/2010/main" val="699602675"/>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2880"/>
            <a:ext cx="8229600" cy="1111664"/>
          </a:xfrm>
        </p:spPr>
        <p:txBody>
          <a:bodyPr>
            <a:normAutofit fontScale="90000"/>
          </a:bodyPr>
          <a:lstStyle/>
          <a:p>
            <a:pPr fontAlgn="auto">
              <a:spcAft>
                <a:spcPts val="0"/>
              </a:spcAft>
              <a:defRPr/>
            </a:pPr>
            <a:r>
              <a:rPr lang="en-US" sz="4900" dirty="0" smtClean="0">
                <a:latin typeface="Tahoma" pitchFamily="34" charset="0"/>
                <a:cs typeface="Tahoma" pitchFamily="34" charset="0"/>
              </a:rPr>
              <a:t>Institutional Responsibilities:</a:t>
            </a:r>
            <a:r>
              <a:rPr lang="en-US" dirty="0" smtClean="0">
                <a:latin typeface="Tahoma" pitchFamily="34" charset="0"/>
                <a:cs typeface="Tahoma" pitchFamily="34" charset="0"/>
              </a:rPr>
              <a:t/>
            </a:r>
            <a:br>
              <a:rPr lang="en-US" dirty="0" smtClean="0">
                <a:latin typeface="Tahoma" pitchFamily="34" charset="0"/>
                <a:cs typeface="Tahoma" pitchFamily="34" charset="0"/>
              </a:rPr>
            </a:br>
            <a:r>
              <a:rPr lang="en-US" sz="3600" dirty="0" smtClean="0">
                <a:solidFill>
                  <a:schemeClr val="bg1"/>
                </a:solidFill>
                <a:latin typeface="Tahoma" pitchFamily="34" charset="0"/>
                <a:cs typeface="Tahoma" pitchFamily="34" charset="0"/>
              </a:rPr>
              <a:t>Public Accessibility of FCOI policy</a:t>
            </a:r>
            <a:endParaRPr lang="en-US" dirty="0">
              <a:solidFill>
                <a:schemeClr val="bg1"/>
              </a:solidFill>
            </a:endParaRPr>
          </a:p>
        </p:txBody>
      </p:sp>
      <p:sp>
        <p:nvSpPr>
          <p:cNvPr id="98307" name="Content Placeholder 1"/>
          <p:cNvSpPr>
            <a:spLocks noGrp="1"/>
          </p:cNvSpPr>
          <p:nvPr>
            <p:ph idx="1"/>
          </p:nvPr>
        </p:nvSpPr>
        <p:spPr>
          <a:xfrm>
            <a:off x="457200" y="2209800"/>
            <a:ext cx="8229600" cy="4025900"/>
          </a:xfrm>
        </p:spPr>
        <p:txBody>
          <a:bodyPr/>
          <a:lstStyle/>
          <a:p>
            <a:pPr>
              <a:spcBef>
                <a:spcPct val="0"/>
              </a:spcBef>
              <a:buClrTx/>
              <a:buFont typeface="Arial" charset="0"/>
              <a:buChar char="•"/>
            </a:pPr>
            <a:r>
              <a:rPr lang="en-US" sz="2800" dirty="0" smtClean="0">
                <a:latin typeface="Tahoma" pitchFamily="34" charset="0"/>
                <a:cs typeface="Tahoma" pitchFamily="34" charset="0"/>
              </a:rPr>
              <a:t>Make FCOI policy available via a publicly accessible Web site</a:t>
            </a:r>
          </a:p>
          <a:p>
            <a:pPr>
              <a:spcBef>
                <a:spcPct val="0"/>
              </a:spcBef>
              <a:buClrTx/>
              <a:buFont typeface="Arial" charset="0"/>
              <a:buChar char="•"/>
            </a:pPr>
            <a:r>
              <a:rPr lang="en-US" sz="2800" dirty="0" smtClean="0">
                <a:latin typeface="Tahoma" pitchFamily="34" charset="0"/>
                <a:cs typeface="Tahoma" pitchFamily="34" charset="0"/>
              </a:rPr>
              <a:t>Prior </a:t>
            </a:r>
            <a:r>
              <a:rPr lang="en-US" sz="2800" dirty="0">
                <a:latin typeface="Tahoma" pitchFamily="34" charset="0"/>
                <a:cs typeface="Tahoma" pitchFamily="34" charset="0"/>
              </a:rPr>
              <a:t>to expenditure of funds, make certain information concerning FCOIs held by </a:t>
            </a:r>
            <a:r>
              <a:rPr lang="en-US" sz="2800" b="1" u="sng" dirty="0">
                <a:latin typeface="Tahoma" pitchFamily="34" charset="0"/>
                <a:cs typeface="Tahoma" pitchFamily="34" charset="0"/>
              </a:rPr>
              <a:t>senior/key personnel</a:t>
            </a:r>
            <a:r>
              <a:rPr lang="en-US" sz="2800" dirty="0">
                <a:latin typeface="Tahoma" pitchFamily="34" charset="0"/>
                <a:cs typeface="Tahoma" pitchFamily="34" charset="0"/>
              </a:rPr>
              <a:t> publicly accessible via a Web site or provide written response within five business days of a </a:t>
            </a:r>
            <a:r>
              <a:rPr lang="en-US" sz="2800" dirty="0" smtClean="0">
                <a:latin typeface="Tahoma" pitchFamily="34" charset="0"/>
                <a:cs typeface="Tahoma" pitchFamily="34" charset="0"/>
              </a:rPr>
              <a:t>request</a:t>
            </a:r>
          </a:p>
          <a:p>
            <a:pPr>
              <a:spcBef>
                <a:spcPct val="0"/>
              </a:spcBef>
              <a:buClrTx/>
              <a:buFont typeface="Arial" charset="0"/>
              <a:buChar char="•"/>
            </a:pPr>
            <a:r>
              <a:rPr lang="en-US" sz="2400" dirty="0" smtClean="0">
                <a:solidFill>
                  <a:schemeClr val="tx1"/>
                </a:solidFill>
                <a:latin typeface="Tahoma" pitchFamily="34" charset="0"/>
                <a:cs typeface="Tahoma" pitchFamily="34" charset="0"/>
              </a:rPr>
              <a:t>Temple will NOT post FCOI’s on website but will respond as required to written requests</a:t>
            </a:r>
            <a:endParaRPr lang="en-US" sz="2400" dirty="0">
              <a:solidFill>
                <a:schemeClr val="tx1"/>
              </a:solidFill>
              <a:latin typeface="Tahoma" pitchFamily="34" charset="0"/>
              <a:cs typeface="Tahoma" pitchFamily="34" charset="0"/>
            </a:endParaRPr>
          </a:p>
          <a:p>
            <a:pPr>
              <a:spcBef>
                <a:spcPct val="0"/>
              </a:spcBef>
              <a:buClrTx/>
              <a:buFont typeface="Arial" charset="0"/>
              <a:buChar char="•"/>
            </a:pPr>
            <a:endParaRPr lang="en-US" dirty="0">
              <a:latin typeface="Tahoma" pitchFamily="34" charset="0"/>
              <a:cs typeface="Tahoma" pitchFamily="34" charset="0"/>
            </a:endParaRPr>
          </a:p>
          <a:p>
            <a:pPr>
              <a:spcBef>
                <a:spcPct val="0"/>
              </a:spcBef>
              <a:buClrTx/>
              <a:buFont typeface="Arial" charset="0"/>
              <a:buChar char="•"/>
            </a:pPr>
            <a:endParaRPr lang="en-US" dirty="0" smtClean="0">
              <a:latin typeface="Tahoma" pitchFamily="34" charset="0"/>
              <a:cs typeface="Tahoma" pitchFamily="34" charset="0"/>
            </a:endParaRPr>
          </a:p>
          <a:p>
            <a:pPr>
              <a:spcBef>
                <a:spcPct val="0"/>
              </a:spcBef>
              <a:buClrTx/>
              <a:buFont typeface="Arial" charset="0"/>
              <a:buNone/>
            </a:pPr>
            <a:endParaRPr lang="en-US" dirty="0" smtClean="0">
              <a:latin typeface="Tahoma" pitchFamily="34" charset="0"/>
              <a:cs typeface="Tahoma" pitchFamily="34" charset="0"/>
            </a:endParaRPr>
          </a:p>
        </p:txBody>
      </p:sp>
      <p:sp>
        <p:nvSpPr>
          <p:cNvPr id="9830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A1AE3AC0-AC58-4E38-9AEC-3CCBE4D54670}" type="slidenum">
              <a:rPr lang="en-US">
                <a:solidFill>
                  <a:srgbClr val="00359E"/>
                </a:solidFill>
              </a:rPr>
              <a:pPr eaLnBrk="1" hangingPunct="1"/>
              <a:t>36</a:t>
            </a:fld>
            <a:endParaRPr lang="en-US" dirty="0">
              <a:solidFill>
                <a:srgbClr val="00359E"/>
              </a:solidFill>
            </a:endParaRPr>
          </a:p>
        </p:txBody>
      </p:sp>
    </p:spTree>
    <p:extLst>
      <p:ext uri="{BB962C8B-B14F-4D97-AF65-F5344CB8AC3E}">
        <p14:creationId xmlns:p14="http://schemas.microsoft.com/office/powerpoint/2010/main" val="3496810505"/>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2880"/>
            <a:ext cx="8229600" cy="1111664"/>
          </a:xfrm>
        </p:spPr>
        <p:txBody>
          <a:bodyPr>
            <a:normAutofit fontScale="90000"/>
          </a:bodyPr>
          <a:lstStyle/>
          <a:p>
            <a:pPr fontAlgn="auto">
              <a:spcAft>
                <a:spcPts val="0"/>
              </a:spcAft>
              <a:defRPr/>
            </a:pPr>
            <a:r>
              <a:rPr lang="en-US" sz="4600" dirty="0" smtClean="0">
                <a:latin typeface="Tahoma" pitchFamily="34" charset="0"/>
                <a:cs typeface="Tahoma" pitchFamily="34" charset="0"/>
              </a:rPr>
              <a:t>Institutional Responsibilities:</a:t>
            </a:r>
            <a:r>
              <a:rPr lang="en-US" dirty="0" smtClean="0">
                <a:latin typeface="Tahoma" pitchFamily="34" charset="0"/>
                <a:cs typeface="Tahoma" pitchFamily="34" charset="0"/>
              </a:rPr>
              <a:t/>
            </a:r>
            <a:br>
              <a:rPr lang="en-US" dirty="0" smtClean="0">
                <a:latin typeface="Tahoma" pitchFamily="34" charset="0"/>
                <a:cs typeface="Tahoma" pitchFamily="34" charset="0"/>
              </a:rPr>
            </a:br>
            <a:r>
              <a:rPr lang="en-US" sz="3600" dirty="0" smtClean="0">
                <a:solidFill>
                  <a:schemeClr val="bg1"/>
                </a:solidFill>
                <a:effectLst/>
                <a:latin typeface="Tahoma" pitchFamily="34" charset="0"/>
                <a:cs typeface="Tahoma" pitchFamily="34" charset="0"/>
              </a:rPr>
              <a:t>Public Accessibility of FCOIs</a:t>
            </a:r>
            <a:endParaRPr lang="en-US" sz="3600" dirty="0">
              <a:solidFill>
                <a:schemeClr val="bg1"/>
              </a:solidFill>
              <a:effectLst/>
            </a:endParaRPr>
          </a:p>
        </p:txBody>
      </p:sp>
      <p:sp>
        <p:nvSpPr>
          <p:cNvPr id="2" name="Content Placeholder 1"/>
          <p:cNvSpPr>
            <a:spLocks noGrp="1"/>
          </p:cNvSpPr>
          <p:nvPr>
            <p:ph idx="1"/>
          </p:nvPr>
        </p:nvSpPr>
        <p:spPr>
          <a:xfrm>
            <a:off x="304800" y="1600200"/>
            <a:ext cx="8382000" cy="4953000"/>
          </a:xfrm>
        </p:spPr>
        <p:txBody>
          <a:bodyPr rtlCol="0">
            <a:normAutofit fontScale="85000" lnSpcReduction="20000"/>
          </a:bodyPr>
          <a:lstStyle/>
          <a:p>
            <a:pPr fontAlgn="auto">
              <a:buClrTx/>
              <a:defRPr/>
            </a:pPr>
            <a:r>
              <a:rPr lang="en-US" dirty="0" smtClean="0">
                <a:latin typeface="Tahoma" pitchFamily="34" charset="0"/>
                <a:cs typeface="Tahoma" pitchFamily="34" charset="0"/>
              </a:rPr>
              <a:t>Information to be made publicly available includes the following:</a:t>
            </a:r>
          </a:p>
          <a:p>
            <a:pPr lvl="1" fontAlgn="auto">
              <a:spcAft>
                <a:spcPts val="0"/>
              </a:spcAft>
              <a:buClrTx/>
              <a:buSzPct val="100000"/>
              <a:defRPr/>
            </a:pPr>
            <a:r>
              <a:rPr lang="en-US" dirty="0" smtClean="0">
                <a:latin typeface="Tahoma" pitchFamily="34" charset="0"/>
                <a:cs typeface="Tahoma" pitchFamily="34" charset="0"/>
              </a:rPr>
              <a:t>Investigator’s name;</a:t>
            </a:r>
          </a:p>
          <a:p>
            <a:pPr lvl="1" fontAlgn="auto">
              <a:spcAft>
                <a:spcPts val="0"/>
              </a:spcAft>
              <a:buClrTx/>
              <a:buSzPct val="100000"/>
              <a:defRPr/>
            </a:pPr>
            <a:r>
              <a:rPr lang="en-US" dirty="0" smtClean="0">
                <a:latin typeface="Tahoma" pitchFamily="34" charset="0"/>
                <a:cs typeface="Tahoma" pitchFamily="34" charset="0"/>
              </a:rPr>
              <a:t>Investigator’s title and role with respect to the research project;</a:t>
            </a:r>
          </a:p>
          <a:p>
            <a:pPr lvl="1" fontAlgn="auto">
              <a:spcAft>
                <a:spcPts val="0"/>
              </a:spcAft>
              <a:buClrTx/>
              <a:buSzPct val="100000"/>
              <a:defRPr/>
            </a:pPr>
            <a:r>
              <a:rPr lang="en-US" dirty="0" smtClean="0">
                <a:latin typeface="Tahoma" pitchFamily="34" charset="0"/>
                <a:cs typeface="Tahoma" pitchFamily="34" charset="0"/>
              </a:rPr>
              <a:t>Name of the entity in which the SFI is held;</a:t>
            </a:r>
          </a:p>
          <a:p>
            <a:pPr lvl="1" fontAlgn="auto">
              <a:spcAft>
                <a:spcPts val="0"/>
              </a:spcAft>
              <a:buClrTx/>
              <a:buSzPct val="100000"/>
              <a:defRPr/>
            </a:pPr>
            <a:r>
              <a:rPr lang="en-US" dirty="0" smtClean="0">
                <a:latin typeface="Tahoma" pitchFamily="34" charset="0"/>
                <a:cs typeface="Tahoma" pitchFamily="34" charset="0"/>
              </a:rPr>
              <a:t>Nature of the SFI; and</a:t>
            </a:r>
          </a:p>
          <a:p>
            <a:pPr lvl="1" fontAlgn="auto">
              <a:spcAft>
                <a:spcPts val="0"/>
              </a:spcAft>
              <a:buClrTx/>
              <a:buSzPct val="100000"/>
              <a:defRPr/>
            </a:pPr>
            <a:r>
              <a:rPr lang="en-US" dirty="0" smtClean="0">
                <a:latin typeface="Tahoma" pitchFamily="34" charset="0"/>
                <a:cs typeface="Tahoma" pitchFamily="34" charset="0"/>
              </a:rPr>
              <a:t>Approximate dollar value of the SFI (dollar ranges are permissible:  $0-$4,999; $5,000-$9,999; $10,000-$19,999; amounts between $20,000-$100,000 by increments of $20,000; amounts above $100,000 by increments of $50,000), or a statement that the interest is one whose value cannot be readily determined through references to public prices or other reasonable measures of fair market value.</a:t>
            </a:r>
          </a:p>
          <a:p>
            <a:pPr lvl="1" fontAlgn="auto">
              <a:spcAft>
                <a:spcPts val="0"/>
              </a:spcAft>
              <a:defRPr/>
            </a:pPr>
            <a:endParaRPr lang="en-US" dirty="0" smtClean="0">
              <a:latin typeface="Tahoma" pitchFamily="34" charset="0"/>
              <a:cs typeface="Tahoma" pitchFamily="34" charset="0"/>
            </a:endParaRPr>
          </a:p>
          <a:p>
            <a:pPr lvl="1" fontAlgn="auto">
              <a:spcAft>
                <a:spcPts val="0"/>
              </a:spcAft>
              <a:defRPr/>
            </a:pPr>
            <a:endParaRPr lang="en-US" dirty="0">
              <a:latin typeface="Tahoma" pitchFamily="34" charset="0"/>
              <a:cs typeface="Tahoma" pitchFamily="34" charset="0"/>
            </a:endParaRPr>
          </a:p>
        </p:txBody>
      </p:sp>
      <p:sp>
        <p:nvSpPr>
          <p:cNvPr id="10035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FB9DE402-DE39-48D4-8125-FAAEB18E0235}" type="slidenum">
              <a:rPr lang="en-US">
                <a:solidFill>
                  <a:srgbClr val="00359E"/>
                </a:solidFill>
              </a:rPr>
              <a:pPr eaLnBrk="1" hangingPunct="1"/>
              <a:t>37</a:t>
            </a:fld>
            <a:endParaRPr lang="en-US" dirty="0">
              <a:solidFill>
                <a:srgbClr val="00359E"/>
              </a:solidFill>
            </a:endParaRPr>
          </a:p>
        </p:txBody>
      </p:sp>
    </p:spTree>
    <p:extLst>
      <p:ext uri="{BB962C8B-B14F-4D97-AF65-F5344CB8AC3E}">
        <p14:creationId xmlns:p14="http://schemas.microsoft.com/office/powerpoint/2010/main" val="1720921318"/>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4"/>
          <p:cNvSpPr>
            <a:spLocks noGrp="1"/>
          </p:cNvSpPr>
          <p:nvPr>
            <p:ph type="title"/>
          </p:nvPr>
        </p:nvSpPr>
        <p:spPr bwMode="auto">
          <a:xfrm>
            <a:off x="0" y="3048000"/>
            <a:ext cx="9144000" cy="1111250"/>
          </a:xfrm>
        </p:spPr>
        <p:txBody>
          <a:bodyPr wrap="square" numCol="1" anchorCtr="0" compatLnSpc="1">
            <a:prstTxWarp prst="textNoShape">
              <a:avLst/>
            </a:prstTxWarp>
            <a:normAutofit fontScale="90000"/>
          </a:bodyPr>
          <a:lstStyle/>
          <a:p>
            <a:r>
              <a:rPr lang="en-US" sz="7200" b="1" dirty="0" smtClean="0">
                <a:ln>
                  <a:noFill/>
                </a:ln>
                <a:solidFill>
                  <a:schemeClr val="tx2"/>
                </a:solidFill>
                <a:effectLst/>
                <a:latin typeface="Tahoma" pitchFamily="34" charset="0"/>
                <a:cs typeface="Tahoma" pitchFamily="34" charset="0"/>
              </a:rPr>
              <a:t>Noncompliance</a:t>
            </a:r>
          </a:p>
        </p:txBody>
      </p:sp>
      <p:sp>
        <p:nvSpPr>
          <p:cNvPr id="10137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94D18D57-6692-445D-8A0B-9F28915ED15B}" type="slidenum">
              <a:rPr lang="en-US">
                <a:solidFill>
                  <a:srgbClr val="00359E"/>
                </a:solidFill>
              </a:rPr>
              <a:pPr eaLnBrk="1" hangingPunct="1"/>
              <a:t>38</a:t>
            </a:fld>
            <a:endParaRPr lang="en-US" dirty="0">
              <a:solidFill>
                <a:srgbClr val="00359E"/>
              </a:solidFill>
            </a:endParaRPr>
          </a:p>
        </p:txBody>
      </p:sp>
    </p:spTree>
    <p:extLst>
      <p:ext uri="{BB962C8B-B14F-4D97-AF65-F5344CB8AC3E}">
        <p14:creationId xmlns:p14="http://schemas.microsoft.com/office/powerpoint/2010/main" val="3196602659"/>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839200" cy="990600"/>
          </a:xfrm>
        </p:spPr>
        <p:txBody>
          <a:bodyPr>
            <a:noAutofit/>
          </a:bodyPr>
          <a:lstStyle/>
          <a:p>
            <a:pPr fontAlgn="auto">
              <a:spcAft>
                <a:spcPts val="0"/>
              </a:spcAft>
              <a:defRPr/>
            </a:pPr>
            <a:r>
              <a:rPr lang="en-US" sz="4400" dirty="0" smtClean="0">
                <a:latin typeface="Tahoma" pitchFamily="34" charset="0"/>
                <a:cs typeface="Tahoma" pitchFamily="34" charset="0"/>
              </a:rPr>
              <a:t>Institutional Responsibilities: </a:t>
            </a:r>
            <a:r>
              <a:rPr lang="en-US" sz="3200" dirty="0" smtClean="0">
                <a:solidFill>
                  <a:schemeClr val="bg1"/>
                </a:solidFill>
                <a:latin typeface="Tahoma" pitchFamily="34" charset="0"/>
                <a:cs typeface="Tahoma" pitchFamily="34" charset="0"/>
              </a:rPr>
              <a:t>Retrospective Review </a:t>
            </a:r>
            <a:endParaRPr lang="en-US" sz="3200" dirty="0">
              <a:solidFill>
                <a:schemeClr val="bg1"/>
              </a:solidFill>
              <a:latin typeface="Tahoma" pitchFamily="34" charset="0"/>
              <a:cs typeface="Tahoma" pitchFamily="34" charset="0"/>
            </a:endParaRPr>
          </a:p>
        </p:txBody>
      </p:sp>
      <p:sp>
        <p:nvSpPr>
          <p:cNvPr id="3" name="Content Placeholder 2"/>
          <p:cNvSpPr>
            <a:spLocks noGrp="1"/>
          </p:cNvSpPr>
          <p:nvPr>
            <p:ph idx="1"/>
          </p:nvPr>
        </p:nvSpPr>
        <p:spPr>
          <a:xfrm>
            <a:off x="304800" y="1371600"/>
            <a:ext cx="8466138" cy="5791200"/>
          </a:xfrm>
        </p:spPr>
        <p:txBody>
          <a:bodyPr rtlCol="0">
            <a:normAutofit fontScale="70000" lnSpcReduction="20000"/>
          </a:bodyPr>
          <a:lstStyle/>
          <a:p>
            <a:pPr lvl="1" algn="ctr" fontAlgn="auto">
              <a:spcAft>
                <a:spcPts val="0"/>
              </a:spcAft>
              <a:buFont typeface="Courier New" pitchFamily="49" charset="0"/>
              <a:buNone/>
              <a:defRPr/>
            </a:pPr>
            <a:endParaRPr lang="en-US" sz="2200" dirty="0" smtClean="0"/>
          </a:p>
          <a:p>
            <a:pPr lvl="1" fontAlgn="auto">
              <a:lnSpc>
                <a:spcPct val="120000"/>
              </a:lnSpc>
              <a:spcAft>
                <a:spcPts val="0"/>
              </a:spcAft>
              <a:buClrTx/>
              <a:buSzPct val="100000"/>
              <a:buFont typeface="Arial" pitchFamily="34" charset="0"/>
              <a:buChar char="•"/>
              <a:defRPr/>
            </a:pPr>
            <a:r>
              <a:rPr lang="en-US" sz="3600" dirty="0" smtClean="0">
                <a:solidFill>
                  <a:schemeClr val="tx2"/>
                </a:solidFill>
                <a:latin typeface="Tahoma" pitchFamily="34" charset="0"/>
                <a:cs typeface="Tahoma" pitchFamily="34" charset="0"/>
              </a:rPr>
              <a:t>Whenever an FCOI is not identified or managed in a timely manner, including failure by the Investigator to disclose an SFI, failure by the Institution to review or manage an FCOI, or failure to comply with the management plan, the institution shall within 120 days of the determination of noncompliance, complete a retrospective review of the Investigator’s activities and the project to determine bias in the design, conduct or reporting of such research.</a:t>
            </a:r>
            <a:endParaRPr lang="en-US" sz="3600" dirty="0" smtClean="0">
              <a:solidFill>
                <a:schemeClr val="tx2"/>
              </a:solidFill>
            </a:endParaRPr>
          </a:p>
          <a:p>
            <a:pPr lvl="1" fontAlgn="auto">
              <a:lnSpc>
                <a:spcPct val="120000"/>
              </a:lnSpc>
              <a:spcAft>
                <a:spcPts val="0"/>
              </a:spcAft>
              <a:buClrTx/>
              <a:buSzPct val="100000"/>
              <a:buFont typeface="Arial" pitchFamily="34" charset="0"/>
              <a:buChar char="•"/>
              <a:defRPr/>
            </a:pPr>
            <a:r>
              <a:rPr lang="en-US" sz="3600" dirty="0" smtClean="0">
                <a:solidFill>
                  <a:schemeClr val="tx2"/>
                </a:solidFill>
                <a:latin typeface="Tahoma" pitchFamily="34" charset="0"/>
                <a:cs typeface="Tahoma" pitchFamily="34" charset="0"/>
              </a:rPr>
              <a:t>Notify NIH promptly and submit a mitigation report when bias is found.</a:t>
            </a:r>
          </a:p>
          <a:p>
            <a:pPr lvl="1" fontAlgn="auto">
              <a:lnSpc>
                <a:spcPct val="120000"/>
              </a:lnSpc>
              <a:spcAft>
                <a:spcPts val="0"/>
              </a:spcAft>
              <a:buClr>
                <a:schemeClr val="tx1"/>
              </a:buClr>
              <a:buSzPct val="100000"/>
              <a:defRPr/>
            </a:pPr>
            <a:endParaRPr lang="en-US" sz="4400" dirty="0">
              <a:solidFill>
                <a:schemeClr val="tx1"/>
              </a:solidFill>
              <a:latin typeface="Tahoma" pitchFamily="34" charset="0"/>
              <a:cs typeface="Tahoma" pitchFamily="34" charset="0"/>
            </a:endParaRPr>
          </a:p>
        </p:txBody>
      </p:sp>
      <p:sp>
        <p:nvSpPr>
          <p:cNvPr id="1024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7EB2EE04-46D6-47C5-B825-DFD23925A734}" type="slidenum">
              <a:rPr lang="en-US">
                <a:solidFill>
                  <a:srgbClr val="00359E"/>
                </a:solidFill>
              </a:rPr>
              <a:pPr eaLnBrk="1" hangingPunct="1"/>
              <a:t>39</a:t>
            </a:fld>
            <a:endParaRPr lang="en-US" dirty="0">
              <a:solidFill>
                <a:srgbClr val="00359E"/>
              </a:solidFill>
            </a:endParaRPr>
          </a:p>
        </p:txBody>
      </p:sp>
    </p:spTree>
    <p:extLst>
      <p:ext uri="{BB962C8B-B14F-4D97-AF65-F5344CB8AC3E}">
        <p14:creationId xmlns:p14="http://schemas.microsoft.com/office/powerpoint/2010/main" val="129107162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a:xfrm>
            <a:off x="381000" y="228601"/>
            <a:ext cx="8382000" cy="1066799"/>
          </a:xfrm>
        </p:spPr>
        <p:txBody>
          <a:bodyPr>
            <a:noAutofit/>
          </a:bodyPr>
          <a:lstStyle/>
          <a:p>
            <a:pPr fontAlgn="auto">
              <a:spcAft>
                <a:spcPts val="0"/>
              </a:spcAft>
              <a:defRPr/>
            </a:pPr>
            <a:r>
              <a:rPr lang="en-US" sz="3600" dirty="0" smtClean="0">
                <a:latin typeface="Tahoma" pitchFamily="34" charset="0"/>
                <a:cs typeface="Tahoma" pitchFamily="34" charset="0"/>
              </a:rPr>
              <a:t>What is the Purpose of the Regulation?</a:t>
            </a:r>
          </a:p>
        </p:txBody>
      </p:sp>
      <p:sp>
        <p:nvSpPr>
          <p:cNvPr id="69635" name="Rectangle 3"/>
          <p:cNvSpPr>
            <a:spLocks noGrp="1" noChangeArrowheads="1"/>
          </p:cNvSpPr>
          <p:nvPr>
            <p:ph idx="1"/>
          </p:nvPr>
        </p:nvSpPr>
        <p:spPr>
          <a:xfrm>
            <a:off x="457200" y="1828800"/>
            <a:ext cx="8229600" cy="4343400"/>
          </a:xfrm>
        </p:spPr>
        <p:txBody>
          <a:bodyPr/>
          <a:lstStyle/>
          <a:p>
            <a:pPr>
              <a:spcBef>
                <a:spcPct val="0"/>
              </a:spcBef>
              <a:buFont typeface="Arial" charset="0"/>
              <a:buNone/>
            </a:pPr>
            <a:r>
              <a:rPr lang="en-US" dirty="0" smtClean="0">
                <a:solidFill>
                  <a:schemeClr val="tx1"/>
                </a:solidFill>
                <a:latin typeface="Arial" charset="0"/>
                <a:cs typeface="Arial" charset="0"/>
              </a:rPr>
              <a:t>   </a:t>
            </a:r>
          </a:p>
          <a:p>
            <a:pPr>
              <a:spcBef>
                <a:spcPct val="0"/>
              </a:spcBef>
              <a:buFont typeface="Arial" charset="0"/>
              <a:buNone/>
            </a:pPr>
            <a:r>
              <a:rPr lang="en-US" dirty="0" smtClean="0">
                <a:solidFill>
                  <a:schemeClr val="tx1"/>
                </a:solidFill>
                <a:latin typeface="Tahoma" pitchFamily="34" charset="0"/>
                <a:cs typeface="Tahoma" pitchFamily="34" charset="0"/>
              </a:rPr>
              <a:t>  The NIH says:</a:t>
            </a:r>
          </a:p>
          <a:p>
            <a:pPr>
              <a:spcBef>
                <a:spcPct val="0"/>
              </a:spcBef>
              <a:buFont typeface="Arial" charset="0"/>
              <a:buNone/>
            </a:pPr>
            <a:r>
              <a:rPr lang="en-US" dirty="0" smtClean="0">
                <a:solidFill>
                  <a:schemeClr val="tx1"/>
                </a:solidFill>
                <a:latin typeface="Tahoma" pitchFamily="34" charset="0"/>
                <a:cs typeface="Tahoma" pitchFamily="34" charset="0"/>
              </a:rPr>
              <a:t>“ </a:t>
            </a:r>
            <a:r>
              <a:rPr lang="en-US" sz="2800" dirty="0" smtClean="0">
                <a:latin typeface="Tahoma" pitchFamily="34" charset="0"/>
                <a:cs typeface="Tahoma" pitchFamily="34" charset="0"/>
              </a:rPr>
              <a:t>This regulation promotes objectivity in research by establishing standards that provide a reasonable expectation that the design, conduct, and reporting of research funded under NIH grants or cooperative agreements will be free from bias resulting from Investigator financial conflicts of interest.” </a:t>
            </a:r>
          </a:p>
          <a:p>
            <a:pPr>
              <a:spcBef>
                <a:spcPct val="0"/>
              </a:spcBef>
              <a:buFont typeface="Arial" charset="0"/>
              <a:buChar char="•"/>
            </a:pPr>
            <a:endParaRPr lang="en-US" dirty="0" smtClean="0">
              <a:latin typeface="Arial" charset="0"/>
              <a:cs typeface="Arial" charset="0"/>
            </a:endParaRPr>
          </a:p>
          <a:p>
            <a:pPr>
              <a:spcBef>
                <a:spcPct val="0"/>
              </a:spcBef>
              <a:buFont typeface="Arial" charset="0"/>
              <a:buChar char="•"/>
            </a:pPr>
            <a:endParaRPr lang="en-US" dirty="0" smtClean="0">
              <a:latin typeface="Arial" charset="0"/>
              <a:cs typeface="Arial" charset="0"/>
            </a:endParaRPr>
          </a:p>
        </p:txBody>
      </p:sp>
      <p:sp>
        <p:nvSpPr>
          <p:cNvPr id="6963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6F346267-E3E1-41BC-A50F-FF695C398099}" type="slidenum">
              <a:rPr lang="en-US">
                <a:solidFill>
                  <a:srgbClr val="00359E"/>
                </a:solidFill>
              </a:rPr>
              <a:pPr eaLnBrk="1" hangingPunct="1"/>
              <a:t>4</a:t>
            </a:fld>
            <a:endParaRPr lang="en-US" dirty="0">
              <a:solidFill>
                <a:srgbClr val="00359E"/>
              </a:solidFill>
            </a:endParaRPr>
          </a:p>
        </p:txBody>
      </p:sp>
    </p:spTree>
    <p:extLst>
      <p:ext uri="{BB962C8B-B14F-4D97-AF65-F5344CB8AC3E}">
        <p14:creationId xmlns:p14="http://schemas.microsoft.com/office/powerpoint/2010/main" val="1784856492"/>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noAutofit/>
          </a:bodyPr>
          <a:lstStyle/>
          <a:p>
            <a:pPr fontAlgn="auto">
              <a:spcAft>
                <a:spcPts val="0"/>
              </a:spcAft>
              <a:defRPr/>
            </a:pPr>
            <a:r>
              <a:rPr lang="en-US" sz="4400" dirty="0" smtClean="0">
                <a:latin typeface="Tahoma" pitchFamily="34" charset="0"/>
                <a:cs typeface="Tahoma" pitchFamily="34" charset="0"/>
              </a:rPr>
              <a:t>Institutional Responsibilities: </a:t>
            </a:r>
            <a:r>
              <a:rPr lang="en-US" dirty="0" smtClean="0">
                <a:latin typeface="Tahoma" pitchFamily="34" charset="0"/>
                <a:cs typeface="Tahoma" pitchFamily="34" charset="0"/>
              </a:rPr>
              <a:t/>
            </a:r>
            <a:br>
              <a:rPr lang="en-US" dirty="0" smtClean="0">
                <a:latin typeface="Tahoma" pitchFamily="34" charset="0"/>
                <a:cs typeface="Tahoma" pitchFamily="34" charset="0"/>
              </a:rPr>
            </a:br>
            <a:r>
              <a:rPr lang="en-US" sz="3600" dirty="0" smtClean="0">
                <a:solidFill>
                  <a:schemeClr val="bg1"/>
                </a:solidFill>
                <a:latin typeface="Tahoma" pitchFamily="34" charset="0"/>
                <a:cs typeface="Tahoma" pitchFamily="34" charset="0"/>
              </a:rPr>
              <a:t>Retrospective Review </a:t>
            </a:r>
            <a:endParaRPr lang="en-US" dirty="0">
              <a:solidFill>
                <a:schemeClr val="bg1"/>
              </a:solidFill>
              <a:latin typeface="Tahoma" pitchFamily="34" charset="0"/>
              <a:cs typeface="Tahoma" pitchFamily="34" charset="0"/>
            </a:endParaRPr>
          </a:p>
        </p:txBody>
      </p:sp>
      <p:sp>
        <p:nvSpPr>
          <p:cNvPr id="3" name="Content Placeholder 2"/>
          <p:cNvSpPr>
            <a:spLocks noGrp="1"/>
          </p:cNvSpPr>
          <p:nvPr>
            <p:ph idx="1"/>
          </p:nvPr>
        </p:nvSpPr>
        <p:spPr>
          <a:xfrm>
            <a:off x="152400" y="1447800"/>
            <a:ext cx="8686800" cy="5867400"/>
          </a:xfrm>
        </p:spPr>
        <p:txBody>
          <a:bodyPr rtlCol="0">
            <a:normAutofit fontScale="70000" lnSpcReduction="20000"/>
          </a:bodyPr>
          <a:lstStyle/>
          <a:p>
            <a:pPr lvl="1" algn="ctr" fontAlgn="auto">
              <a:spcAft>
                <a:spcPts val="0"/>
              </a:spcAft>
              <a:buClrTx/>
              <a:buFont typeface="Courier New" pitchFamily="49" charset="0"/>
              <a:buNone/>
              <a:defRPr/>
            </a:pPr>
            <a:endParaRPr lang="en-US" sz="4000" dirty="0" smtClean="0">
              <a:latin typeface="Tahoma" pitchFamily="34" charset="0"/>
              <a:cs typeface="Tahoma" pitchFamily="34" charset="0"/>
            </a:endParaRPr>
          </a:p>
          <a:p>
            <a:pPr fontAlgn="auto">
              <a:buClrTx/>
              <a:buSzPct val="95000"/>
              <a:defRPr/>
            </a:pPr>
            <a:r>
              <a:rPr lang="en-US" sz="4000" dirty="0" smtClean="0">
                <a:latin typeface="Tahoma" pitchFamily="34" charset="0"/>
                <a:cs typeface="Tahoma" pitchFamily="34" charset="0"/>
              </a:rPr>
              <a:t>Documentation of the key elements of a retrospective review:</a:t>
            </a:r>
          </a:p>
          <a:p>
            <a:pPr marL="1024128" lvl="1" indent="-514350" fontAlgn="auto">
              <a:spcAft>
                <a:spcPts val="0"/>
              </a:spcAft>
              <a:buClrTx/>
              <a:buSzPct val="95000"/>
              <a:defRPr/>
            </a:pPr>
            <a:r>
              <a:rPr lang="en-US" sz="2900" dirty="0" smtClean="0">
                <a:solidFill>
                  <a:schemeClr val="bg1"/>
                </a:solidFill>
                <a:latin typeface="Tahoma" pitchFamily="34" charset="0"/>
                <a:cs typeface="Tahoma" pitchFamily="34" charset="0"/>
              </a:rPr>
              <a:t>Project number;</a:t>
            </a:r>
          </a:p>
          <a:p>
            <a:pPr marL="1024128" lvl="1" indent="-514350" fontAlgn="auto">
              <a:spcAft>
                <a:spcPts val="0"/>
              </a:spcAft>
              <a:buClrTx/>
              <a:buSzPct val="95000"/>
              <a:defRPr/>
            </a:pPr>
            <a:r>
              <a:rPr lang="en-US" sz="2900" dirty="0" smtClean="0">
                <a:solidFill>
                  <a:schemeClr val="bg1"/>
                </a:solidFill>
                <a:latin typeface="Tahoma" pitchFamily="34" charset="0"/>
                <a:cs typeface="Tahoma" pitchFamily="34" charset="0"/>
              </a:rPr>
              <a:t>Project title;  </a:t>
            </a:r>
          </a:p>
          <a:p>
            <a:pPr marL="1024128" lvl="1" indent="-514350" fontAlgn="auto">
              <a:spcAft>
                <a:spcPts val="0"/>
              </a:spcAft>
              <a:buClrTx/>
              <a:buSzPct val="95000"/>
              <a:defRPr/>
            </a:pPr>
            <a:r>
              <a:rPr lang="en-US" sz="2900" dirty="0" smtClean="0">
                <a:solidFill>
                  <a:schemeClr val="bg1"/>
                </a:solidFill>
                <a:latin typeface="Tahoma" pitchFamily="34" charset="0"/>
                <a:cs typeface="Tahoma" pitchFamily="34" charset="0"/>
              </a:rPr>
              <a:t>PD/PI or contact PD/PI if a multiple PD/PI model is used;</a:t>
            </a:r>
          </a:p>
          <a:p>
            <a:pPr marL="1024128" lvl="1" indent="-514350" fontAlgn="auto">
              <a:spcAft>
                <a:spcPts val="0"/>
              </a:spcAft>
              <a:buClrTx/>
              <a:buSzPct val="95000"/>
              <a:defRPr/>
            </a:pPr>
            <a:r>
              <a:rPr lang="en-US" sz="2900" dirty="0" smtClean="0">
                <a:solidFill>
                  <a:schemeClr val="bg1"/>
                </a:solidFill>
                <a:latin typeface="Tahoma" pitchFamily="34" charset="0"/>
                <a:cs typeface="Tahoma" pitchFamily="34" charset="0"/>
              </a:rPr>
              <a:t>Name of the Investigator with the FCOI;</a:t>
            </a:r>
          </a:p>
          <a:p>
            <a:pPr marL="1024128" lvl="1" indent="-514350" fontAlgn="auto">
              <a:spcAft>
                <a:spcPts val="0"/>
              </a:spcAft>
              <a:buClrTx/>
              <a:buSzPct val="95000"/>
              <a:defRPr/>
            </a:pPr>
            <a:r>
              <a:rPr lang="en-US" sz="2900" dirty="0" smtClean="0">
                <a:solidFill>
                  <a:schemeClr val="bg1"/>
                </a:solidFill>
                <a:latin typeface="Tahoma" pitchFamily="34" charset="0"/>
                <a:cs typeface="Tahoma" pitchFamily="34" charset="0"/>
              </a:rPr>
              <a:t>Name of the entity with which the Investigator has an FCOI;</a:t>
            </a:r>
          </a:p>
          <a:p>
            <a:pPr marL="1024128" lvl="1" indent="-514350" fontAlgn="auto">
              <a:spcAft>
                <a:spcPts val="0"/>
              </a:spcAft>
              <a:buClrTx/>
              <a:buSzPct val="95000"/>
              <a:defRPr/>
            </a:pPr>
            <a:r>
              <a:rPr lang="en-US" sz="2900" dirty="0" smtClean="0">
                <a:solidFill>
                  <a:schemeClr val="bg1"/>
                </a:solidFill>
                <a:latin typeface="Tahoma" pitchFamily="34" charset="0"/>
                <a:cs typeface="Tahoma" pitchFamily="34" charset="0"/>
              </a:rPr>
              <a:t>Reason(s) for the retrospective review; </a:t>
            </a:r>
          </a:p>
          <a:p>
            <a:pPr marL="1024128" lvl="1" indent="-514350" fontAlgn="auto">
              <a:spcAft>
                <a:spcPts val="0"/>
              </a:spcAft>
              <a:buClrTx/>
              <a:buSzPct val="95000"/>
              <a:defRPr/>
            </a:pPr>
            <a:r>
              <a:rPr lang="en-US" sz="2900" dirty="0" smtClean="0">
                <a:solidFill>
                  <a:schemeClr val="bg1"/>
                </a:solidFill>
                <a:latin typeface="Tahoma" pitchFamily="34" charset="0"/>
                <a:cs typeface="Tahoma" pitchFamily="34" charset="0"/>
              </a:rPr>
              <a:t>Detailed methodology used for the retrospective review (e.g., methodology of the review process, composition of the review panel, documents reviewed);</a:t>
            </a:r>
          </a:p>
          <a:p>
            <a:pPr marL="1024128" lvl="1" indent="-514350" fontAlgn="auto">
              <a:spcAft>
                <a:spcPts val="0"/>
              </a:spcAft>
              <a:buClrTx/>
              <a:buSzPct val="95000"/>
              <a:defRPr/>
            </a:pPr>
            <a:r>
              <a:rPr lang="en-US" sz="2900" dirty="0" smtClean="0">
                <a:solidFill>
                  <a:schemeClr val="bg1"/>
                </a:solidFill>
                <a:latin typeface="Tahoma" pitchFamily="34" charset="0"/>
                <a:cs typeface="Tahoma" pitchFamily="34" charset="0"/>
              </a:rPr>
              <a:t>Findings and conclusions of the review.</a:t>
            </a:r>
          </a:p>
          <a:p>
            <a:pPr marL="624078" indent="-514350" fontAlgn="auto">
              <a:buSzPct val="95000"/>
              <a:buFont typeface="Arial" pitchFamily="34" charset="0"/>
              <a:buNone/>
              <a:defRPr/>
            </a:pPr>
            <a:endParaRPr lang="en-US" sz="2400" dirty="0" smtClean="0">
              <a:latin typeface="Tahoma" pitchFamily="34" charset="0"/>
              <a:cs typeface="Tahoma" pitchFamily="34" charset="0"/>
            </a:endParaRPr>
          </a:p>
          <a:p>
            <a:pPr marL="624078" indent="-514350" fontAlgn="auto">
              <a:buSzPct val="95000"/>
              <a:buFont typeface="Arial" pitchFamily="34" charset="0"/>
              <a:buNone/>
              <a:defRPr/>
            </a:pPr>
            <a:r>
              <a:rPr lang="en-US" sz="3400" dirty="0" smtClean="0">
                <a:latin typeface="Tahoma" pitchFamily="34" charset="0"/>
                <a:cs typeface="Tahoma" pitchFamily="34" charset="0"/>
              </a:rPr>
              <a:t>	</a:t>
            </a:r>
            <a:r>
              <a:rPr lang="en-US" sz="3700" dirty="0" smtClean="0">
                <a:solidFill>
                  <a:schemeClr val="accent4"/>
                </a:solidFill>
                <a:latin typeface="Tahoma" pitchFamily="34" charset="0"/>
                <a:cs typeface="Tahoma" pitchFamily="34" charset="0"/>
              </a:rPr>
              <a:t>If results of the retrospective review warrant, update (revise) previously submitted FCOI report. </a:t>
            </a:r>
          </a:p>
          <a:p>
            <a:pPr lvl="1" fontAlgn="auto">
              <a:spcAft>
                <a:spcPts val="0"/>
              </a:spcAft>
              <a:defRPr/>
            </a:pPr>
            <a:endParaRPr lang="en-US" dirty="0" smtClean="0"/>
          </a:p>
        </p:txBody>
      </p:sp>
      <p:sp>
        <p:nvSpPr>
          <p:cNvPr id="1034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989AAB54-3171-4F35-B62B-D3A7D71DA5C5}" type="slidenum">
              <a:rPr lang="en-US">
                <a:solidFill>
                  <a:srgbClr val="00359E"/>
                </a:solidFill>
              </a:rPr>
              <a:pPr eaLnBrk="1" hangingPunct="1"/>
              <a:t>40</a:t>
            </a:fld>
            <a:endParaRPr lang="en-US" dirty="0">
              <a:solidFill>
                <a:srgbClr val="00359E"/>
              </a:solidFill>
            </a:endParaRPr>
          </a:p>
        </p:txBody>
      </p:sp>
    </p:spTree>
    <p:extLst>
      <p:ext uri="{BB962C8B-B14F-4D97-AF65-F5344CB8AC3E}">
        <p14:creationId xmlns:p14="http://schemas.microsoft.com/office/powerpoint/2010/main" val="624909670"/>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417638"/>
          </a:xfrm>
        </p:spPr>
        <p:txBody>
          <a:bodyPr/>
          <a:lstStyle/>
          <a:p>
            <a:pPr fontAlgn="auto">
              <a:spcAft>
                <a:spcPts val="0"/>
              </a:spcAft>
              <a:defRPr/>
            </a:pPr>
            <a:r>
              <a:rPr lang="en-US" sz="4400" dirty="0" smtClean="0">
                <a:latin typeface="Tahoma" pitchFamily="34" charset="0"/>
                <a:cs typeface="Tahoma" pitchFamily="34" charset="0"/>
              </a:rPr>
              <a:t>Institutional Responsibilities: </a:t>
            </a:r>
            <a:r>
              <a:rPr lang="en-US" sz="3200" dirty="0" smtClean="0">
                <a:solidFill>
                  <a:schemeClr val="bg1"/>
                </a:solidFill>
                <a:latin typeface="Tahoma" pitchFamily="34" charset="0"/>
                <a:cs typeface="Tahoma" pitchFamily="34" charset="0"/>
              </a:rPr>
              <a:t>Mitigation Report </a:t>
            </a:r>
            <a:endParaRPr lang="en-US" sz="3200" dirty="0">
              <a:solidFill>
                <a:schemeClr val="bg1"/>
              </a:solidFill>
            </a:endParaRPr>
          </a:p>
        </p:txBody>
      </p:sp>
      <p:sp>
        <p:nvSpPr>
          <p:cNvPr id="104451" name="Content Placeholder 2"/>
          <p:cNvSpPr>
            <a:spLocks noGrp="1"/>
          </p:cNvSpPr>
          <p:nvPr>
            <p:ph idx="1"/>
          </p:nvPr>
        </p:nvSpPr>
        <p:spPr>
          <a:xfrm>
            <a:off x="533400" y="1752600"/>
            <a:ext cx="8229600" cy="5105400"/>
          </a:xfrm>
        </p:spPr>
        <p:txBody>
          <a:bodyPr/>
          <a:lstStyle/>
          <a:p>
            <a:pPr>
              <a:spcBef>
                <a:spcPct val="0"/>
              </a:spcBef>
              <a:buClrTx/>
              <a:buFont typeface="Arial" charset="0"/>
              <a:buChar char="•"/>
            </a:pPr>
            <a:r>
              <a:rPr lang="en-US" sz="2400" dirty="0" smtClean="0">
                <a:latin typeface="Tahoma" pitchFamily="34" charset="0"/>
                <a:cs typeface="Tahoma" pitchFamily="34" charset="0"/>
              </a:rPr>
              <a:t>If bias is found through retrospective review, notify the NIH Awarding Component  promptly (through the eRA Commons) and submit a mitigation report.</a:t>
            </a:r>
          </a:p>
          <a:p>
            <a:pPr>
              <a:spcBef>
                <a:spcPct val="0"/>
              </a:spcBef>
              <a:buClrTx/>
              <a:buFont typeface="Arial" charset="0"/>
              <a:buChar char="•"/>
            </a:pPr>
            <a:endParaRPr lang="en-US" sz="1200" dirty="0" smtClean="0">
              <a:latin typeface="Tahoma" pitchFamily="34" charset="0"/>
              <a:cs typeface="Tahoma" pitchFamily="34" charset="0"/>
            </a:endParaRPr>
          </a:p>
          <a:p>
            <a:pPr>
              <a:spcBef>
                <a:spcPct val="0"/>
              </a:spcBef>
              <a:buClrTx/>
              <a:buFont typeface="Arial" charset="0"/>
              <a:buChar char="•"/>
            </a:pPr>
            <a:r>
              <a:rPr lang="en-US" sz="2400" dirty="0" smtClean="0">
                <a:latin typeface="Tahoma" pitchFamily="34" charset="0"/>
                <a:cs typeface="Tahoma" pitchFamily="34" charset="0"/>
              </a:rPr>
              <a:t>Mitigation Report</a:t>
            </a:r>
          </a:p>
          <a:p>
            <a:pPr lvl="1">
              <a:buClrTx/>
            </a:pPr>
            <a:r>
              <a:rPr lang="en-US" sz="2200" dirty="0" smtClean="0">
                <a:latin typeface="Tahoma" pitchFamily="34" charset="0"/>
                <a:cs typeface="Tahoma" pitchFamily="34" charset="0"/>
              </a:rPr>
              <a:t>Key elements documented in retrospective review</a:t>
            </a:r>
          </a:p>
          <a:p>
            <a:pPr lvl="1">
              <a:buClrTx/>
            </a:pPr>
            <a:r>
              <a:rPr lang="en-US" sz="2200" dirty="0" smtClean="0">
                <a:latin typeface="Tahoma" pitchFamily="34" charset="0"/>
                <a:cs typeface="Tahoma" pitchFamily="34" charset="0"/>
              </a:rPr>
              <a:t>Description of the impact of the bias on the research project</a:t>
            </a:r>
          </a:p>
          <a:p>
            <a:pPr lvl="1">
              <a:buClrTx/>
            </a:pPr>
            <a:r>
              <a:rPr lang="en-US" sz="2200" dirty="0" smtClean="0">
                <a:latin typeface="Tahoma" pitchFamily="34" charset="0"/>
                <a:cs typeface="Tahoma" pitchFamily="34" charset="0"/>
              </a:rPr>
              <a:t>Plan of action(s) to eliminate or mitigate the effect of the bias</a:t>
            </a:r>
          </a:p>
          <a:p>
            <a:pPr lvl="1">
              <a:buClrTx/>
              <a:buFont typeface="Arial" charset="0"/>
              <a:buChar char="•"/>
            </a:pPr>
            <a:endParaRPr lang="en-US" sz="1200" dirty="0" smtClean="0">
              <a:latin typeface="Tahoma" pitchFamily="34" charset="0"/>
              <a:cs typeface="Tahoma" pitchFamily="34" charset="0"/>
            </a:endParaRPr>
          </a:p>
          <a:p>
            <a:pPr>
              <a:spcBef>
                <a:spcPct val="0"/>
              </a:spcBef>
              <a:buClrTx/>
              <a:buFont typeface="Arial" charset="0"/>
              <a:buChar char="•"/>
            </a:pPr>
            <a:r>
              <a:rPr lang="en-US" sz="2400" dirty="0" smtClean="0">
                <a:latin typeface="Tahoma" pitchFamily="34" charset="0"/>
                <a:cs typeface="Tahoma" pitchFamily="34" charset="0"/>
              </a:rPr>
              <a:t>Thereafter, submit FCOI reports annually.</a:t>
            </a:r>
          </a:p>
          <a:p>
            <a:pPr>
              <a:spcBef>
                <a:spcPct val="0"/>
              </a:spcBef>
              <a:buFont typeface="Arial" charset="0"/>
              <a:buChar char="•"/>
            </a:pPr>
            <a:endParaRPr lang="en-US" dirty="0" smtClean="0">
              <a:latin typeface="Arial" charset="0"/>
              <a:cs typeface="Arial" charset="0"/>
            </a:endParaRPr>
          </a:p>
          <a:p>
            <a:pPr lvl="1"/>
            <a:endParaRPr lang="en-US" dirty="0" smtClean="0">
              <a:latin typeface="Arial" charset="0"/>
              <a:cs typeface="Arial" charset="0"/>
            </a:endParaRPr>
          </a:p>
          <a:p>
            <a:pPr>
              <a:spcBef>
                <a:spcPct val="0"/>
              </a:spcBef>
              <a:buFont typeface="Arial" charset="0"/>
              <a:buChar char="•"/>
            </a:pPr>
            <a:endParaRPr lang="en-US" dirty="0" smtClean="0">
              <a:latin typeface="Arial" charset="0"/>
              <a:cs typeface="Arial" charset="0"/>
            </a:endParaRPr>
          </a:p>
          <a:p>
            <a:pPr>
              <a:spcBef>
                <a:spcPct val="0"/>
              </a:spcBef>
              <a:buFont typeface="Arial" charset="0"/>
              <a:buChar char="•"/>
            </a:pPr>
            <a:endParaRPr lang="en-US" dirty="0" smtClean="0">
              <a:latin typeface="Arial" charset="0"/>
              <a:cs typeface="Arial" charset="0"/>
            </a:endParaRPr>
          </a:p>
          <a:p>
            <a:pPr>
              <a:spcBef>
                <a:spcPct val="0"/>
              </a:spcBef>
              <a:buFont typeface="Arial" charset="0"/>
              <a:buChar char="•"/>
            </a:pPr>
            <a:endParaRPr lang="en-US" dirty="0" smtClean="0">
              <a:latin typeface="Arial" charset="0"/>
              <a:cs typeface="Arial" charset="0"/>
            </a:endParaRPr>
          </a:p>
          <a:p>
            <a:pPr>
              <a:spcBef>
                <a:spcPct val="0"/>
              </a:spcBef>
              <a:buFont typeface="Arial" charset="0"/>
              <a:buChar char="•"/>
            </a:pPr>
            <a:endParaRPr lang="en-US" dirty="0" smtClean="0">
              <a:latin typeface="Arial" charset="0"/>
              <a:cs typeface="Arial" charset="0"/>
            </a:endParaRPr>
          </a:p>
        </p:txBody>
      </p:sp>
      <p:sp>
        <p:nvSpPr>
          <p:cNvPr id="1044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E896107-E65B-42E1-9876-0BF4F83B1D41}" type="slidenum">
              <a:rPr lang="en-US">
                <a:solidFill>
                  <a:srgbClr val="00359E"/>
                </a:solidFill>
              </a:rPr>
              <a:pPr eaLnBrk="1" hangingPunct="1"/>
              <a:t>41</a:t>
            </a:fld>
            <a:endParaRPr lang="en-US" dirty="0">
              <a:solidFill>
                <a:srgbClr val="00359E"/>
              </a:solidFill>
            </a:endParaRPr>
          </a:p>
        </p:txBody>
      </p:sp>
    </p:spTree>
    <p:extLst>
      <p:ext uri="{BB962C8B-B14F-4D97-AF65-F5344CB8AC3E}">
        <p14:creationId xmlns:p14="http://schemas.microsoft.com/office/powerpoint/2010/main" val="75117911"/>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87732621"/>
              </p:ext>
            </p:extLst>
          </p:nvPr>
        </p:nvGraphicFramePr>
        <p:xfrm>
          <a:off x="381000" y="762000"/>
          <a:ext cx="82296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Down Arrow 9"/>
          <p:cNvSpPr/>
          <p:nvPr/>
        </p:nvSpPr>
        <p:spPr>
          <a:xfrm>
            <a:off x="8305800" y="13716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1" name="Down Arrow 10"/>
          <p:cNvSpPr/>
          <p:nvPr/>
        </p:nvSpPr>
        <p:spPr>
          <a:xfrm>
            <a:off x="8305800" y="25146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2" name="Down Arrow 11"/>
          <p:cNvSpPr/>
          <p:nvPr/>
        </p:nvSpPr>
        <p:spPr>
          <a:xfrm>
            <a:off x="8305800" y="37338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3" name="Down Arrow 12"/>
          <p:cNvSpPr/>
          <p:nvPr/>
        </p:nvSpPr>
        <p:spPr>
          <a:xfrm>
            <a:off x="8305800" y="4953000"/>
            <a:ext cx="484188"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7" name="Rectangle 16"/>
          <p:cNvSpPr/>
          <p:nvPr/>
        </p:nvSpPr>
        <p:spPr>
          <a:xfrm>
            <a:off x="0" y="228600"/>
            <a:ext cx="9144000" cy="584200"/>
          </a:xfrm>
          <a:prstGeom prst="rect">
            <a:avLst/>
          </a:prstGeom>
          <a:noFill/>
        </p:spPr>
        <p:txBody>
          <a:bodyPr>
            <a:spAutoFit/>
          </a:bodyPr>
          <a:lstStyle/>
          <a:p>
            <a:pPr algn="ctr" fontAlgn="base">
              <a:spcBef>
                <a:spcPct val="0"/>
              </a:spcBef>
              <a:spcAft>
                <a:spcPct val="0"/>
              </a:spcAft>
              <a:defRPr/>
            </a:pPr>
            <a:r>
              <a:rPr lang="en-US" sz="3200" b="1" dirty="0">
                <a:solidFill>
                  <a:prstClr val="white"/>
                </a:solidFill>
                <a:effectLst>
                  <a:outerShdw blurRad="31750" dist="25400" dir="5400000" algn="tl" rotWithShape="0">
                    <a:srgbClr val="000000">
                      <a:alpha val="25000"/>
                    </a:srgbClr>
                  </a:outerShdw>
                </a:effectLst>
                <a:latin typeface="Tahoma" pitchFamily="34" charset="0"/>
                <a:ea typeface="Tahoma" pitchFamily="34" charset="0"/>
                <a:cs typeface="Tahoma" pitchFamily="34" charset="0"/>
              </a:rPr>
              <a:t>Summary of FCOI Noncompliance</a:t>
            </a:r>
          </a:p>
        </p:txBody>
      </p:sp>
    </p:spTree>
    <p:extLst>
      <p:ext uri="{BB962C8B-B14F-4D97-AF65-F5344CB8AC3E}">
        <p14:creationId xmlns:p14="http://schemas.microsoft.com/office/powerpoint/2010/main" val="233113374"/>
      </p:ext>
    </p:extLst>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Autofit/>
          </a:bodyPr>
          <a:lstStyle/>
          <a:p>
            <a:pPr fontAlgn="auto">
              <a:spcAft>
                <a:spcPts val="0"/>
              </a:spcAft>
              <a:defRPr/>
            </a:pPr>
            <a:r>
              <a:rPr lang="en-US" sz="4400" dirty="0" smtClean="0">
                <a:latin typeface="Tahoma" pitchFamily="34" charset="0"/>
                <a:cs typeface="Tahoma" pitchFamily="34" charset="0"/>
              </a:rPr>
              <a:t>Institutional Responsibilities: </a:t>
            </a:r>
            <a:r>
              <a:rPr lang="en-US" dirty="0" smtClean="0">
                <a:latin typeface="Tahoma" pitchFamily="34" charset="0"/>
                <a:cs typeface="Tahoma" pitchFamily="34" charset="0"/>
              </a:rPr>
              <a:t/>
            </a:r>
            <a:br>
              <a:rPr lang="en-US" dirty="0" smtClean="0">
                <a:latin typeface="Tahoma" pitchFamily="34" charset="0"/>
                <a:cs typeface="Tahoma" pitchFamily="34" charset="0"/>
              </a:rPr>
            </a:br>
            <a:r>
              <a:rPr lang="en-US" sz="3200" dirty="0" smtClean="0">
                <a:solidFill>
                  <a:schemeClr val="bg1"/>
                </a:solidFill>
                <a:latin typeface="Tahoma" pitchFamily="34" charset="0"/>
                <a:cs typeface="Tahoma" pitchFamily="34" charset="0"/>
              </a:rPr>
              <a:t>Enforcement</a:t>
            </a:r>
            <a:endParaRPr lang="en-US" sz="3200" dirty="0">
              <a:solidFill>
                <a:schemeClr val="bg1"/>
              </a:solidFill>
              <a:latin typeface="Tahoma" pitchFamily="34" charset="0"/>
              <a:cs typeface="Tahoma" pitchFamily="34" charset="0"/>
            </a:endParaRPr>
          </a:p>
        </p:txBody>
      </p:sp>
      <p:sp>
        <p:nvSpPr>
          <p:cNvPr id="106499" name="Content Placeholder 2"/>
          <p:cNvSpPr>
            <a:spLocks noGrp="1"/>
          </p:cNvSpPr>
          <p:nvPr>
            <p:ph idx="1"/>
          </p:nvPr>
        </p:nvSpPr>
        <p:spPr>
          <a:xfrm>
            <a:off x="685800" y="2514600"/>
            <a:ext cx="8229600" cy="4343400"/>
          </a:xfrm>
        </p:spPr>
        <p:txBody>
          <a:bodyPr/>
          <a:lstStyle/>
          <a:p>
            <a:pPr>
              <a:spcBef>
                <a:spcPct val="0"/>
              </a:spcBef>
              <a:buClrTx/>
              <a:buFont typeface="Arial" charset="0"/>
              <a:buChar char="•"/>
            </a:pPr>
            <a:r>
              <a:rPr lang="en-US" dirty="0" smtClean="0">
                <a:latin typeface="Tahoma" pitchFamily="34" charset="0"/>
                <a:cs typeface="Tahoma" pitchFamily="34" charset="0"/>
              </a:rPr>
              <a:t>Establish adequate enforcement mechanisms and provide for employee sanctions or other administrative actions to ensure Investigator compliance</a:t>
            </a:r>
          </a:p>
          <a:p>
            <a:pPr>
              <a:spcBef>
                <a:spcPct val="0"/>
              </a:spcBef>
              <a:buClrTx/>
              <a:buFont typeface="Arial" charset="0"/>
              <a:buChar char="•"/>
            </a:pPr>
            <a:r>
              <a:rPr lang="en-US" dirty="0" smtClean="0">
                <a:solidFill>
                  <a:schemeClr val="tx1"/>
                </a:solidFill>
                <a:latin typeface="Tahoma" pitchFamily="34" charset="0"/>
                <a:cs typeface="Tahoma" pitchFamily="34" charset="0"/>
              </a:rPr>
              <a:t>Management plans will be audited at least yearly and can be as often as every 3 months</a:t>
            </a:r>
          </a:p>
          <a:p>
            <a:pPr>
              <a:spcBef>
                <a:spcPct val="0"/>
              </a:spcBef>
              <a:buClrTx/>
              <a:buFont typeface="Arial" charset="0"/>
              <a:buChar char="•"/>
            </a:pPr>
            <a:r>
              <a:rPr lang="en-US" dirty="0" smtClean="0">
                <a:solidFill>
                  <a:schemeClr val="tx1"/>
                </a:solidFill>
                <a:latin typeface="Tahoma" pitchFamily="34" charset="0"/>
                <a:cs typeface="Tahoma" pitchFamily="34" charset="0"/>
              </a:rPr>
              <a:t>Management plans will include list of documentation required for audit </a:t>
            </a:r>
          </a:p>
        </p:txBody>
      </p:sp>
      <p:sp>
        <p:nvSpPr>
          <p:cNvPr id="1065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94354627-56E8-491E-9956-1A944B071A49}" type="slidenum">
              <a:rPr lang="en-US">
                <a:solidFill>
                  <a:srgbClr val="00359E"/>
                </a:solidFill>
              </a:rPr>
              <a:pPr eaLnBrk="1" hangingPunct="1"/>
              <a:t>43</a:t>
            </a:fld>
            <a:endParaRPr lang="en-US" dirty="0">
              <a:solidFill>
                <a:srgbClr val="00359E"/>
              </a:solidFill>
            </a:endParaRPr>
          </a:p>
        </p:txBody>
      </p:sp>
    </p:spTree>
    <p:extLst>
      <p:ext uri="{BB962C8B-B14F-4D97-AF65-F5344CB8AC3E}">
        <p14:creationId xmlns:p14="http://schemas.microsoft.com/office/powerpoint/2010/main" val="3174026399"/>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417638"/>
          </a:xfrm>
        </p:spPr>
        <p:txBody>
          <a:bodyPr/>
          <a:lstStyle/>
          <a:p>
            <a:pPr fontAlgn="auto">
              <a:spcAft>
                <a:spcPts val="0"/>
              </a:spcAft>
              <a:defRPr/>
            </a:pPr>
            <a:r>
              <a:rPr lang="en-US" dirty="0" smtClean="0">
                <a:latin typeface="Tahoma" pitchFamily="34" charset="0"/>
                <a:cs typeface="Tahoma" pitchFamily="34" charset="0"/>
              </a:rPr>
              <a:t>NIH Responsibilities</a:t>
            </a:r>
            <a:endParaRPr lang="en-US" dirty="0">
              <a:latin typeface="Tahoma" pitchFamily="34" charset="0"/>
              <a:cs typeface="Tahoma" pitchFamily="34" charset="0"/>
            </a:endParaRPr>
          </a:p>
        </p:txBody>
      </p:sp>
      <p:sp>
        <p:nvSpPr>
          <p:cNvPr id="3" name="Content Placeholder 2"/>
          <p:cNvSpPr>
            <a:spLocks noGrp="1"/>
          </p:cNvSpPr>
          <p:nvPr>
            <p:ph idx="1"/>
          </p:nvPr>
        </p:nvSpPr>
        <p:spPr>
          <a:xfrm>
            <a:off x="381000" y="1600200"/>
            <a:ext cx="8305800" cy="5064125"/>
          </a:xfrm>
        </p:spPr>
        <p:txBody>
          <a:bodyPr rtlCol="0">
            <a:noAutofit/>
          </a:bodyPr>
          <a:lstStyle/>
          <a:p>
            <a:pPr fontAlgn="auto">
              <a:buClrTx/>
              <a:defRPr/>
            </a:pPr>
            <a:r>
              <a:rPr lang="en-US" sz="2200" dirty="0" smtClean="0">
                <a:latin typeface="Tahoma" pitchFamily="34" charset="0"/>
                <a:cs typeface="Tahoma" pitchFamily="34" charset="0"/>
              </a:rPr>
              <a:t>If the failure of an Investigator to comply with the Institution’s FCOI policy or FCOI management plan appears to have biased the design, conduct, or reporting of the NIH-funded research, the Institution shall promptly notify the NIH of the corrective action taken or to be taken.</a:t>
            </a:r>
          </a:p>
          <a:p>
            <a:pPr fontAlgn="auto">
              <a:buClrTx/>
              <a:defRPr/>
            </a:pPr>
            <a:endParaRPr lang="en-US" sz="1050" dirty="0" smtClean="0">
              <a:latin typeface="Tahoma" pitchFamily="34" charset="0"/>
              <a:cs typeface="Tahoma" pitchFamily="34" charset="0"/>
            </a:endParaRPr>
          </a:p>
          <a:p>
            <a:pPr fontAlgn="auto">
              <a:buClrTx/>
              <a:defRPr/>
            </a:pPr>
            <a:r>
              <a:rPr lang="en-US" sz="2200" dirty="0" smtClean="0">
                <a:latin typeface="Tahoma" pitchFamily="34" charset="0"/>
                <a:cs typeface="Tahoma" pitchFamily="34" charset="0"/>
              </a:rPr>
              <a:t>NIH may determine that corrective action is needed and may include directions to the Institution on how to maintain appropriate objectivity in NIH-funded research.</a:t>
            </a:r>
          </a:p>
          <a:p>
            <a:pPr fontAlgn="auto">
              <a:buClrTx/>
              <a:defRPr/>
            </a:pPr>
            <a:endParaRPr lang="en-US" sz="1050" dirty="0" smtClean="0">
              <a:latin typeface="Tahoma" pitchFamily="34" charset="0"/>
              <a:cs typeface="Tahoma" pitchFamily="34" charset="0"/>
            </a:endParaRPr>
          </a:p>
          <a:p>
            <a:pPr fontAlgn="auto">
              <a:buClrTx/>
              <a:defRPr/>
            </a:pPr>
            <a:r>
              <a:rPr lang="en-US" sz="2200" dirty="0" smtClean="0">
                <a:latin typeface="Tahoma" pitchFamily="34" charset="0"/>
                <a:cs typeface="Tahoma" pitchFamily="34" charset="0"/>
              </a:rPr>
              <a:t>NIH may require Institutions employing such an Investigator to enforce any applicable corrective actions prior to award or when the transfer of a grant involves such an Investigator.</a:t>
            </a:r>
            <a:endParaRPr lang="en-US" sz="2200" dirty="0">
              <a:latin typeface="Tahoma" pitchFamily="34" charset="0"/>
              <a:cs typeface="Tahoma" pitchFamily="34" charset="0"/>
            </a:endParaRPr>
          </a:p>
        </p:txBody>
      </p:sp>
      <p:sp>
        <p:nvSpPr>
          <p:cNvPr id="1136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BC3DAE9B-48ED-4A83-9054-791F963A3DF9}" type="slidenum">
              <a:rPr lang="en-US">
                <a:solidFill>
                  <a:srgbClr val="00359E"/>
                </a:solidFill>
              </a:rPr>
              <a:pPr eaLnBrk="1" hangingPunct="1"/>
              <a:t>44</a:t>
            </a:fld>
            <a:endParaRPr lang="en-US" dirty="0">
              <a:solidFill>
                <a:srgbClr val="00359E"/>
              </a:solidFill>
            </a:endParaRPr>
          </a:p>
        </p:txBody>
      </p:sp>
    </p:spTree>
    <p:extLst>
      <p:ext uri="{BB962C8B-B14F-4D97-AF65-F5344CB8AC3E}">
        <p14:creationId xmlns:p14="http://schemas.microsoft.com/office/powerpoint/2010/main" val="1596496670"/>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599"/>
          </a:xfrm>
        </p:spPr>
        <p:txBody>
          <a:bodyPr/>
          <a:lstStyle/>
          <a:p>
            <a:pPr fontAlgn="auto">
              <a:spcAft>
                <a:spcPts val="0"/>
              </a:spcAft>
              <a:defRPr/>
            </a:pPr>
            <a:r>
              <a:rPr lang="en-US" dirty="0" smtClean="0">
                <a:latin typeface="Tahoma" pitchFamily="34" charset="0"/>
                <a:cs typeface="Tahoma" pitchFamily="34" charset="0"/>
              </a:rPr>
              <a:t>NIH Responsibilities</a:t>
            </a:r>
            <a:endParaRPr lang="en-US" dirty="0">
              <a:latin typeface="Tahoma" pitchFamily="34" charset="0"/>
              <a:cs typeface="Tahoma" pitchFamily="34" charset="0"/>
            </a:endParaRPr>
          </a:p>
        </p:txBody>
      </p:sp>
      <p:sp>
        <p:nvSpPr>
          <p:cNvPr id="3" name="Content Placeholder 2"/>
          <p:cNvSpPr>
            <a:spLocks noGrp="1"/>
          </p:cNvSpPr>
          <p:nvPr>
            <p:ph idx="1"/>
          </p:nvPr>
        </p:nvSpPr>
        <p:spPr>
          <a:xfrm>
            <a:off x="0" y="1676400"/>
            <a:ext cx="8839200" cy="5181600"/>
          </a:xfrm>
        </p:spPr>
        <p:txBody>
          <a:bodyPr rtlCol="0">
            <a:normAutofit fontScale="92500" lnSpcReduction="20000"/>
          </a:bodyPr>
          <a:lstStyle/>
          <a:p>
            <a:pPr lvl="1" fontAlgn="auto">
              <a:lnSpc>
                <a:spcPct val="80000"/>
              </a:lnSpc>
              <a:spcAft>
                <a:spcPts val="0"/>
              </a:spcAft>
              <a:buClrTx/>
              <a:buSzPct val="100000"/>
              <a:buFont typeface="Arial" pitchFamily="34" charset="0"/>
              <a:buChar char="•"/>
              <a:defRPr/>
            </a:pPr>
            <a:r>
              <a:rPr lang="en-US" dirty="0" smtClean="0">
                <a:solidFill>
                  <a:schemeClr val="tx2"/>
                </a:solidFill>
                <a:latin typeface="Tahoma" pitchFamily="34" charset="0"/>
                <a:cs typeface="Tahoma" pitchFamily="34" charset="0"/>
              </a:rPr>
              <a:t>NIH may inquire at any time before, during or after award into any Investigator disclosure of financial interests and the Institution’s review (including any retrospective review) of, and response to, such disclosure, regardless of whether the disclosure resulted in the Institution’s determination of an FCOI.</a:t>
            </a:r>
          </a:p>
          <a:p>
            <a:pPr lvl="1" fontAlgn="auto">
              <a:lnSpc>
                <a:spcPct val="80000"/>
              </a:lnSpc>
              <a:spcAft>
                <a:spcPts val="0"/>
              </a:spcAft>
              <a:buClrTx/>
              <a:buSzPct val="100000"/>
              <a:buFont typeface="Arial" pitchFamily="34" charset="0"/>
              <a:buChar char="•"/>
              <a:defRPr/>
            </a:pPr>
            <a:endParaRPr lang="en-US" dirty="0" smtClean="0">
              <a:solidFill>
                <a:schemeClr val="tx2"/>
              </a:solidFill>
              <a:latin typeface="Tahoma" pitchFamily="34" charset="0"/>
              <a:cs typeface="Tahoma" pitchFamily="34" charset="0"/>
            </a:endParaRPr>
          </a:p>
          <a:p>
            <a:pPr lvl="1" fontAlgn="auto">
              <a:lnSpc>
                <a:spcPct val="80000"/>
              </a:lnSpc>
              <a:spcAft>
                <a:spcPts val="0"/>
              </a:spcAft>
              <a:buClrTx/>
              <a:buSzPct val="100000"/>
              <a:buFont typeface="Arial" pitchFamily="34" charset="0"/>
              <a:buChar char="•"/>
              <a:defRPr/>
            </a:pPr>
            <a:r>
              <a:rPr lang="en-US" dirty="0" smtClean="0">
                <a:solidFill>
                  <a:schemeClr val="tx2"/>
                </a:solidFill>
                <a:latin typeface="Tahoma" pitchFamily="34" charset="0"/>
                <a:cs typeface="Tahoma" pitchFamily="34" charset="0"/>
              </a:rPr>
              <a:t>Institutions are required to submit, or permit on site review of, all records pertinent to compliance with the regulation.  </a:t>
            </a:r>
          </a:p>
          <a:p>
            <a:pPr lvl="1" fontAlgn="auto">
              <a:lnSpc>
                <a:spcPct val="80000"/>
              </a:lnSpc>
              <a:spcAft>
                <a:spcPts val="0"/>
              </a:spcAft>
              <a:buClrTx/>
              <a:buSzPct val="100000"/>
              <a:buFont typeface="Arial" pitchFamily="34" charset="0"/>
              <a:buChar char="•"/>
              <a:defRPr/>
            </a:pPr>
            <a:endParaRPr lang="en-US" dirty="0" smtClean="0">
              <a:solidFill>
                <a:schemeClr val="tx2"/>
              </a:solidFill>
              <a:latin typeface="Tahoma" pitchFamily="34" charset="0"/>
              <a:cs typeface="Tahoma" pitchFamily="34" charset="0"/>
            </a:endParaRPr>
          </a:p>
          <a:p>
            <a:pPr lvl="1" fontAlgn="auto">
              <a:lnSpc>
                <a:spcPct val="80000"/>
              </a:lnSpc>
              <a:spcAft>
                <a:spcPts val="0"/>
              </a:spcAft>
              <a:buClrTx/>
              <a:buSzPct val="100000"/>
              <a:buFont typeface="Arial" pitchFamily="34" charset="0"/>
              <a:buChar char="•"/>
              <a:defRPr/>
            </a:pPr>
            <a:r>
              <a:rPr lang="en-US" dirty="0" smtClean="0">
                <a:solidFill>
                  <a:schemeClr val="tx2"/>
                </a:solidFill>
                <a:latin typeface="Tahoma" pitchFamily="34" charset="0"/>
                <a:cs typeface="Tahoma" pitchFamily="34" charset="0"/>
              </a:rPr>
              <a:t>NIH will maintain confidentiality of all records of financial interest.</a:t>
            </a:r>
          </a:p>
          <a:p>
            <a:pPr lvl="1" fontAlgn="auto">
              <a:lnSpc>
                <a:spcPct val="80000"/>
              </a:lnSpc>
              <a:spcAft>
                <a:spcPts val="0"/>
              </a:spcAft>
              <a:buClrTx/>
              <a:buSzPct val="100000"/>
              <a:buFont typeface="Arial" pitchFamily="34" charset="0"/>
              <a:buChar char="•"/>
              <a:defRPr/>
            </a:pPr>
            <a:endParaRPr lang="en-US" dirty="0" smtClean="0">
              <a:solidFill>
                <a:schemeClr val="tx2"/>
              </a:solidFill>
              <a:latin typeface="Tahoma" pitchFamily="34" charset="0"/>
              <a:cs typeface="Tahoma" pitchFamily="34" charset="0"/>
            </a:endParaRPr>
          </a:p>
          <a:p>
            <a:pPr lvl="1" fontAlgn="auto">
              <a:lnSpc>
                <a:spcPct val="80000"/>
              </a:lnSpc>
              <a:spcAft>
                <a:spcPts val="0"/>
              </a:spcAft>
              <a:buClrTx/>
              <a:buSzPct val="100000"/>
              <a:buFont typeface="Arial" pitchFamily="34" charset="0"/>
              <a:buChar char="•"/>
              <a:defRPr/>
            </a:pPr>
            <a:r>
              <a:rPr lang="en-US" dirty="0" smtClean="0">
                <a:solidFill>
                  <a:schemeClr val="tx2"/>
                </a:solidFill>
                <a:latin typeface="Tahoma" pitchFamily="34" charset="0"/>
                <a:cs typeface="Tahoma" pitchFamily="34" charset="0"/>
              </a:rPr>
              <a:t>If NIH decides that a particular FCOI will bias the objectivity of research, NIH may impose special award conditions, suspend funding or impose other enforcement mechanisms until the matter is resolved.</a:t>
            </a:r>
          </a:p>
          <a:p>
            <a:pPr lvl="1" fontAlgn="auto">
              <a:lnSpc>
                <a:spcPct val="80000"/>
              </a:lnSpc>
              <a:spcAft>
                <a:spcPts val="0"/>
              </a:spcAft>
              <a:buSzPct val="100000"/>
              <a:defRPr/>
            </a:pPr>
            <a:endParaRPr lang="en-US" sz="2500" dirty="0" smtClean="0"/>
          </a:p>
          <a:p>
            <a:pPr lvl="1" fontAlgn="auto">
              <a:lnSpc>
                <a:spcPct val="80000"/>
              </a:lnSpc>
              <a:spcAft>
                <a:spcPts val="0"/>
              </a:spcAft>
              <a:buSzPct val="100000"/>
              <a:defRPr/>
            </a:pPr>
            <a:endParaRPr lang="en-US" sz="2500" dirty="0" smtClean="0"/>
          </a:p>
          <a:p>
            <a:pPr lvl="1" fontAlgn="auto">
              <a:lnSpc>
                <a:spcPct val="80000"/>
              </a:lnSpc>
              <a:spcAft>
                <a:spcPts val="0"/>
              </a:spcAft>
              <a:buSzPct val="100000"/>
              <a:defRPr/>
            </a:pPr>
            <a:endParaRPr lang="en-US" sz="2500" dirty="0" smtClean="0"/>
          </a:p>
          <a:p>
            <a:pPr fontAlgn="auto">
              <a:defRPr/>
            </a:pPr>
            <a:endParaRPr lang="en-US" dirty="0"/>
          </a:p>
        </p:txBody>
      </p:sp>
      <p:sp>
        <p:nvSpPr>
          <p:cNvPr id="1146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58B22848-5686-4261-8563-B4E5F88C5FFB}" type="slidenum">
              <a:rPr lang="en-US">
                <a:solidFill>
                  <a:srgbClr val="00359E"/>
                </a:solidFill>
              </a:rPr>
              <a:pPr eaLnBrk="1" hangingPunct="1"/>
              <a:t>45</a:t>
            </a:fld>
            <a:endParaRPr lang="en-US" dirty="0">
              <a:solidFill>
                <a:srgbClr val="00359E"/>
              </a:solidFill>
            </a:endParaRPr>
          </a:p>
        </p:txBody>
      </p:sp>
    </p:spTree>
    <p:extLst>
      <p:ext uri="{BB962C8B-B14F-4D97-AF65-F5344CB8AC3E}">
        <p14:creationId xmlns:p14="http://schemas.microsoft.com/office/powerpoint/2010/main" val="136044088"/>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799"/>
            <a:ext cx="8229600" cy="762001"/>
          </a:xfrm>
        </p:spPr>
        <p:txBody>
          <a:bodyPr>
            <a:normAutofit/>
          </a:bodyPr>
          <a:lstStyle/>
          <a:p>
            <a:pPr fontAlgn="auto">
              <a:spcAft>
                <a:spcPts val="0"/>
              </a:spcAft>
              <a:defRPr/>
            </a:pPr>
            <a:r>
              <a:rPr lang="en-US" dirty="0" smtClean="0">
                <a:latin typeface="Tahoma" pitchFamily="34" charset="0"/>
                <a:cs typeface="Tahoma" pitchFamily="34" charset="0"/>
              </a:rPr>
              <a:t>NIH Responsibilities</a:t>
            </a:r>
            <a:endParaRPr lang="en-US" dirty="0">
              <a:latin typeface="Tahoma" pitchFamily="34" charset="0"/>
              <a:cs typeface="Tahoma" pitchFamily="34" charset="0"/>
            </a:endParaRPr>
          </a:p>
        </p:txBody>
      </p:sp>
      <p:sp>
        <p:nvSpPr>
          <p:cNvPr id="115715" name="Content Placeholder 2"/>
          <p:cNvSpPr>
            <a:spLocks noGrp="1"/>
          </p:cNvSpPr>
          <p:nvPr>
            <p:ph idx="1"/>
          </p:nvPr>
        </p:nvSpPr>
        <p:spPr>
          <a:xfrm>
            <a:off x="457200" y="1752600"/>
            <a:ext cx="8229600" cy="4759325"/>
          </a:xfrm>
        </p:spPr>
        <p:txBody>
          <a:bodyPr/>
          <a:lstStyle/>
          <a:p>
            <a:pPr marL="342900" lvl="1" indent="-342900">
              <a:buClrTx/>
              <a:buSzPct val="100000"/>
              <a:buFont typeface="Arial" charset="0"/>
              <a:buChar char="•"/>
            </a:pPr>
            <a:r>
              <a:rPr lang="en-US" sz="2400" dirty="0" smtClean="0">
                <a:solidFill>
                  <a:schemeClr val="tx2"/>
                </a:solidFill>
                <a:latin typeface="Tahoma" pitchFamily="34" charset="0"/>
                <a:cs typeface="Tahoma" pitchFamily="34" charset="0"/>
              </a:rPr>
              <a:t>In any case in which NIH determines that an NIH-funded project of clinical research whose purpose is to evaluate the safety or effectiveness of a drug, medical device, or treatment has been designed, conducted, or reported by an Investigator with an FCOI that was not managed or reported by the Institution as required by regulation, the Institution shall require the Investigator involved to disclose the FCOI in each public presentation of the results of the research and to request an addendum to previously published presentations.  </a:t>
            </a:r>
          </a:p>
          <a:p>
            <a:pPr marL="342900" lvl="1" indent="-342900">
              <a:buClr>
                <a:schemeClr val="hlink"/>
              </a:buClr>
              <a:buSzPct val="60000"/>
              <a:buFont typeface="Courier New" pitchFamily="49" charset="0"/>
              <a:buNone/>
            </a:pPr>
            <a:endParaRPr lang="en-US" dirty="0" smtClean="0">
              <a:latin typeface="Arial" charset="0"/>
              <a:cs typeface="Arial" charset="0"/>
            </a:endParaRPr>
          </a:p>
          <a:p>
            <a:pPr>
              <a:spcBef>
                <a:spcPct val="0"/>
              </a:spcBef>
              <a:buFont typeface="Arial" charset="0"/>
              <a:buChar char="•"/>
            </a:pPr>
            <a:endParaRPr lang="en-US" dirty="0" smtClean="0">
              <a:latin typeface="Arial" charset="0"/>
              <a:cs typeface="Arial" charset="0"/>
            </a:endParaRPr>
          </a:p>
        </p:txBody>
      </p:sp>
      <p:sp>
        <p:nvSpPr>
          <p:cNvPr id="1157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1B139346-201A-4EE0-89C2-2F004E5021B9}" type="slidenum">
              <a:rPr lang="en-US">
                <a:solidFill>
                  <a:srgbClr val="00359E"/>
                </a:solidFill>
              </a:rPr>
              <a:pPr eaLnBrk="1" hangingPunct="1"/>
              <a:t>46</a:t>
            </a:fld>
            <a:endParaRPr lang="en-US" dirty="0">
              <a:solidFill>
                <a:srgbClr val="00359E"/>
              </a:solidFill>
            </a:endParaRPr>
          </a:p>
        </p:txBody>
      </p:sp>
    </p:spTree>
    <p:extLst>
      <p:ext uri="{BB962C8B-B14F-4D97-AF65-F5344CB8AC3E}">
        <p14:creationId xmlns:p14="http://schemas.microsoft.com/office/powerpoint/2010/main" val="2090942781"/>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0" y="0"/>
            <a:ext cx="9144000" cy="1139825"/>
          </a:xfrm>
        </p:spPr>
        <p:txBody>
          <a:bodyPr/>
          <a:lstStyle/>
          <a:p>
            <a:pPr fontAlgn="auto">
              <a:spcAft>
                <a:spcPts val="0"/>
              </a:spcAft>
              <a:defRPr/>
            </a:pPr>
            <a:r>
              <a:rPr lang="en-US" sz="6000" dirty="0" smtClean="0">
                <a:solidFill>
                  <a:schemeClr val="bg1"/>
                </a:solidFill>
                <a:latin typeface="Tahoma" pitchFamily="34" charset="0"/>
                <a:cs typeface="Tahoma" pitchFamily="34" charset="0"/>
              </a:rPr>
              <a:t>Information/Resources</a:t>
            </a:r>
          </a:p>
        </p:txBody>
      </p:sp>
      <p:sp>
        <p:nvSpPr>
          <p:cNvPr id="698371" name="Rectangle 3"/>
          <p:cNvSpPr>
            <a:spLocks noGrp="1" noChangeArrowheads="1"/>
          </p:cNvSpPr>
          <p:nvPr>
            <p:ph idx="1"/>
          </p:nvPr>
        </p:nvSpPr>
        <p:spPr>
          <a:xfrm>
            <a:off x="0" y="1600200"/>
            <a:ext cx="8763000" cy="4343400"/>
          </a:xfrm>
        </p:spPr>
        <p:txBody>
          <a:bodyPr rtlCol="0">
            <a:normAutofit/>
          </a:bodyPr>
          <a:lstStyle/>
          <a:p>
            <a:pPr fontAlgn="auto">
              <a:buClrTx/>
              <a:defRPr/>
            </a:pPr>
            <a:r>
              <a:rPr lang="en-US" dirty="0" smtClean="0">
                <a:latin typeface="Tahoma" pitchFamily="34" charset="0"/>
                <a:cs typeface="Tahoma" pitchFamily="34" charset="0"/>
              </a:rPr>
              <a:t>Mailbox for inquiries</a:t>
            </a:r>
          </a:p>
          <a:p>
            <a:pPr fontAlgn="auto">
              <a:buClrTx/>
              <a:defRPr/>
            </a:pPr>
            <a:r>
              <a:rPr lang="en-US" dirty="0" smtClean="0">
                <a:latin typeface="Tahoma" pitchFamily="34" charset="0"/>
                <a:cs typeface="Tahoma" pitchFamily="34" charset="0"/>
              </a:rPr>
              <a:t>FCOICompliance@mail.nih.gov </a:t>
            </a:r>
          </a:p>
          <a:p>
            <a:pPr lvl="1" fontAlgn="auto">
              <a:lnSpc>
                <a:spcPct val="90000"/>
              </a:lnSpc>
              <a:spcAft>
                <a:spcPts val="0"/>
              </a:spcAft>
              <a:buClrTx/>
              <a:buFont typeface="Wingdings" pitchFamily="2" charset="2"/>
              <a:buChar char="§"/>
              <a:defRPr/>
            </a:pPr>
            <a:endParaRPr lang="en-US" sz="2600" dirty="0" smtClean="0">
              <a:latin typeface="Tahoma" pitchFamily="34" charset="0"/>
              <a:cs typeface="Tahoma" pitchFamily="34" charset="0"/>
            </a:endParaRPr>
          </a:p>
          <a:p>
            <a:pPr fontAlgn="auto">
              <a:defRPr/>
            </a:pPr>
            <a:r>
              <a:rPr lang="en-US" dirty="0" smtClean="0">
                <a:latin typeface="Tahoma" pitchFamily="34" charset="0"/>
                <a:cs typeface="Tahoma" pitchFamily="34" charset="0"/>
              </a:rPr>
              <a:t>OER FCOI Web Sit</a:t>
            </a:r>
            <a:r>
              <a:rPr lang="en-US" dirty="0">
                <a:latin typeface="Tahoma" pitchFamily="34" charset="0"/>
                <a:cs typeface="Tahoma" pitchFamily="34" charset="0"/>
              </a:rPr>
              <a:t>e</a:t>
            </a:r>
            <a:endParaRPr lang="en-US" dirty="0">
              <a:solidFill>
                <a:srgbClr val="333399"/>
              </a:solidFill>
              <a:latin typeface="Tahoma" pitchFamily="34" charset="0"/>
              <a:cs typeface="Tahoma" pitchFamily="34" charset="0"/>
              <a:hlinkClick r:id="rId3"/>
            </a:endParaRPr>
          </a:p>
          <a:p>
            <a:pPr fontAlgn="auto">
              <a:buClrTx/>
              <a:defRPr/>
            </a:pPr>
            <a:r>
              <a:rPr lang="en-US" dirty="0" smtClean="0">
                <a:latin typeface="Tahoma" pitchFamily="34" charset="0"/>
                <a:cs typeface="Tahoma" pitchFamily="34" charset="0"/>
              </a:rPr>
              <a:t>http</a:t>
            </a:r>
            <a:r>
              <a:rPr lang="en-US" dirty="0">
                <a:latin typeface="Tahoma" pitchFamily="34" charset="0"/>
                <a:cs typeface="Tahoma" pitchFamily="34" charset="0"/>
              </a:rPr>
              <a:t>://grants.nih.gov/grants/policy/coi/</a:t>
            </a:r>
          </a:p>
          <a:p>
            <a:pPr lvl="1" fontAlgn="auto">
              <a:lnSpc>
                <a:spcPct val="90000"/>
              </a:lnSpc>
              <a:spcAft>
                <a:spcPts val="0"/>
              </a:spcAft>
              <a:buClrTx/>
              <a:buFont typeface="Courier New" pitchFamily="49" charset="0"/>
              <a:buNone/>
              <a:defRPr/>
            </a:pPr>
            <a:endParaRPr lang="en-US" dirty="0" smtClean="0">
              <a:latin typeface="Tahoma" pitchFamily="34" charset="0"/>
              <a:cs typeface="Tahoma" pitchFamily="34" charset="0"/>
            </a:endParaRPr>
          </a:p>
          <a:p>
            <a:pPr lvl="1" fontAlgn="auto">
              <a:lnSpc>
                <a:spcPct val="90000"/>
              </a:lnSpc>
              <a:spcAft>
                <a:spcPts val="0"/>
              </a:spcAft>
              <a:buClrTx/>
              <a:buFont typeface="Arial" pitchFamily="34" charset="0"/>
              <a:buChar char="•"/>
              <a:defRPr/>
            </a:pPr>
            <a:r>
              <a:rPr lang="en-US" dirty="0" smtClean="0">
                <a:solidFill>
                  <a:schemeClr val="accent4"/>
                </a:solidFill>
                <a:latin typeface="Tahoma" pitchFamily="34" charset="0"/>
                <a:cs typeface="Tahoma" pitchFamily="34" charset="0"/>
              </a:rPr>
              <a:t>FAQs are periodically updated.  </a:t>
            </a:r>
          </a:p>
          <a:p>
            <a:pPr lvl="1" fontAlgn="auto">
              <a:lnSpc>
                <a:spcPct val="90000"/>
              </a:lnSpc>
              <a:spcAft>
                <a:spcPts val="0"/>
              </a:spcAft>
              <a:buClrTx/>
              <a:buFont typeface="Courier New" pitchFamily="49" charset="0"/>
              <a:buNone/>
              <a:defRPr/>
            </a:pPr>
            <a:endParaRPr lang="en-US" dirty="0" smtClean="0">
              <a:solidFill>
                <a:schemeClr val="accent1"/>
              </a:solidFill>
              <a:latin typeface="Tahoma" pitchFamily="34" charset="0"/>
              <a:cs typeface="Tahoma" pitchFamily="34" charset="0"/>
            </a:endParaRPr>
          </a:p>
          <a:p>
            <a:pPr lvl="1" fontAlgn="auto">
              <a:lnSpc>
                <a:spcPct val="90000"/>
              </a:lnSpc>
              <a:spcAft>
                <a:spcPts val="0"/>
              </a:spcAft>
              <a:buClrTx/>
              <a:buFont typeface="Courier New" pitchFamily="49" charset="0"/>
              <a:buNone/>
              <a:defRPr/>
            </a:pPr>
            <a:endParaRPr lang="en-US" dirty="0" smtClean="0">
              <a:solidFill>
                <a:srgbClr val="333399"/>
              </a:solidFill>
              <a:hlinkClick r:id="rId4"/>
            </a:endParaRPr>
          </a:p>
          <a:p>
            <a:pPr lvl="1" fontAlgn="auto">
              <a:lnSpc>
                <a:spcPct val="90000"/>
              </a:lnSpc>
              <a:spcAft>
                <a:spcPts val="0"/>
              </a:spcAft>
              <a:buFont typeface="Courier New" pitchFamily="49" charset="0"/>
              <a:buNone/>
              <a:defRPr/>
            </a:pPr>
            <a:endParaRPr lang="en-US" dirty="0" smtClean="0">
              <a:solidFill>
                <a:srgbClr val="333399"/>
              </a:solidFill>
            </a:endParaRPr>
          </a:p>
          <a:p>
            <a:pPr lvl="1" fontAlgn="auto">
              <a:lnSpc>
                <a:spcPct val="90000"/>
              </a:lnSpc>
              <a:spcAft>
                <a:spcPts val="0"/>
              </a:spcAft>
              <a:buFont typeface="Arial" charset="0"/>
              <a:buNone/>
              <a:defRPr/>
            </a:pPr>
            <a:endParaRPr lang="en-US" dirty="0" smtClean="0">
              <a:solidFill>
                <a:srgbClr val="333399"/>
              </a:solidFill>
            </a:endParaRPr>
          </a:p>
          <a:p>
            <a:pPr lvl="1" fontAlgn="auto">
              <a:lnSpc>
                <a:spcPct val="90000"/>
              </a:lnSpc>
              <a:spcAft>
                <a:spcPts val="0"/>
              </a:spcAft>
              <a:buFont typeface="Arial" charset="0"/>
              <a:buNone/>
              <a:defRPr/>
            </a:pPr>
            <a:endParaRPr lang="en-US" dirty="0" smtClean="0">
              <a:solidFill>
                <a:srgbClr val="339933"/>
              </a:solidFill>
            </a:endParaRPr>
          </a:p>
          <a:p>
            <a:pPr lvl="1" fontAlgn="auto">
              <a:lnSpc>
                <a:spcPct val="90000"/>
              </a:lnSpc>
              <a:spcAft>
                <a:spcPts val="0"/>
              </a:spcAft>
              <a:buFont typeface="Arial" charset="0"/>
              <a:buNone/>
              <a:defRPr/>
            </a:pPr>
            <a:endParaRPr lang="en-US" dirty="0" smtClean="0">
              <a:solidFill>
                <a:srgbClr val="339933"/>
              </a:solidFill>
            </a:endParaRPr>
          </a:p>
          <a:p>
            <a:pPr lvl="1" algn="r" fontAlgn="auto">
              <a:lnSpc>
                <a:spcPct val="90000"/>
              </a:lnSpc>
              <a:spcAft>
                <a:spcPts val="0"/>
              </a:spcAft>
              <a:buFont typeface="Arial" charset="0"/>
              <a:buNone/>
              <a:defRPr/>
            </a:pPr>
            <a:endParaRPr lang="en-US" dirty="0" smtClean="0">
              <a:solidFill>
                <a:srgbClr val="339933"/>
              </a:solidFill>
            </a:endParaRPr>
          </a:p>
          <a:p>
            <a:pPr lvl="1" algn="r" fontAlgn="auto">
              <a:lnSpc>
                <a:spcPct val="90000"/>
              </a:lnSpc>
              <a:spcAft>
                <a:spcPts val="0"/>
              </a:spcAft>
              <a:buFont typeface="Arial" charset="0"/>
              <a:buNone/>
              <a:defRPr/>
            </a:pPr>
            <a:endParaRPr lang="en-US" dirty="0" smtClean="0">
              <a:solidFill>
                <a:srgbClr val="339933"/>
              </a:solidFill>
            </a:endParaRPr>
          </a:p>
          <a:p>
            <a:pPr lvl="1" fontAlgn="auto">
              <a:lnSpc>
                <a:spcPct val="90000"/>
              </a:lnSpc>
              <a:spcAft>
                <a:spcPts val="0"/>
              </a:spcAft>
              <a:buFont typeface="Arial" charset="0"/>
              <a:buNone/>
              <a:defRPr/>
            </a:pPr>
            <a:endParaRPr lang="en-US" dirty="0" smtClean="0"/>
          </a:p>
          <a:p>
            <a:pPr fontAlgn="auto">
              <a:buFont typeface="Arial" charset="0"/>
              <a:buChar char="•"/>
              <a:defRPr/>
            </a:pPr>
            <a:endParaRPr lang="en-US" dirty="0" smtClean="0"/>
          </a:p>
          <a:p>
            <a:pPr lvl="1" fontAlgn="auto">
              <a:lnSpc>
                <a:spcPct val="90000"/>
              </a:lnSpc>
              <a:spcAft>
                <a:spcPts val="0"/>
              </a:spcAft>
              <a:buFontTx/>
              <a:buNone/>
              <a:defRPr/>
            </a:pPr>
            <a:endParaRPr lang="en-US" dirty="0" smtClean="0"/>
          </a:p>
        </p:txBody>
      </p:sp>
      <p:sp>
        <p:nvSpPr>
          <p:cNvPr id="116740" name="Rectangle 5"/>
          <p:cNvSpPr>
            <a:spLocks noGrp="1" noChangeArrowheads="1"/>
          </p:cNvSpPr>
          <p:nvPr>
            <p:ph type="sldNum" sz="quarter" idx="12"/>
          </p:nvPr>
        </p:nvSpPr>
        <p:spPr bwMode="auto">
          <a:xfrm>
            <a:off x="6934200" y="630555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F495BE9-F9D8-40F5-9956-71727B15129B}" type="slidenum">
              <a:rPr lang="en-US">
                <a:solidFill>
                  <a:srgbClr val="00359E"/>
                </a:solidFill>
              </a:rPr>
              <a:pPr eaLnBrk="1" hangingPunct="1"/>
              <a:t>47</a:t>
            </a:fld>
            <a:endParaRPr lang="en-US" dirty="0">
              <a:solidFill>
                <a:srgbClr val="00359E"/>
              </a:solidFill>
            </a:endParaRPr>
          </a:p>
        </p:txBody>
      </p:sp>
      <p:pic>
        <p:nvPicPr>
          <p:cNvPr id="116741" name="qrcode" descr="qrcod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200" y="5495925"/>
            <a:ext cx="1295400"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4792021"/>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Temple University SFI Disclosure Module</a:t>
            </a:r>
            <a:endParaRPr lang="en-US" dirty="0"/>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48</a:t>
            </a:fld>
            <a:endParaRPr lang="en-US" dirty="0"/>
          </a:p>
        </p:txBody>
      </p:sp>
    </p:spTree>
    <p:extLst>
      <p:ext uri="{BB962C8B-B14F-4D97-AF65-F5344CB8AC3E}">
        <p14:creationId xmlns:p14="http://schemas.microsoft.com/office/powerpoint/2010/main" val="34539491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examples – Case 1</a:t>
            </a:r>
            <a:endParaRPr lang="en-US" dirty="0"/>
          </a:p>
        </p:txBody>
      </p:sp>
      <p:sp>
        <p:nvSpPr>
          <p:cNvPr id="3" name="Content Placeholder 2"/>
          <p:cNvSpPr>
            <a:spLocks noGrp="1"/>
          </p:cNvSpPr>
          <p:nvPr>
            <p:ph idx="1"/>
          </p:nvPr>
        </p:nvSpPr>
        <p:spPr/>
        <p:txBody>
          <a:bodyPr/>
          <a:lstStyle/>
          <a:p>
            <a:r>
              <a:rPr lang="en-US" sz="2400" dirty="0" smtClean="0"/>
              <a:t>Dr. X has received a NOA on her grant and recertifies her financial disclosure through Temple’s ERA. The disclosure includes the fact that she has received &gt;$5,000 and  &lt;$10,000 in consulting fees from company A</a:t>
            </a:r>
          </a:p>
          <a:p>
            <a:r>
              <a:rPr lang="en-US" sz="2400" dirty="0" smtClean="0"/>
              <a:t>Project funded through NIH involves study of company A’s drug</a:t>
            </a:r>
          </a:p>
          <a:p>
            <a:r>
              <a:rPr lang="en-US" sz="2400" dirty="0" smtClean="0"/>
              <a:t>Company A is a large pharma company </a:t>
            </a:r>
          </a:p>
          <a:p>
            <a:r>
              <a:rPr lang="en-US" sz="2400" dirty="0" smtClean="0"/>
              <a:t>COI office determination:</a:t>
            </a:r>
          </a:p>
          <a:p>
            <a:pPr lvl="1"/>
            <a:r>
              <a:rPr lang="en-US" sz="2400" dirty="0" smtClean="0"/>
              <a:t>SFI is related to research but is not an FCOI</a:t>
            </a:r>
            <a:endParaRPr lang="en-US" sz="2400" dirty="0"/>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49</a:t>
            </a:fld>
            <a:endParaRPr lang="en-US" dirty="0"/>
          </a:p>
        </p:txBody>
      </p:sp>
    </p:spTree>
    <p:extLst>
      <p:ext uri="{BB962C8B-B14F-4D97-AF65-F5344CB8AC3E}">
        <p14:creationId xmlns:p14="http://schemas.microsoft.com/office/powerpoint/2010/main" val="93653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a:xfrm>
            <a:off x="457200" y="228600"/>
            <a:ext cx="8229600" cy="1066800"/>
          </a:xfrm>
        </p:spPr>
        <p:txBody>
          <a:bodyPr/>
          <a:lstStyle/>
          <a:p>
            <a:pPr fontAlgn="auto">
              <a:spcAft>
                <a:spcPts val="0"/>
              </a:spcAft>
              <a:defRPr/>
            </a:pPr>
            <a:r>
              <a:rPr lang="en-US" dirty="0" smtClean="0">
                <a:latin typeface="Tahoma" pitchFamily="34" charset="0"/>
                <a:cs typeface="Tahoma" pitchFamily="34" charset="0"/>
              </a:rPr>
              <a:t>Who is Covered?</a:t>
            </a:r>
          </a:p>
        </p:txBody>
      </p:sp>
      <p:sp>
        <p:nvSpPr>
          <p:cNvPr id="568323" name="Rectangle 3"/>
          <p:cNvSpPr>
            <a:spLocks noGrp="1" noChangeArrowheads="1"/>
          </p:cNvSpPr>
          <p:nvPr>
            <p:ph idx="1"/>
          </p:nvPr>
        </p:nvSpPr>
        <p:spPr>
          <a:xfrm>
            <a:off x="457200" y="1600200"/>
            <a:ext cx="8229600" cy="4495800"/>
          </a:xfrm>
        </p:spPr>
        <p:txBody>
          <a:bodyPr rtlCol="0">
            <a:noAutofit/>
          </a:bodyPr>
          <a:lstStyle/>
          <a:p>
            <a:pPr fontAlgn="auto">
              <a:buClrTx/>
              <a:defRPr/>
            </a:pPr>
            <a:r>
              <a:rPr lang="en-US" sz="2400" dirty="0" smtClean="0">
                <a:latin typeface="Tahoma" pitchFamily="34" charset="0"/>
                <a:cs typeface="Tahoma" pitchFamily="34" charset="0"/>
              </a:rPr>
              <a:t>Each Institution that applies for or receives PHS/NIH grants or cooperative agreements for research</a:t>
            </a:r>
          </a:p>
          <a:p>
            <a:pPr lvl="1" fontAlgn="auto">
              <a:lnSpc>
                <a:spcPct val="90000"/>
              </a:lnSpc>
              <a:spcAft>
                <a:spcPts val="0"/>
              </a:spcAft>
              <a:buClrTx/>
              <a:buSzPct val="100000"/>
              <a:defRPr/>
            </a:pPr>
            <a:r>
              <a:rPr lang="en-US" sz="2000" dirty="0" smtClean="0">
                <a:solidFill>
                  <a:schemeClr val="accent2"/>
                </a:solidFill>
                <a:latin typeface="Tahoma" pitchFamily="34" charset="0"/>
                <a:cs typeface="Tahoma" pitchFamily="34" charset="0"/>
              </a:rPr>
              <a:t>Domestic, foreign, public, private (not Federal)</a:t>
            </a:r>
          </a:p>
          <a:p>
            <a:pPr lvl="1" fontAlgn="auto">
              <a:lnSpc>
                <a:spcPct val="90000"/>
              </a:lnSpc>
              <a:spcAft>
                <a:spcPts val="0"/>
              </a:spcAft>
              <a:buClrTx/>
              <a:buSzPct val="100000"/>
              <a:buFont typeface="Arial" pitchFamily="34" charset="0"/>
              <a:buChar char="•"/>
              <a:defRPr/>
            </a:pPr>
            <a:endParaRPr lang="en-US" sz="1000" dirty="0" smtClean="0">
              <a:solidFill>
                <a:schemeClr val="tx1"/>
              </a:solidFill>
              <a:latin typeface="Tahoma" pitchFamily="34" charset="0"/>
              <a:cs typeface="Tahoma" pitchFamily="34" charset="0"/>
            </a:endParaRPr>
          </a:p>
          <a:p>
            <a:pPr fontAlgn="auto">
              <a:buClrTx/>
              <a:defRPr/>
            </a:pPr>
            <a:r>
              <a:rPr lang="en-US" sz="2400" dirty="0" smtClean="0">
                <a:latin typeface="Tahoma" pitchFamily="34" charset="0"/>
                <a:cs typeface="Tahoma" pitchFamily="34" charset="0"/>
              </a:rPr>
              <a:t>Any Investigator, as defined by the regulation, planning to participate in or participating in the research</a:t>
            </a:r>
          </a:p>
          <a:p>
            <a:pPr fontAlgn="auto">
              <a:buClrTx/>
              <a:defRPr/>
            </a:pPr>
            <a:endParaRPr lang="en-US" sz="1000" dirty="0" smtClean="0">
              <a:solidFill>
                <a:schemeClr val="tx1"/>
              </a:solidFill>
              <a:latin typeface="Tahoma" pitchFamily="34" charset="0"/>
              <a:cs typeface="Tahoma" pitchFamily="34" charset="0"/>
            </a:endParaRPr>
          </a:p>
          <a:p>
            <a:pPr fontAlgn="auto">
              <a:buClrTx/>
              <a:defRPr/>
            </a:pPr>
            <a:r>
              <a:rPr lang="en-US" sz="2400" dirty="0" smtClean="0">
                <a:latin typeface="Tahoma" pitchFamily="34" charset="0"/>
                <a:cs typeface="Tahoma" pitchFamily="34" charset="0"/>
              </a:rPr>
              <a:t>When an individual, rather than an Institution, is applying for or receives PHS/NIH research funding</a:t>
            </a:r>
          </a:p>
          <a:p>
            <a:pPr fontAlgn="auto">
              <a:buClrTx/>
              <a:defRPr/>
            </a:pPr>
            <a:endParaRPr lang="en-US" sz="1000" dirty="0" smtClean="0">
              <a:latin typeface="Tahoma" pitchFamily="34" charset="0"/>
              <a:cs typeface="Tahoma" pitchFamily="34" charset="0"/>
            </a:endParaRPr>
          </a:p>
          <a:p>
            <a:pPr fontAlgn="auto">
              <a:buClrTx/>
              <a:defRPr/>
            </a:pPr>
            <a:r>
              <a:rPr lang="en-US" sz="2400" dirty="0" smtClean="0">
                <a:latin typeface="Tahoma" pitchFamily="34" charset="0"/>
                <a:cs typeface="Tahoma" pitchFamily="34" charset="0"/>
              </a:rPr>
              <a:t>SBIR/STTR Phase II applicants/awardees </a:t>
            </a:r>
          </a:p>
          <a:p>
            <a:pPr lvl="1" algn="ctr" fontAlgn="auto">
              <a:lnSpc>
                <a:spcPct val="90000"/>
              </a:lnSpc>
              <a:spcAft>
                <a:spcPts val="0"/>
              </a:spcAft>
              <a:buClrTx/>
              <a:buSzPct val="100000"/>
              <a:buFont typeface="Courier New" pitchFamily="49" charset="0"/>
              <a:buNone/>
              <a:defRPr/>
            </a:pPr>
            <a:r>
              <a:rPr lang="en-US" sz="2000" dirty="0" smtClean="0">
                <a:solidFill>
                  <a:schemeClr val="accent4"/>
                </a:solidFill>
                <a:latin typeface="Tahoma" pitchFamily="34" charset="0"/>
                <a:cs typeface="Tahoma" pitchFamily="34" charset="0"/>
              </a:rPr>
              <a:t>(Phase I SBIR/STTRs are exempt) </a:t>
            </a:r>
          </a:p>
          <a:p>
            <a:pPr fontAlgn="auto">
              <a:buClr>
                <a:schemeClr val="tx1"/>
              </a:buClr>
              <a:buSzPct val="80000"/>
              <a:defRPr/>
            </a:pPr>
            <a:endParaRPr lang="en-US" dirty="0" smtClean="0">
              <a:solidFill>
                <a:schemeClr val="tx1"/>
              </a:solidFill>
              <a:latin typeface="Tahoma" pitchFamily="34" charset="0"/>
              <a:cs typeface="Tahoma" pitchFamily="34" charset="0"/>
            </a:endParaRPr>
          </a:p>
        </p:txBody>
      </p:sp>
      <p:sp>
        <p:nvSpPr>
          <p:cNvPr id="7066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737C8A39-12B9-4E2E-931B-E8EA1E8AD754}" type="slidenum">
              <a:rPr lang="en-US">
                <a:solidFill>
                  <a:srgbClr val="00359E"/>
                </a:solidFill>
              </a:rPr>
              <a:pPr eaLnBrk="1" hangingPunct="1"/>
              <a:t>5</a:t>
            </a:fld>
            <a:endParaRPr lang="en-US" dirty="0">
              <a:solidFill>
                <a:srgbClr val="00359E"/>
              </a:solidFill>
            </a:endParaRPr>
          </a:p>
        </p:txBody>
      </p:sp>
    </p:spTree>
    <p:extLst>
      <p:ext uri="{BB962C8B-B14F-4D97-AF65-F5344CB8AC3E}">
        <p14:creationId xmlns:p14="http://schemas.microsoft.com/office/powerpoint/2010/main" val="2084017324"/>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a:xfrm>
            <a:off x="0" y="0"/>
            <a:ext cx="9144000" cy="1371600"/>
          </a:xfrm>
        </p:spPr>
        <p:txBody>
          <a:bodyPr>
            <a:noAutofit/>
          </a:bodyPr>
          <a:lstStyle/>
          <a:p>
            <a:pPr fontAlgn="auto">
              <a:spcAft>
                <a:spcPts val="0"/>
              </a:spcAft>
              <a:defRPr/>
            </a:pPr>
            <a:r>
              <a:rPr lang="en-US" sz="4400" i="1" dirty="0" smtClean="0">
                <a:latin typeface="Tahoma" pitchFamily="34" charset="0"/>
                <a:cs typeface="Tahoma" pitchFamily="34" charset="0"/>
              </a:rPr>
              <a:t>Financial Conflict of Interest (FCOI)</a:t>
            </a:r>
          </a:p>
        </p:txBody>
      </p:sp>
      <p:sp>
        <p:nvSpPr>
          <p:cNvPr id="26627" name="Rectangle 3"/>
          <p:cNvSpPr>
            <a:spLocks noGrp="1" noChangeArrowheads="1"/>
          </p:cNvSpPr>
          <p:nvPr>
            <p:ph idx="1"/>
          </p:nvPr>
        </p:nvSpPr>
        <p:spPr>
          <a:xfrm>
            <a:off x="534988" y="2667000"/>
            <a:ext cx="7999412" cy="2895600"/>
          </a:xfrm>
        </p:spPr>
        <p:txBody>
          <a:bodyPr rtlCol="0">
            <a:normAutofit/>
          </a:bodyPr>
          <a:lstStyle/>
          <a:p>
            <a:pPr marL="0" indent="0" fontAlgn="auto">
              <a:buFont typeface="Arial" pitchFamily="34" charset="0"/>
              <a:buNone/>
              <a:defRPr/>
            </a:pPr>
            <a:r>
              <a:rPr lang="en-US" dirty="0" smtClean="0">
                <a:latin typeface="Tahoma" pitchFamily="34" charset="0"/>
                <a:cs typeface="Tahoma" pitchFamily="34" charset="0"/>
              </a:rPr>
              <a:t>An SFI that could directly and significantly affect the design, conduct, or reporting of NIH-funded research.</a:t>
            </a:r>
          </a:p>
          <a:p>
            <a:pPr fontAlgn="auto">
              <a:defRPr/>
            </a:pPr>
            <a:endParaRPr lang="en-US" dirty="0" smtClean="0">
              <a:latin typeface="Tahoma" pitchFamily="34" charset="0"/>
              <a:cs typeface="Tahoma" pitchFamily="34" charset="0"/>
            </a:endParaRPr>
          </a:p>
          <a:p>
            <a:pPr fontAlgn="auto">
              <a:defRPr/>
            </a:pPr>
            <a:endParaRPr lang="en-US" dirty="0" smtClean="0"/>
          </a:p>
        </p:txBody>
      </p:sp>
      <p:sp>
        <p:nvSpPr>
          <p:cNvPr id="7987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66B40ED-E5F9-43A7-B5D9-503E291AEEE2}" type="slidenum">
              <a:rPr lang="en-US">
                <a:solidFill>
                  <a:srgbClr val="00359E"/>
                </a:solidFill>
              </a:rPr>
              <a:pPr eaLnBrk="1" hangingPunct="1"/>
              <a:t>50</a:t>
            </a:fld>
            <a:endParaRPr lang="en-US" dirty="0">
              <a:solidFill>
                <a:srgbClr val="00359E"/>
              </a:solidFill>
            </a:endParaRPr>
          </a:p>
        </p:txBody>
      </p:sp>
    </p:spTree>
    <p:extLst>
      <p:ext uri="{BB962C8B-B14F-4D97-AF65-F5344CB8AC3E}">
        <p14:creationId xmlns:p14="http://schemas.microsoft.com/office/powerpoint/2010/main" val="762141640"/>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examples- Case 2</a:t>
            </a:r>
            <a:endParaRPr lang="en-US" dirty="0"/>
          </a:p>
        </p:txBody>
      </p:sp>
      <p:sp>
        <p:nvSpPr>
          <p:cNvPr id="3" name="Content Placeholder 2"/>
          <p:cNvSpPr>
            <a:spLocks noGrp="1"/>
          </p:cNvSpPr>
          <p:nvPr>
            <p:ph idx="1"/>
          </p:nvPr>
        </p:nvSpPr>
        <p:spPr/>
        <p:txBody>
          <a:bodyPr/>
          <a:lstStyle/>
          <a:p>
            <a:r>
              <a:rPr lang="en-US" sz="2400" dirty="0" smtClean="0">
                <a:solidFill>
                  <a:schemeClr val="tx1"/>
                </a:solidFill>
              </a:rPr>
              <a:t>Dr. W has received a NOA on her grant and recertifies her financial disclosure through Temple’s ERA. The disclosure includes the fact that she holds equity interest in  company A.</a:t>
            </a:r>
          </a:p>
          <a:p>
            <a:r>
              <a:rPr lang="en-US" sz="2400" dirty="0" smtClean="0">
                <a:solidFill>
                  <a:schemeClr val="tx1"/>
                </a:solidFill>
              </a:rPr>
              <a:t>Project funded through NIH involves study of company A’s drug</a:t>
            </a:r>
          </a:p>
          <a:p>
            <a:r>
              <a:rPr lang="en-US" sz="2400" dirty="0" smtClean="0">
                <a:solidFill>
                  <a:schemeClr val="tx1"/>
                </a:solidFill>
              </a:rPr>
              <a:t>Company A is a small start up that is not publically traded. Company A has attracted significant venture capital based on their new drug’s promise</a:t>
            </a:r>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51</a:t>
            </a:fld>
            <a:endParaRPr lang="en-US" dirty="0"/>
          </a:p>
        </p:txBody>
      </p:sp>
    </p:spTree>
    <p:extLst>
      <p:ext uri="{BB962C8B-B14F-4D97-AF65-F5344CB8AC3E}">
        <p14:creationId xmlns:p14="http://schemas.microsoft.com/office/powerpoint/2010/main" val="17088033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2</a:t>
            </a:r>
            <a:endParaRPr lang="en-US" dirty="0"/>
          </a:p>
        </p:txBody>
      </p:sp>
      <p:sp>
        <p:nvSpPr>
          <p:cNvPr id="3" name="Content Placeholder 2"/>
          <p:cNvSpPr>
            <a:spLocks noGrp="1"/>
          </p:cNvSpPr>
          <p:nvPr>
            <p:ph idx="1"/>
          </p:nvPr>
        </p:nvSpPr>
        <p:spPr/>
        <p:txBody>
          <a:bodyPr/>
          <a:lstStyle/>
          <a:p>
            <a:r>
              <a:rPr lang="en-US" sz="2400" dirty="0" smtClean="0">
                <a:solidFill>
                  <a:schemeClr val="tx1"/>
                </a:solidFill>
              </a:rPr>
              <a:t>COI office determines that the SFI is related to the research and IS a financial conflict of interest</a:t>
            </a:r>
          </a:p>
          <a:p>
            <a:r>
              <a:rPr lang="en-US" sz="2400" dirty="0" smtClean="0">
                <a:solidFill>
                  <a:schemeClr val="tx1"/>
                </a:solidFill>
              </a:rPr>
              <a:t>COI office creates management plan that includes the following:</a:t>
            </a:r>
          </a:p>
          <a:p>
            <a:pPr lvl="1"/>
            <a:r>
              <a:rPr lang="en-US" sz="2400" dirty="0" smtClean="0">
                <a:solidFill>
                  <a:schemeClr val="tx1"/>
                </a:solidFill>
              </a:rPr>
              <a:t>Dr. W must disclose equity interest in all publications and talks</a:t>
            </a:r>
          </a:p>
          <a:p>
            <a:pPr lvl="1"/>
            <a:r>
              <a:rPr lang="en-US" sz="2400" dirty="0" smtClean="0">
                <a:solidFill>
                  <a:schemeClr val="tx1"/>
                </a:solidFill>
              </a:rPr>
              <a:t>Dr. W must disclose equity interest to lab and other investigators on project</a:t>
            </a:r>
          </a:p>
          <a:p>
            <a:pPr lvl="1"/>
            <a:r>
              <a:rPr lang="en-US" sz="2400" dirty="0" smtClean="0">
                <a:solidFill>
                  <a:schemeClr val="tx1"/>
                </a:solidFill>
              </a:rPr>
              <a:t>An independent monitor could be appointed</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52</a:t>
            </a:fld>
            <a:endParaRPr lang="en-US" dirty="0"/>
          </a:p>
        </p:txBody>
      </p:sp>
    </p:spTree>
    <p:extLst>
      <p:ext uri="{BB962C8B-B14F-4D97-AF65-F5344CB8AC3E}">
        <p14:creationId xmlns:p14="http://schemas.microsoft.com/office/powerpoint/2010/main" val="1939120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3</a:t>
            </a:r>
            <a:endParaRPr lang="en-US" dirty="0"/>
          </a:p>
        </p:txBody>
      </p:sp>
      <p:sp>
        <p:nvSpPr>
          <p:cNvPr id="3" name="Content Placeholder 2"/>
          <p:cNvSpPr>
            <a:spLocks noGrp="1"/>
          </p:cNvSpPr>
          <p:nvPr>
            <p:ph idx="1"/>
          </p:nvPr>
        </p:nvSpPr>
        <p:spPr/>
        <p:txBody>
          <a:bodyPr/>
          <a:lstStyle/>
          <a:p>
            <a:r>
              <a:rPr lang="en-US" sz="2400" dirty="0" smtClean="0">
                <a:solidFill>
                  <a:schemeClr val="tx1"/>
                </a:solidFill>
              </a:rPr>
              <a:t>Dr. Z has a funded grant and his disclosure was certified 4 months ago. He has $3000 in Merck stock and did not disclose it. </a:t>
            </a:r>
          </a:p>
          <a:p>
            <a:r>
              <a:rPr lang="en-US" sz="2400" dirty="0" smtClean="0">
                <a:solidFill>
                  <a:schemeClr val="tx1"/>
                </a:solidFill>
              </a:rPr>
              <a:t>He decides to buy more Merck stock and buys $2001 worth</a:t>
            </a:r>
          </a:p>
          <a:p>
            <a:r>
              <a:rPr lang="en-US" sz="2400" dirty="0" smtClean="0">
                <a:solidFill>
                  <a:schemeClr val="tx1"/>
                </a:solidFill>
              </a:rPr>
              <a:t>He must disclose within 30 days to the COI office via electronic disclosure that he now has a new SFI (&gt;$5,000)</a:t>
            </a:r>
          </a:p>
          <a:p>
            <a:r>
              <a:rPr lang="en-US" sz="2400" dirty="0" smtClean="0">
                <a:solidFill>
                  <a:schemeClr val="tx1"/>
                </a:solidFill>
              </a:rPr>
              <a:t>The COI office has 60 days to certify the SFI or create a management plan. In the meantime, Dr. Z can continue spending his grant money</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53</a:t>
            </a:fld>
            <a:endParaRPr lang="en-US" dirty="0"/>
          </a:p>
        </p:txBody>
      </p:sp>
    </p:spTree>
    <p:extLst>
      <p:ext uri="{BB962C8B-B14F-4D97-AF65-F5344CB8AC3E}">
        <p14:creationId xmlns:p14="http://schemas.microsoft.com/office/powerpoint/2010/main" val="7582276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4</a:t>
            </a:r>
            <a:endParaRPr lang="en-US" dirty="0"/>
          </a:p>
        </p:txBody>
      </p:sp>
      <p:sp>
        <p:nvSpPr>
          <p:cNvPr id="3" name="Content Placeholder 2"/>
          <p:cNvSpPr>
            <a:spLocks noGrp="1"/>
          </p:cNvSpPr>
          <p:nvPr>
            <p:ph idx="1"/>
          </p:nvPr>
        </p:nvSpPr>
        <p:spPr/>
        <p:txBody>
          <a:bodyPr/>
          <a:lstStyle/>
          <a:p>
            <a:r>
              <a:rPr lang="en-US" sz="2800" dirty="0" smtClean="0">
                <a:solidFill>
                  <a:schemeClr val="tx1"/>
                </a:solidFill>
              </a:rPr>
              <a:t>Dr. Z has a funded grant and his disclosure was certified 4 months ago. He has $6000 in Merck stock which he disclosed</a:t>
            </a:r>
          </a:p>
          <a:p>
            <a:r>
              <a:rPr lang="en-US" sz="2800" dirty="0" smtClean="0">
                <a:solidFill>
                  <a:schemeClr val="tx1"/>
                </a:solidFill>
              </a:rPr>
              <a:t>He decides to buy more Merck stock and buys $4001 worth</a:t>
            </a:r>
          </a:p>
          <a:p>
            <a:r>
              <a:rPr lang="en-US" sz="2800" dirty="0" smtClean="0">
                <a:solidFill>
                  <a:schemeClr val="tx1"/>
                </a:solidFill>
              </a:rPr>
              <a:t>He has already disclosed the SFI and does not need to update the value of the SFI</a:t>
            </a:r>
          </a:p>
          <a:p>
            <a:r>
              <a:rPr lang="en-US" sz="2800" dirty="0" smtClean="0">
                <a:solidFill>
                  <a:schemeClr val="tx1"/>
                </a:solidFill>
              </a:rPr>
              <a:t>He will need to disclose the higher value on his annual disclosure next year</a:t>
            </a:r>
            <a:endParaRPr lang="en-US" sz="2800" dirty="0">
              <a:solidFill>
                <a:schemeClr val="tx1"/>
              </a:solidFill>
            </a:endParaRPr>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54</a:t>
            </a:fld>
            <a:endParaRPr lang="en-US" dirty="0"/>
          </a:p>
        </p:txBody>
      </p:sp>
    </p:spTree>
    <p:extLst>
      <p:ext uri="{BB962C8B-B14F-4D97-AF65-F5344CB8AC3E}">
        <p14:creationId xmlns:p14="http://schemas.microsoft.com/office/powerpoint/2010/main" val="7475410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5</a:t>
            </a:r>
            <a:endParaRPr lang="en-US" dirty="0"/>
          </a:p>
        </p:txBody>
      </p:sp>
      <p:sp>
        <p:nvSpPr>
          <p:cNvPr id="3" name="Content Placeholder 2"/>
          <p:cNvSpPr>
            <a:spLocks noGrp="1"/>
          </p:cNvSpPr>
          <p:nvPr>
            <p:ph idx="1"/>
          </p:nvPr>
        </p:nvSpPr>
        <p:spPr/>
        <p:txBody>
          <a:bodyPr/>
          <a:lstStyle/>
          <a:p>
            <a:r>
              <a:rPr lang="en-US" sz="2400" dirty="0" smtClean="0">
                <a:solidFill>
                  <a:schemeClr val="tx1"/>
                </a:solidFill>
              </a:rPr>
              <a:t>Dr</a:t>
            </a:r>
            <a:r>
              <a:rPr lang="en-US" sz="2400" dirty="0">
                <a:solidFill>
                  <a:schemeClr val="tx1"/>
                </a:solidFill>
              </a:rPr>
              <a:t> </a:t>
            </a:r>
            <a:r>
              <a:rPr lang="en-US" sz="2400" dirty="0" smtClean="0">
                <a:solidFill>
                  <a:schemeClr val="tx1"/>
                </a:solidFill>
              </a:rPr>
              <a:t>V is very disorganized and thinks the new regulation is ridiculous</a:t>
            </a:r>
          </a:p>
          <a:p>
            <a:r>
              <a:rPr lang="en-US" sz="2400" dirty="0" smtClean="0">
                <a:solidFill>
                  <a:schemeClr val="tx1"/>
                </a:solidFill>
              </a:rPr>
              <a:t>Dr. V owns non-publically traded equity in Company B and has an NIH grant that is studying Company B’s primary asset – Peptide H</a:t>
            </a:r>
          </a:p>
          <a:p>
            <a:r>
              <a:rPr lang="en-US" sz="2400" dirty="0" smtClean="0">
                <a:solidFill>
                  <a:schemeClr val="tx1"/>
                </a:solidFill>
              </a:rPr>
              <a:t>Dr. V never disclosed the equity interest</a:t>
            </a:r>
          </a:p>
          <a:p>
            <a:r>
              <a:rPr lang="en-US" sz="2400" dirty="0" smtClean="0">
                <a:solidFill>
                  <a:schemeClr val="tx1"/>
                </a:solidFill>
              </a:rPr>
              <a:t>Dr. V tells her chair how excited she is that the peptide is very promising and predicts she is “going to make a bundle when Company B goes public”</a:t>
            </a:r>
            <a:endParaRPr lang="en-US" sz="2400" dirty="0">
              <a:solidFill>
                <a:schemeClr val="tx1"/>
              </a:solidFill>
            </a:endParaRPr>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55</a:t>
            </a:fld>
            <a:endParaRPr lang="en-US" dirty="0"/>
          </a:p>
        </p:txBody>
      </p:sp>
    </p:spTree>
    <p:extLst>
      <p:ext uri="{BB962C8B-B14F-4D97-AF65-F5344CB8AC3E}">
        <p14:creationId xmlns:p14="http://schemas.microsoft.com/office/powerpoint/2010/main" val="33011119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5</a:t>
            </a:r>
            <a:endParaRPr lang="en-US" dirty="0"/>
          </a:p>
        </p:txBody>
      </p:sp>
      <p:sp>
        <p:nvSpPr>
          <p:cNvPr id="3" name="Content Placeholder 2"/>
          <p:cNvSpPr>
            <a:spLocks noGrp="1"/>
          </p:cNvSpPr>
          <p:nvPr>
            <p:ph idx="1"/>
          </p:nvPr>
        </p:nvSpPr>
        <p:spPr/>
        <p:txBody>
          <a:bodyPr/>
          <a:lstStyle/>
          <a:p>
            <a:r>
              <a:rPr lang="en-US" sz="2800" dirty="0" smtClean="0">
                <a:solidFill>
                  <a:schemeClr val="tx1"/>
                </a:solidFill>
              </a:rPr>
              <a:t>Chair notifies COI office</a:t>
            </a:r>
          </a:p>
          <a:p>
            <a:r>
              <a:rPr lang="en-US" sz="2800" dirty="0" smtClean="0">
                <a:solidFill>
                  <a:schemeClr val="tx1"/>
                </a:solidFill>
              </a:rPr>
              <a:t>Work in Dr. V’s lab stops</a:t>
            </a:r>
          </a:p>
          <a:p>
            <a:r>
              <a:rPr lang="en-US" sz="2800" dirty="0" smtClean="0">
                <a:solidFill>
                  <a:schemeClr val="tx1"/>
                </a:solidFill>
              </a:rPr>
              <a:t>All of Dr. V’s projects are reviewed for potential bias</a:t>
            </a:r>
          </a:p>
          <a:p>
            <a:r>
              <a:rPr lang="en-US" sz="2800" dirty="0" smtClean="0">
                <a:solidFill>
                  <a:schemeClr val="tx1"/>
                </a:solidFill>
              </a:rPr>
              <a:t>If bias is found in any of the research projects a mitigation plan is developed</a:t>
            </a:r>
          </a:p>
          <a:p>
            <a:r>
              <a:rPr lang="en-US" sz="2800" dirty="0" smtClean="0">
                <a:solidFill>
                  <a:schemeClr val="tx1"/>
                </a:solidFill>
              </a:rPr>
              <a:t>This may include retraction of papers</a:t>
            </a:r>
          </a:p>
          <a:p>
            <a:r>
              <a:rPr lang="en-US" sz="2800" dirty="0" smtClean="0">
                <a:solidFill>
                  <a:schemeClr val="tx1"/>
                </a:solidFill>
              </a:rPr>
              <a:t>Bias reported to NIH</a:t>
            </a:r>
          </a:p>
          <a:p>
            <a:r>
              <a:rPr lang="en-US" sz="2800" dirty="0" smtClean="0">
                <a:solidFill>
                  <a:schemeClr val="tx1"/>
                </a:solidFill>
              </a:rPr>
              <a:t>NIH has the right to take additional actions</a:t>
            </a:r>
            <a:endParaRPr lang="en-US" sz="2800" dirty="0">
              <a:solidFill>
                <a:schemeClr val="tx1"/>
              </a:solidFill>
            </a:endParaRPr>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56</a:t>
            </a:fld>
            <a:endParaRPr lang="en-US" dirty="0"/>
          </a:p>
        </p:txBody>
      </p:sp>
    </p:spTree>
    <p:extLst>
      <p:ext uri="{BB962C8B-B14F-4D97-AF65-F5344CB8AC3E}">
        <p14:creationId xmlns:p14="http://schemas.microsoft.com/office/powerpoint/2010/main" val="3565045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regulation vs new </a:t>
            </a:r>
            <a:endParaRPr lang="en-US" dirty="0"/>
          </a:p>
        </p:txBody>
      </p:sp>
      <p:sp>
        <p:nvSpPr>
          <p:cNvPr id="3" name="Content Placeholder 2"/>
          <p:cNvSpPr>
            <a:spLocks noGrp="1"/>
          </p:cNvSpPr>
          <p:nvPr>
            <p:ph sz="half" idx="1"/>
          </p:nvPr>
        </p:nvSpPr>
        <p:spPr/>
        <p:txBody>
          <a:bodyPr/>
          <a:lstStyle/>
          <a:p>
            <a:pPr marL="0" indent="0" algn="ctr">
              <a:buNone/>
            </a:pPr>
            <a:r>
              <a:rPr lang="en-US" dirty="0" smtClean="0">
                <a:solidFill>
                  <a:schemeClr val="tx2">
                    <a:lumMod val="40000"/>
                    <a:lumOff val="60000"/>
                  </a:schemeClr>
                </a:solidFill>
              </a:rPr>
              <a:t>Previous Regulation</a:t>
            </a:r>
          </a:p>
          <a:p>
            <a:r>
              <a:rPr lang="en-US" dirty="0" smtClean="0"/>
              <a:t>PI determined if they had a financial interest &gt; $10,000</a:t>
            </a:r>
          </a:p>
          <a:p>
            <a:r>
              <a:rPr lang="en-US" dirty="0" smtClean="0"/>
              <a:t>That was a financial conflict of interest</a:t>
            </a:r>
          </a:p>
          <a:p>
            <a:r>
              <a:rPr lang="en-US" dirty="0" smtClean="0"/>
              <a:t>Disclosed to school and NIH</a:t>
            </a:r>
            <a:endParaRPr lang="en-US" dirty="0"/>
          </a:p>
        </p:txBody>
      </p:sp>
      <p:sp>
        <p:nvSpPr>
          <p:cNvPr id="4" name="Content Placeholder 3"/>
          <p:cNvSpPr>
            <a:spLocks noGrp="1"/>
          </p:cNvSpPr>
          <p:nvPr>
            <p:ph sz="half" idx="2"/>
          </p:nvPr>
        </p:nvSpPr>
        <p:spPr/>
        <p:txBody>
          <a:bodyPr/>
          <a:lstStyle/>
          <a:p>
            <a:pPr marL="0" indent="0" algn="ctr">
              <a:buNone/>
            </a:pPr>
            <a:r>
              <a:rPr lang="en-US" dirty="0" smtClean="0">
                <a:solidFill>
                  <a:schemeClr val="tx2">
                    <a:lumMod val="40000"/>
                    <a:lumOff val="60000"/>
                  </a:schemeClr>
                </a:solidFill>
              </a:rPr>
              <a:t>New Regulation</a:t>
            </a:r>
          </a:p>
          <a:p>
            <a:r>
              <a:rPr lang="en-US" sz="2400" dirty="0" smtClean="0"/>
              <a:t>PI discloses all financial interests &gt; $5,000 related to their institutional responsibilities </a:t>
            </a:r>
          </a:p>
          <a:p>
            <a:r>
              <a:rPr lang="en-US" sz="2400" dirty="0" smtClean="0"/>
              <a:t>For themselves and immediate family</a:t>
            </a:r>
          </a:p>
          <a:p>
            <a:r>
              <a:rPr lang="en-US" sz="2400" dirty="0" smtClean="0"/>
              <a:t>Institution must decide if it is an conflict</a:t>
            </a:r>
            <a:endParaRPr lang="en-US" sz="2400" dirty="0"/>
          </a:p>
        </p:txBody>
      </p:sp>
      <p:sp>
        <p:nvSpPr>
          <p:cNvPr id="5" name="Slide Number Placeholder 4"/>
          <p:cNvSpPr>
            <a:spLocks noGrp="1"/>
          </p:cNvSpPr>
          <p:nvPr>
            <p:ph type="sldNum" sz="quarter" idx="12"/>
          </p:nvPr>
        </p:nvSpPr>
        <p:spPr/>
        <p:txBody>
          <a:bodyPr/>
          <a:lstStyle/>
          <a:p>
            <a:pPr>
              <a:defRPr/>
            </a:pPr>
            <a:fld id="{C4DD84A6-C17C-4D1C-83CA-2220578E5641}" type="slidenum">
              <a:rPr lang="en-US" smtClean="0"/>
              <a:pPr>
                <a:defRPr/>
              </a:pPr>
              <a:t>6</a:t>
            </a:fld>
            <a:endParaRPr lang="en-US" dirty="0"/>
          </a:p>
        </p:txBody>
      </p:sp>
    </p:spTree>
    <p:extLst>
      <p:ext uri="{BB962C8B-B14F-4D97-AF65-F5344CB8AC3E}">
        <p14:creationId xmlns:p14="http://schemas.microsoft.com/office/powerpoint/2010/main" val="1326423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requirements changes:</a:t>
            </a:r>
            <a:endParaRPr lang="en-US" dirty="0"/>
          </a:p>
        </p:txBody>
      </p:sp>
      <p:sp>
        <p:nvSpPr>
          <p:cNvPr id="3" name="Content Placeholder 2"/>
          <p:cNvSpPr>
            <a:spLocks noGrp="1"/>
          </p:cNvSpPr>
          <p:nvPr>
            <p:ph idx="1"/>
          </p:nvPr>
        </p:nvSpPr>
        <p:spPr/>
        <p:txBody>
          <a:bodyPr/>
          <a:lstStyle/>
          <a:p>
            <a:r>
              <a:rPr lang="en-US" dirty="0" smtClean="0"/>
              <a:t>Definition of significant financial interest</a:t>
            </a:r>
          </a:p>
          <a:p>
            <a:r>
              <a:rPr lang="en-US" dirty="0" smtClean="0"/>
              <a:t>Extent of investigators’ disclosure to institution</a:t>
            </a:r>
          </a:p>
          <a:p>
            <a:r>
              <a:rPr lang="en-US" dirty="0" smtClean="0"/>
              <a:t>Institution’s management of identified conflicts</a:t>
            </a:r>
          </a:p>
          <a:p>
            <a:r>
              <a:rPr lang="en-US" dirty="0" smtClean="0"/>
              <a:t>Information reported to NIH</a:t>
            </a:r>
          </a:p>
          <a:p>
            <a:r>
              <a:rPr lang="en-US" dirty="0" smtClean="0"/>
              <a:t>Information made accessible to public</a:t>
            </a:r>
          </a:p>
          <a:p>
            <a:r>
              <a:rPr lang="en-US" dirty="0" smtClean="0"/>
              <a:t>Requirement for investigator training</a:t>
            </a:r>
            <a:endParaRPr lang="en-US" dirty="0"/>
          </a:p>
        </p:txBody>
      </p:sp>
      <p:sp>
        <p:nvSpPr>
          <p:cNvPr id="4" name="Slide Number Placeholder 3"/>
          <p:cNvSpPr>
            <a:spLocks noGrp="1"/>
          </p:cNvSpPr>
          <p:nvPr>
            <p:ph type="sldNum" sz="quarter" idx="12"/>
          </p:nvPr>
        </p:nvSpPr>
        <p:spPr/>
        <p:txBody>
          <a:bodyPr/>
          <a:lstStyle/>
          <a:p>
            <a:pPr>
              <a:defRPr/>
            </a:pPr>
            <a:fld id="{5001B65D-BFC3-45CB-9A2F-AFD0EA4FAB21}" type="slidenum">
              <a:rPr lang="en-US" smtClean="0"/>
              <a:pPr>
                <a:defRPr/>
              </a:pPr>
              <a:t>7</a:t>
            </a:fld>
            <a:endParaRPr lang="en-US" dirty="0"/>
          </a:p>
        </p:txBody>
      </p:sp>
    </p:spTree>
    <p:extLst>
      <p:ext uri="{BB962C8B-B14F-4D97-AF65-F5344CB8AC3E}">
        <p14:creationId xmlns:p14="http://schemas.microsoft.com/office/powerpoint/2010/main" val="3083239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endParaRPr lang="en-US" sz="6000" dirty="0">
              <a:latin typeface="Tahoma" pitchFamily="34" charset="0"/>
              <a:cs typeface="Tahoma" pitchFamily="34" charset="0"/>
            </a:endParaRPr>
          </a:p>
        </p:txBody>
      </p:sp>
      <p:sp>
        <p:nvSpPr>
          <p:cNvPr id="71683"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DCD16A14-01A5-42BA-91AB-CAD3EF637E67}" type="slidenum">
              <a:rPr lang="en-US">
                <a:solidFill>
                  <a:srgbClr val="00359E"/>
                </a:solidFill>
              </a:rPr>
              <a:pPr eaLnBrk="1" hangingPunct="1"/>
              <a:t>8</a:t>
            </a:fld>
            <a:endParaRPr lang="en-US" dirty="0">
              <a:solidFill>
                <a:srgbClr val="00359E"/>
              </a:solidFill>
            </a:endParaRPr>
          </a:p>
        </p:txBody>
      </p:sp>
      <p:sp>
        <p:nvSpPr>
          <p:cNvPr id="71684" name="Rectangle 5"/>
          <p:cNvSpPr>
            <a:spLocks noChangeArrowheads="1"/>
          </p:cNvSpPr>
          <p:nvPr/>
        </p:nvSpPr>
        <p:spPr bwMode="auto">
          <a:xfrm>
            <a:off x="0" y="2819400"/>
            <a:ext cx="9144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fontAlgn="base">
              <a:spcBef>
                <a:spcPct val="0"/>
              </a:spcBef>
              <a:spcAft>
                <a:spcPct val="0"/>
              </a:spcAft>
            </a:pPr>
            <a:r>
              <a:rPr lang="en-US" sz="8000" b="1" dirty="0">
                <a:solidFill>
                  <a:schemeClr val="bg1"/>
                </a:solidFill>
                <a:latin typeface="Tahoma" pitchFamily="34" charset="0"/>
                <a:cs typeface="Tahoma" pitchFamily="34" charset="0"/>
              </a:rPr>
              <a:t>Key Definitions</a:t>
            </a:r>
            <a:endParaRPr lang="en-US" sz="8000" b="1" dirty="0">
              <a:solidFill>
                <a:schemeClr val="bg1"/>
              </a:solidFill>
              <a:latin typeface="Verdana" pitchFamily="34" charset="0"/>
              <a:cs typeface="Arial" charset="0"/>
            </a:endParaRPr>
          </a:p>
        </p:txBody>
      </p:sp>
    </p:spTree>
    <p:extLst>
      <p:ext uri="{BB962C8B-B14F-4D97-AF65-F5344CB8AC3E}">
        <p14:creationId xmlns:p14="http://schemas.microsoft.com/office/powerpoint/2010/main" val="321469706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a:xfrm>
            <a:off x="457200" y="0"/>
            <a:ext cx="8229600" cy="1294544"/>
          </a:xfrm>
        </p:spPr>
        <p:txBody>
          <a:bodyPr>
            <a:noAutofit/>
          </a:bodyPr>
          <a:lstStyle/>
          <a:p>
            <a:pPr fontAlgn="auto">
              <a:spcAft>
                <a:spcPts val="0"/>
              </a:spcAft>
              <a:defRPr/>
            </a:pPr>
            <a:r>
              <a:rPr lang="en-US" sz="7200" i="1" dirty="0" smtClean="0">
                <a:latin typeface="Tahoma" pitchFamily="34" charset="0"/>
                <a:cs typeface="Tahoma" pitchFamily="34" charset="0"/>
              </a:rPr>
              <a:t>Investigator</a:t>
            </a:r>
          </a:p>
        </p:txBody>
      </p:sp>
      <p:sp>
        <p:nvSpPr>
          <p:cNvPr id="72707" name="Rectangle 3"/>
          <p:cNvSpPr>
            <a:spLocks noGrp="1" noChangeArrowheads="1"/>
          </p:cNvSpPr>
          <p:nvPr>
            <p:ph idx="1"/>
          </p:nvPr>
        </p:nvSpPr>
        <p:spPr>
          <a:xfrm>
            <a:off x="457200" y="1371600"/>
            <a:ext cx="8297863" cy="4754563"/>
          </a:xfrm>
        </p:spPr>
        <p:txBody>
          <a:bodyPr/>
          <a:lstStyle/>
          <a:p>
            <a:pPr>
              <a:spcBef>
                <a:spcPct val="0"/>
              </a:spcBef>
              <a:buClr>
                <a:schemeClr val="tx1"/>
              </a:buClr>
              <a:buFont typeface="Arial" charset="0"/>
              <a:buNone/>
            </a:pPr>
            <a:r>
              <a:rPr lang="en-US" dirty="0" smtClean="0">
                <a:solidFill>
                  <a:schemeClr val="tx1"/>
                </a:solidFill>
                <a:latin typeface="Tahoma" pitchFamily="34" charset="0"/>
                <a:cs typeface="Tahoma" pitchFamily="34" charset="0"/>
              </a:rPr>
              <a:t>   </a:t>
            </a:r>
            <a:r>
              <a:rPr lang="en-US" dirty="0">
                <a:latin typeface="Tahoma" pitchFamily="34" charset="0"/>
                <a:cs typeface="Tahoma" pitchFamily="34" charset="0"/>
              </a:rPr>
              <a:t>•	</a:t>
            </a:r>
            <a:r>
              <a:rPr lang="en-US" sz="2400" dirty="0">
                <a:latin typeface="Tahoma" pitchFamily="34" charset="0"/>
                <a:cs typeface="Tahoma" pitchFamily="34" charset="0"/>
              </a:rPr>
              <a:t>Any University employee, regardless of title or position, who has the ability to make independent decisions related to the design, conduct or reporting of University research, but not including individuals who perform only incidental or isolated tasks related to a University research project.  Since title and position are not indications of who is an "Investigator", it is possible for students and post docs to meet this definition. </a:t>
            </a:r>
            <a:endParaRPr lang="en-US" sz="2400" dirty="0" smtClean="0">
              <a:latin typeface="Tahoma" pitchFamily="34" charset="0"/>
              <a:cs typeface="Tahoma" pitchFamily="34" charset="0"/>
            </a:endParaRPr>
          </a:p>
          <a:p>
            <a:pPr>
              <a:spcBef>
                <a:spcPct val="0"/>
              </a:spcBef>
              <a:buClr>
                <a:schemeClr val="tx1"/>
              </a:buClr>
              <a:buFont typeface="Arial" charset="0"/>
              <a:buNone/>
            </a:pPr>
            <a:endParaRPr lang="en-US" sz="2400" dirty="0" smtClean="0">
              <a:solidFill>
                <a:schemeClr val="tx1"/>
              </a:solidFill>
              <a:latin typeface="Tahoma" pitchFamily="34" charset="0"/>
              <a:cs typeface="Tahoma" pitchFamily="34" charset="0"/>
            </a:endParaRPr>
          </a:p>
        </p:txBody>
      </p:sp>
      <p:sp>
        <p:nvSpPr>
          <p:cNvPr id="7270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EAC77416-9028-42C6-8CC9-D6CF41D45F8E}" type="slidenum">
              <a:rPr lang="en-US">
                <a:solidFill>
                  <a:srgbClr val="00359E"/>
                </a:solidFill>
              </a:rPr>
              <a:pPr eaLnBrk="1" hangingPunct="1"/>
              <a:t>9</a:t>
            </a:fld>
            <a:endParaRPr lang="en-US" dirty="0">
              <a:solidFill>
                <a:srgbClr val="00359E"/>
              </a:solidFill>
            </a:endParaRPr>
          </a:p>
        </p:txBody>
      </p:sp>
    </p:spTree>
    <p:extLst>
      <p:ext uri="{BB962C8B-B14F-4D97-AF65-F5344CB8AC3E}">
        <p14:creationId xmlns:p14="http://schemas.microsoft.com/office/powerpoint/2010/main" val="196594105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ue Temple">
  <a:themeElements>
    <a:clrScheme name="Temple 13">
      <a:dk1>
        <a:srgbClr val="FFFFFF"/>
      </a:dk1>
      <a:lt1>
        <a:srgbClr val="FFFFFF"/>
      </a:lt1>
      <a:dk2>
        <a:srgbClr val="FFFF00"/>
      </a:dk2>
      <a:lt2>
        <a:srgbClr val="969696"/>
      </a:lt2>
      <a:accent1>
        <a:srgbClr val="FBDF53"/>
      </a:accent1>
      <a:accent2>
        <a:srgbClr val="FF9966"/>
      </a:accent2>
      <a:accent3>
        <a:srgbClr val="FFFFFF"/>
      </a:accent3>
      <a:accent4>
        <a:srgbClr val="DADADA"/>
      </a:accent4>
      <a:accent5>
        <a:srgbClr val="FDECB3"/>
      </a:accent5>
      <a:accent6>
        <a:srgbClr val="E78A5C"/>
      </a:accent6>
      <a:hlink>
        <a:srgbClr val="CC3300"/>
      </a:hlink>
      <a:folHlink>
        <a:srgbClr val="FF6600"/>
      </a:folHlink>
    </a:clrScheme>
    <a:fontScheme name="Templ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8" charset="-128"/>
          </a:defRPr>
        </a:defPPr>
      </a:lstStyle>
    </a:lnDef>
  </a:objectDefaults>
  <a:extraClrSchemeLst>
    <a:extraClrScheme>
      <a:clrScheme name="Temp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e 13">
        <a:dk1>
          <a:srgbClr val="FFFFFF"/>
        </a:dk1>
        <a:lt1>
          <a:srgbClr val="FFFFFF"/>
        </a:lt1>
        <a:dk2>
          <a:srgbClr val="FFFF00"/>
        </a:dk2>
        <a:lt2>
          <a:srgbClr val="969696"/>
        </a:lt2>
        <a:accent1>
          <a:srgbClr val="FBDF53"/>
        </a:accent1>
        <a:accent2>
          <a:srgbClr val="FF9966"/>
        </a:accent2>
        <a:accent3>
          <a:srgbClr val="FFFFFF"/>
        </a:accent3>
        <a:accent4>
          <a:srgbClr val="DADADA"/>
        </a:accent4>
        <a:accent5>
          <a:srgbClr val="FDECB3"/>
        </a:accent5>
        <a:accent6>
          <a:srgbClr val="E78A5C"/>
        </a:accent6>
        <a:hlink>
          <a:srgbClr val="CC3300"/>
        </a:hlink>
        <a:folHlink>
          <a:srgbClr val="FF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Temple</Template>
  <TotalTime>464</TotalTime>
  <Words>3551</Words>
  <Application>Microsoft Office PowerPoint</Application>
  <PresentationFormat>On-screen Show (4:3)</PresentationFormat>
  <Paragraphs>417</Paragraphs>
  <Slides>56</Slides>
  <Notes>30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blue Temple</vt:lpstr>
      <vt:lpstr>The NEW NIH Regulation Temple University Training </vt:lpstr>
      <vt:lpstr>Financial Conflict of Interest (FCOI) Regulations</vt:lpstr>
      <vt:lpstr>2011 Revised FCOI Regulation</vt:lpstr>
      <vt:lpstr>What is the Purpose of the Regulation?</vt:lpstr>
      <vt:lpstr>Who is Covered?</vt:lpstr>
      <vt:lpstr>Old regulation vs new </vt:lpstr>
      <vt:lpstr>New requirements changes:</vt:lpstr>
      <vt:lpstr>PowerPoint Presentation</vt:lpstr>
      <vt:lpstr>Investigator</vt:lpstr>
      <vt:lpstr> Investigator’s Institutional Responsibilities </vt:lpstr>
      <vt:lpstr>Immediate Family Member</vt:lpstr>
      <vt:lpstr>Significant Financial Interest</vt:lpstr>
      <vt:lpstr>SFI - 1</vt:lpstr>
      <vt:lpstr>SFI - continued</vt:lpstr>
      <vt:lpstr>Significant Financial Interest (SFI)</vt:lpstr>
      <vt:lpstr>SFI  Exclusions</vt:lpstr>
      <vt:lpstr>SFI  Exclusions</vt:lpstr>
      <vt:lpstr>However, NOTE that SOM requires annual disclosures of these excluded payments</vt:lpstr>
      <vt:lpstr>Excluded travel</vt:lpstr>
      <vt:lpstr>Financial Conflict of Interest (FCOI)</vt:lpstr>
      <vt:lpstr>Senior/Key Personnel</vt:lpstr>
      <vt:lpstr>    How will this work?   </vt:lpstr>
      <vt:lpstr>Written policy</vt:lpstr>
      <vt:lpstr>InfoED Compliance module</vt:lpstr>
      <vt:lpstr>Institutional Responsibilities: Designated Institutional Official(s) </vt:lpstr>
      <vt:lpstr>Institutional Responsibilities:  Investigator Training</vt:lpstr>
      <vt:lpstr>Institutional Responsibilities: Investigator Disclosure of SFIs</vt:lpstr>
      <vt:lpstr>When do I complete a disclosure?</vt:lpstr>
      <vt:lpstr>What happens to my disclosure?</vt:lpstr>
      <vt:lpstr>Steps in the process</vt:lpstr>
      <vt:lpstr>FCOI’s are expected</vt:lpstr>
      <vt:lpstr>Institutional Responsibilities: Management of FCOIs</vt:lpstr>
      <vt:lpstr>Institutional Responsibilities: Elements of an FCOI Report</vt:lpstr>
      <vt:lpstr>Institutional Responsibilities: Elements of an FCOI Report (cont’d)</vt:lpstr>
      <vt:lpstr>Institutional Responsibilities: Subrecipient Requirements </vt:lpstr>
      <vt:lpstr>Institutional Responsibilities: Public Accessibility of FCOI policy</vt:lpstr>
      <vt:lpstr>Institutional Responsibilities: Public Accessibility of FCOIs</vt:lpstr>
      <vt:lpstr>Noncompliance</vt:lpstr>
      <vt:lpstr>Institutional Responsibilities: Retrospective Review </vt:lpstr>
      <vt:lpstr>Institutional Responsibilities:  Retrospective Review </vt:lpstr>
      <vt:lpstr>Institutional Responsibilities: Mitigation Report </vt:lpstr>
      <vt:lpstr>PowerPoint Presentation</vt:lpstr>
      <vt:lpstr>Institutional Responsibilities:  Enforcement</vt:lpstr>
      <vt:lpstr>NIH Responsibilities</vt:lpstr>
      <vt:lpstr>NIH Responsibilities</vt:lpstr>
      <vt:lpstr>NIH Responsibilities</vt:lpstr>
      <vt:lpstr>Information/Resources</vt:lpstr>
      <vt:lpstr>PowerPoint Presentation</vt:lpstr>
      <vt:lpstr>Some examples – Case 1</vt:lpstr>
      <vt:lpstr>Financial Conflict of Interest (FCOI)</vt:lpstr>
      <vt:lpstr>Some examples- Case 2</vt:lpstr>
      <vt:lpstr>Case 2</vt:lpstr>
      <vt:lpstr>Case 3</vt:lpstr>
      <vt:lpstr>Case 4</vt:lpstr>
      <vt:lpstr>Case 5</vt:lpstr>
      <vt:lpstr>Case 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OF INTEREST AND COMMITMENT</dc:title>
  <dc:creator>Administrator</dc:creator>
  <cp:lastModifiedBy>microlan</cp:lastModifiedBy>
  <cp:revision>22</cp:revision>
  <dcterms:created xsi:type="dcterms:W3CDTF">2012-05-09T15:09:58Z</dcterms:created>
  <dcterms:modified xsi:type="dcterms:W3CDTF">2012-09-14T16:27:06Z</dcterms:modified>
</cp:coreProperties>
</file>