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slideLayouts/slideLayout3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70" r:id="rId1"/>
    <p:sldMasterId id="2147483795" r:id="rId2"/>
    <p:sldMasterId id="2147483812" r:id="rId3"/>
    <p:sldMasterId id="2147483827" r:id="rId4"/>
  </p:sldMasterIdLst>
  <p:notesMasterIdLst>
    <p:notesMasterId r:id="rId71"/>
  </p:notesMasterIdLst>
  <p:handoutMasterIdLst>
    <p:handoutMasterId r:id="rId72"/>
  </p:handoutMasterIdLst>
  <p:sldIdLst>
    <p:sldId id="663" r:id="rId5"/>
    <p:sldId id="665" r:id="rId6"/>
    <p:sldId id="668" r:id="rId7"/>
    <p:sldId id="453" r:id="rId8"/>
    <p:sldId id="588" r:id="rId9"/>
    <p:sldId id="600" r:id="rId10"/>
    <p:sldId id="477" r:id="rId11"/>
    <p:sldId id="666" r:id="rId12"/>
    <p:sldId id="558" r:id="rId13"/>
    <p:sldId id="619" r:id="rId14"/>
    <p:sldId id="569" r:id="rId15"/>
    <p:sldId id="620" r:id="rId16"/>
    <p:sldId id="621" r:id="rId17"/>
    <p:sldId id="658" r:id="rId18"/>
    <p:sldId id="622" r:id="rId19"/>
    <p:sldId id="623" r:id="rId20"/>
    <p:sldId id="659" r:id="rId21"/>
    <p:sldId id="559" r:id="rId22"/>
    <p:sldId id="634" r:id="rId23"/>
    <p:sldId id="616" r:id="rId24"/>
    <p:sldId id="546" r:id="rId25"/>
    <p:sldId id="547" r:id="rId26"/>
    <p:sldId id="548" r:id="rId27"/>
    <p:sldId id="550" r:id="rId28"/>
    <p:sldId id="578" r:id="rId29"/>
    <p:sldId id="551" r:id="rId30"/>
    <p:sldId id="581" r:id="rId31"/>
    <p:sldId id="552" r:id="rId32"/>
    <p:sldId id="553" r:id="rId33"/>
    <p:sldId id="617" r:id="rId34"/>
    <p:sldId id="560" r:id="rId35"/>
    <p:sldId id="627" r:id="rId36"/>
    <p:sldId id="564" r:id="rId37"/>
    <p:sldId id="661" r:id="rId38"/>
    <p:sldId id="562" r:id="rId39"/>
    <p:sldId id="584" r:id="rId40"/>
    <p:sldId id="586" r:id="rId41"/>
    <p:sldId id="596" r:id="rId42"/>
    <p:sldId id="597" r:id="rId43"/>
    <p:sldId id="614" r:id="rId44"/>
    <p:sldId id="565" r:id="rId45"/>
    <p:sldId id="633" r:id="rId46"/>
    <p:sldId id="636" r:id="rId47"/>
    <p:sldId id="587" r:id="rId48"/>
    <p:sldId id="561" r:id="rId49"/>
    <p:sldId id="660" r:id="rId50"/>
    <p:sldId id="626" r:id="rId51"/>
    <p:sldId id="583" r:id="rId52"/>
    <p:sldId id="595" r:id="rId53"/>
    <p:sldId id="615" r:id="rId54"/>
    <p:sldId id="599" r:id="rId55"/>
    <p:sldId id="592" r:id="rId56"/>
    <p:sldId id="618" r:id="rId57"/>
    <p:sldId id="566" r:id="rId58"/>
    <p:sldId id="567" r:id="rId59"/>
    <p:sldId id="608" r:id="rId60"/>
    <p:sldId id="598" r:id="rId61"/>
    <p:sldId id="628" r:id="rId62"/>
    <p:sldId id="632" r:id="rId63"/>
    <p:sldId id="629" r:id="rId64"/>
    <p:sldId id="630" r:id="rId65"/>
    <p:sldId id="669" r:id="rId66"/>
    <p:sldId id="648" r:id="rId67"/>
    <p:sldId id="649" r:id="rId68"/>
    <p:sldId id="671" r:id="rId69"/>
    <p:sldId id="673" r:id="rId70"/>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D4D4D"/>
    <a:srgbClr val="000000"/>
    <a:srgbClr val="0B8DC3"/>
    <a:srgbClr val="5B2D89"/>
    <a:srgbClr val="FF0000"/>
    <a:srgbClr val="CCECFF"/>
    <a:srgbClr val="A50021"/>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86429" autoAdjust="0"/>
  </p:normalViewPr>
  <p:slideViewPr>
    <p:cSldViewPr>
      <p:cViewPr varScale="1">
        <p:scale>
          <a:sx n="94" d="100"/>
          <a:sy n="94" d="100"/>
        </p:scale>
        <p:origin x="-204" y="-108"/>
      </p:cViewPr>
      <p:guideLst>
        <p:guide orient="horz" pos="2160"/>
        <p:guide pos="2880"/>
      </p:guideLst>
    </p:cSldViewPr>
  </p:slideViewPr>
  <p:outlineViewPr>
    <p:cViewPr>
      <p:scale>
        <a:sx n="25" d="100"/>
        <a:sy n="25" d="100"/>
      </p:scale>
      <p:origin x="0" y="4776"/>
    </p:cViewPr>
  </p:outlineViewPr>
  <p:notesTextViewPr>
    <p:cViewPr>
      <p:scale>
        <a:sx n="150" d="100"/>
        <a:sy n="150" d="100"/>
      </p:scale>
      <p:origin x="0" y="0"/>
    </p:cViewPr>
  </p:notesTextViewPr>
  <p:sorterViewPr>
    <p:cViewPr>
      <p:scale>
        <a:sx n="100" d="100"/>
        <a:sy n="100" d="100"/>
      </p:scale>
      <p:origin x="0" y="12732"/>
    </p:cViewPr>
  </p:sorterViewPr>
  <p:notesViewPr>
    <p:cSldViewPr>
      <p:cViewPr>
        <p:scale>
          <a:sx n="100" d="100"/>
          <a:sy n="100" d="100"/>
        </p:scale>
        <p:origin x="-1842" y="396"/>
      </p:cViewPr>
      <p:guideLst>
        <p:guide orient="horz" pos="293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979139-29F9-4D04-9F62-247A42315D05}"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E1F84E7A-FC0A-4B26-ADF1-8EB8462E6397}">
      <dgm:prSet phldrT="[Text]" custT="1"/>
      <dgm:spPr/>
      <dgm:t>
        <a:bodyPr/>
        <a:lstStyle/>
        <a:p>
          <a:pPr algn="l"/>
          <a:r>
            <a:rPr lang="en-US" sz="1600" b="1" dirty="0" smtClean="0">
              <a:latin typeface="Tahoma" pitchFamily="34" charset="0"/>
              <a:cs typeface="Tahoma" pitchFamily="34" charset="0"/>
            </a:rPr>
            <a:t>FCOI REPORT (within 60 days)</a:t>
          </a:r>
          <a:endParaRPr lang="en-US" sz="1600" b="1" dirty="0">
            <a:latin typeface="Tahoma" pitchFamily="34" charset="0"/>
            <a:cs typeface="Tahoma" pitchFamily="34" charset="0"/>
          </a:endParaRPr>
        </a:p>
      </dgm:t>
    </dgm:pt>
    <dgm:pt modelId="{4283B530-3E3F-478A-BD26-DF4CB76BE888}" type="parTrans" cxnId="{53F92AB6-2596-4989-9FB0-3E89AC7F9135}">
      <dgm:prSet/>
      <dgm:spPr/>
      <dgm:t>
        <a:bodyPr/>
        <a:lstStyle/>
        <a:p>
          <a:pPr algn="l"/>
          <a:endParaRPr lang="en-US"/>
        </a:p>
      </dgm:t>
    </dgm:pt>
    <dgm:pt modelId="{BEAAD7CA-3F72-4E55-8F35-997DC334E8F1}" type="sibTrans" cxnId="{53F92AB6-2596-4989-9FB0-3E89AC7F9135}">
      <dgm:prSet/>
      <dgm:spPr/>
      <dgm:t>
        <a:bodyPr/>
        <a:lstStyle/>
        <a:p>
          <a:pPr algn="l"/>
          <a:endParaRPr lang="en-US"/>
        </a:p>
      </dgm:t>
    </dgm:pt>
    <dgm:pt modelId="{BDA61981-F54A-4BF3-B1C1-748E9D94C2F8}">
      <dgm:prSet phldrT="[Text]" custT="1"/>
      <dgm:spPr/>
      <dgm:t>
        <a:bodyPr/>
        <a:lstStyle/>
        <a:p>
          <a:pPr algn="l"/>
          <a:r>
            <a:rPr lang="en-US" sz="1600" dirty="0" smtClean="0">
              <a:latin typeface="Tahoma" pitchFamily="34" charset="0"/>
              <a:cs typeface="Tahoma" pitchFamily="34" charset="0"/>
            </a:rPr>
            <a:t>Whenever an Institution identifies an SFI that was not disclosed, identified, reviewed or managed in a timely manner, the designated official(s) shall within 60 days review and make the determination of an FCOI and report the FCOI, if it exists, to the PHS/NIH.</a:t>
          </a:r>
          <a:endParaRPr lang="en-US" sz="1600" dirty="0">
            <a:latin typeface="Tahoma" pitchFamily="34" charset="0"/>
            <a:cs typeface="Tahoma" pitchFamily="34" charset="0"/>
          </a:endParaRPr>
        </a:p>
      </dgm:t>
    </dgm:pt>
    <dgm:pt modelId="{02B16966-9F23-49F6-A25F-423DF8A46676}" type="parTrans" cxnId="{1E4D2199-BADD-4FB3-ADE7-518FA21DC583}">
      <dgm:prSet/>
      <dgm:spPr/>
      <dgm:t>
        <a:bodyPr/>
        <a:lstStyle/>
        <a:p>
          <a:pPr algn="l"/>
          <a:endParaRPr lang="en-US"/>
        </a:p>
      </dgm:t>
    </dgm:pt>
    <dgm:pt modelId="{DDADC1C9-586C-408E-9E71-80E51A15A5C3}" type="sibTrans" cxnId="{1E4D2199-BADD-4FB3-ADE7-518FA21DC583}">
      <dgm:prSet/>
      <dgm:spPr/>
      <dgm:t>
        <a:bodyPr/>
        <a:lstStyle/>
        <a:p>
          <a:pPr algn="l"/>
          <a:endParaRPr lang="en-US"/>
        </a:p>
      </dgm:t>
    </dgm:pt>
    <dgm:pt modelId="{EB69AB64-9565-45CC-9BF8-A861470FB289}">
      <dgm:prSet phldrT="[Text]" custT="1"/>
      <dgm:spPr/>
      <dgm:t>
        <a:bodyPr/>
        <a:lstStyle/>
        <a:p>
          <a:pPr algn="l"/>
          <a:r>
            <a:rPr lang="en-US" sz="1600" b="1" dirty="0" smtClean="0">
              <a:latin typeface="Tahoma" pitchFamily="34" charset="0"/>
              <a:cs typeface="Tahoma" pitchFamily="34" charset="0"/>
            </a:rPr>
            <a:t>RETROSPECTIVE REVIEW (to determine bias)</a:t>
          </a:r>
          <a:endParaRPr lang="en-US" sz="1600" b="1" dirty="0">
            <a:latin typeface="Tahoma" pitchFamily="34" charset="0"/>
            <a:cs typeface="Tahoma" pitchFamily="34" charset="0"/>
          </a:endParaRPr>
        </a:p>
      </dgm:t>
    </dgm:pt>
    <dgm:pt modelId="{52DDEE0B-E429-42DF-A67E-1B009A80B74B}" type="parTrans" cxnId="{FEE75B1E-27D7-48F3-9481-FEBF28E8D0F8}">
      <dgm:prSet/>
      <dgm:spPr/>
      <dgm:t>
        <a:bodyPr/>
        <a:lstStyle/>
        <a:p>
          <a:pPr algn="l"/>
          <a:endParaRPr lang="en-US"/>
        </a:p>
      </dgm:t>
    </dgm:pt>
    <dgm:pt modelId="{1F6F251D-7170-41D9-8FB6-814825AF5A46}" type="sibTrans" cxnId="{FEE75B1E-27D7-48F3-9481-FEBF28E8D0F8}">
      <dgm:prSet/>
      <dgm:spPr/>
      <dgm:t>
        <a:bodyPr/>
        <a:lstStyle/>
        <a:p>
          <a:pPr algn="l"/>
          <a:endParaRPr lang="en-US"/>
        </a:p>
      </dgm:t>
    </dgm:pt>
    <dgm:pt modelId="{61E4AC9F-6653-45A8-B763-458EED8056DB}">
      <dgm:prSet phldrT="[Text]" custT="1"/>
      <dgm:spPr/>
      <dgm:t>
        <a:bodyPr/>
        <a:lstStyle/>
        <a:p>
          <a:pPr algn="l"/>
          <a:r>
            <a:rPr lang="en-US" sz="1600" dirty="0" smtClean="0">
              <a:latin typeface="Tahoma" pitchFamily="34" charset="0"/>
              <a:cs typeface="Tahoma" pitchFamily="34" charset="0"/>
            </a:rPr>
            <a:t> If an FCOI exists, complete and document a retrospective review within 120 days of the Institution’s determination of noncompliance.  Implement, on at least an interim basis, a management plan that shall specify the actions that have been, and will be, taken to manage the FCOI going forward.</a:t>
          </a:r>
          <a:endParaRPr lang="en-US" sz="1600" dirty="0">
            <a:latin typeface="Tahoma" pitchFamily="34" charset="0"/>
            <a:cs typeface="Tahoma" pitchFamily="34" charset="0"/>
          </a:endParaRPr>
        </a:p>
      </dgm:t>
    </dgm:pt>
    <dgm:pt modelId="{A0C42229-8E75-484A-A0EA-AFDDB0688A53}" type="parTrans" cxnId="{E601146E-9ADD-457E-8201-7E8D04BEF93A}">
      <dgm:prSet/>
      <dgm:spPr/>
      <dgm:t>
        <a:bodyPr/>
        <a:lstStyle/>
        <a:p>
          <a:pPr algn="l"/>
          <a:endParaRPr lang="en-US"/>
        </a:p>
      </dgm:t>
    </dgm:pt>
    <dgm:pt modelId="{5DE1B233-84D9-45F6-9679-7C7704996B40}" type="sibTrans" cxnId="{E601146E-9ADD-457E-8201-7E8D04BEF93A}">
      <dgm:prSet/>
      <dgm:spPr/>
      <dgm:t>
        <a:bodyPr/>
        <a:lstStyle/>
        <a:p>
          <a:pPr algn="l"/>
          <a:endParaRPr lang="en-US"/>
        </a:p>
      </dgm:t>
    </dgm:pt>
    <dgm:pt modelId="{75DEE27D-5517-463E-B068-797DEFFDD0B5}">
      <dgm:prSet phldrT="[Text]" custT="1"/>
      <dgm:spPr/>
      <dgm:t>
        <a:bodyPr/>
        <a:lstStyle/>
        <a:p>
          <a:pPr algn="l"/>
          <a:r>
            <a:rPr lang="en-US" sz="1600" b="1" dirty="0" smtClean="0">
              <a:latin typeface="Tahoma" pitchFamily="34" charset="0"/>
              <a:cs typeface="Tahoma" pitchFamily="34" charset="0"/>
            </a:rPr>
            <a:t>UPDATE/REVISE FCOI REPORT (following retrospective review)</a:t>
          </a:r>
          <a:endParaRPr lang="en-US" sz="1600" b="1" dirty="0">
            <a:latin typeface="Tahoma" pitchFamily="34" charset="0"/>
            <a:cs typeface="Tahoma" pitchFamily="34" charset="0"/>
          </a:endParaRPr>
        </a:p>
      </dgm:t>
    </dgm:pt>
    <dgm:pt modelId="{87B313AF-CFB4-4258-AD8B-5E65C9E76736}" type="parTrans" cxnId="{9A118E8A-36C0-4820-B91E-01582461B10A}">
      <dgm:prSet/>
      <dgm:spPr/>
      <dgm:t>
        <a:bodyPr/>
        <a:lstStyle/>
        <a:p>
          <a:pPr algn="l"/>
          <a:endParaRPr lang="en-US"/>
        </a:p>
      </dgm:t>
    </dgm:pt>
    <dgm:pt modelId="{31B082CD-A63C-49F4-BBFF-02B75395837F}" type="sibTrans" cxnId="{9A118E8A-36C0-4820-B91E-01582461B10A}">
      <dgm:prSet/>
      <dgm:spPr/>
      <dgm:t>
        <a:bodyPr/>
        <a:lstStyle/>
        <a:p>
          <a:pPr algn="l"/>
          <a:endParaRPr lang="en-US"/>
        </a:p>
      </dgm:t>
    </dgm:pt>
    <dgm:pt modelId="{9B40EF55-200A-466D-8925-A107FB87974C}">
      <dgm:prSet phldrT="[Text]" custT="1"/>
      <dgm:spPr/>
      <dgm:t>
        <a:bodyPr/>
        <a:lstStyle/>
        <a:p>
          <a:pPr algn="l"/>
          <a:r>
            <a:rPr lang="en-US" sz="1600" dirty="0" smtClean="0">
              <a:latin typeface="Tahoma" pitchFamily="34" charset="0"/>
              <a:cs typeface="Tahoma" pitchFamily="34" charset="0"/>
            </a:rPr>
            <a:t>If applicable, update existing FCOI report to specify the actions that have been, and will be, taken to manage the FCOI going forward.</a:t>
          </a:r>
          <a:endParaRPr lang="en-US" sz="1600" dirty="0">
            <a:latin typeface="Tahoma" pitchFamily="34" charset="0"/>
            <a:cs typeface="Tahoma" pitchFamily="34" charset="0"/>
          </a:endParaRPr>
        </a:p>
      </dgm:t>
    </dgm:pt>
    <dgm:pt modelId="{DCB58FEB-ABDC-4521-9E47-F11658E77D5E}" type="parTrans" cxnId="{BD67D4CC-7BDE-4C56-AC07-FFE66B0539BD}">
      <dgm:prSet/>
      <dgm:spPr/>
      <dgm:t>
        <a:bodyPr/>
        <a:lstStyle/>
        <a:p>
          <a:pPr algn="l"/>
          <a:endParaRPr lang="en-US"/>
        </a:p>
      </dgm:t>
    </dgm:pt>
    <dgm:pt modelId="{050F5938-FC6A-4E9F-87B2-4694939F8CEE}" type="sibTrans" cxnId="{BD67D4CC-7BDE-4C56-AC07-FFE66B0539BD}">
      <dgm:prSet/>
      <dgm:spPr/>
      <dgm:t>
        <a:bodyPr/>
        <a:lstStyle/>
        <a:p>
          <a:pPr algn="l"/>
          <a:endParaRPr lang="en-US"/>
        </a:p>
      </dgm:t>
    </dgm:pt>
    <dgm:pt modelId="{FED47D93-D7A8-4F45-87F5-13176F8ABF89}">
      <dgm:prSet custT="1"/>
      <dgm:spPr/>
      <dgm:t>
        <a:bodyPr/>
        <a:lstStyle/>
        <a:p>
          <a:pPr algn="l"/>
          <a:r>
            <a:rPr lang="en-US" sz="1600" b="1" dirty="0" smtClean="0">
              <a:latin typeface="Tahoma" pitchFamily="34" charset="0"/>
              <a:cs typeface="Tahoma" pitchFamily="34" charset="0"/>
            </a:rPr>
            <a:t> REPORT (promptly after retrospective review)</a:t>
          </a:r>
          <a:endParaRPr lang="en-US" sz="1600" b="1" dirty="0">
            <a:latin typeface="Tahoma" pitchFamily="34" charset="0"/>
            <a:cs typeface="Tahoma" pitchFamily="34" charset="0"/>
          </a:endParaRPr>
        </a:p>
      </dgm:t>
    </dgm:pt>
    <dgm:pt modelId="{6922E13E-0FC1-41AD-8985-F8B5E3358951}" type="parTrans" cxnId="{7F8BEBB6-2E5D-4458-8B82-3168B7475516}">
      <dgm:prSet/>
      <dgm:spPr/>
      <dgm:t>
        <a:bodyPr/>
        <a:lstStyle/>
        <a:p>
          <a:pPr algn="l"/>
          <a:endParaRPr lang="en-US"/>
        </a:p>
      </dgm:t>
    </dgm:pt>
    <dgm:pt modelId="{60C86BBF-7500-4A1E-9DCB-70B66DE19E97}" type="sibTrans" cxnId="{7F8BEBB6-2E5D-4458-8B82-3168B7475516}">
      <dgm:prSet/>
      <dgm:spPr/>
      <dgm:t>
        <a:bodyPr/>
        <a:lstStyle/>
        <a:p>
          <a:pPr algn="l"/>
          <a:endParaRPr lang="en-US"/>
        </a:p>
      </dgm:t>
    </dgm:pt>
    <dgm:pt modelId="{009BEAC0-127C-4E70-BF06-8FC6FAA23183}">
      <dgm:prSet phldrT="[Text]" custT="1"/>
      <dgm:spPr/>
      <dgm:t>
        <a:bodyPr/>
        <a:lstStyle/>
        <a:p>
          <a:pPr algn="l"/>
          <a:r>
            <a:rPr lang="en-US" sz="1600" dirty="0" smtClean="0">
              <a:latin typeface="Tahoma" pitchFamily="34" charset="0"/>
              <a:cs typeface="Tahoma" pitchFamily="34" charset="0"/>
            </a:rPr>
            <a:t>If bias is found, notify NIH promptly</a:t>
          </a:r>
          <a:endParaRPr lang="en-US" sz="1600" dirty="0">
            <a:latin typeface="Tahoma" pitchFamily="34" charset="0"/>
            <a:cs typeface="Tahoma" pitchFamily="34" charset="0"/>
          </a:endParaRPr>
        </a:p>
      </dgm:t>
    </dgm:pt>
    <dgm:pt modelId="{3EB7CBDE-154C-4BF6-9B36-9CB8FD06A217}" type="parTrans" cxnId="{3619BCB5-33D0-4EDF-99C0-138A1AF0CBFC}">
      <dgm:prSet/>
      <dgm:spPr/>
      <dgm:t>
        <a:bodyPr/>
        <a:lstStyle/>
        <a:p>
          <a:pPr algn="l"/>
          <a:endParaRPr lang="en-US"/>
        </a:p>
      </dgm:t>
    </dgm:pt>
    <dgm:pt modelId="{6051DFEC-AAC5-4BF1-9D2C-D8502EC745B7}" type="sibTrans" cxnId="{3619BCB5-33D0-4EDF-99C0-138A1AF0CBFC}">
      <dgm:prSet/>
      <dgm:spPr/>
      <dgm:t>
        <a:bodyPr/>
        <a:lstStyle/>
        <a:p>
          <a:pPr algn="l"/>
          <a:endParaRPr lang="en-US"/>
        </a:p>
      </dgm:t>
    </dgm:pt>
    <dgm:pt modelId="{EB2F58C1-E782-44A8-B5A7-DEDE54DD49F7}">
      <dgm:prSet phldrT="[Text]" custT="1"/>
      <dgm:spPr/>
      <dgm:t>
        <a:bodyPr/>
        <a:lstStyle/>
        <a:p>
          <a:pPr algn="l"/>
          <a:r>
            <a:rPr lang="en-US" sz="1600" dirty="0" smtClean="0">
              <a:latin typeface="Tahoma" pitchFamily="34" charset="0"/>
              <a:cs typeface="Tahoma" pitchFamily="34" charset="0"/>
            </a:rPr>
            <a:t>Submit a Mitigation Report through FCOI Module</a:t>
          </a:r>
          <a:endParaRPr lang="en-US" sz="1600" dirty="0">
            <a:latin typeface="Tahoma" pitchFamily="34" charset="0"/>
            <a:cs typeface="Tahoma" pitchFamily="34" charset="0"/>
          </a:endParaRPr>
        </a:p>
      </dgm:t>
    </dgm:pt>
    <dgm:pt modelId="{D8B903D5-A942-40C0-9865-6C2B53498BCF}" type="parTrans" cxnId="{7D627A05-B753-4FE0-A554-DBDA689CB044}">
      <dgm:prSet/>
      <dgm:spPr/>
      <dgm:t>
        <a:bodyPr/>
        <a:lstStyle/>
        <a:p>
          <a:pPr algn="l"/>
          <a:endParaRPr lang="en-US"/>
        </a:p>
      </dgm:t>
    </dgm:pt>
    <dgm:pt modelId="{7E7884BF-A8C6-4BE6-A6AD-CB9AC7FBC89F}" type="sibTrans" cxnId="{7D627A05-B753-4FE0-A554-DBDA689CB044}">
      <dgm:prSet/>
      <dgm:spPr/>
      <dgm:t>
        <a:bodyPr/>
        <a:lstStyle/>
        <a:p>
          <a:pPr algn="l"/>
          <a:endParaRPr lang="en-US"/>
        </a:p>
      </dgm:t>
    </dgm:pt>
    <dgm:pt modelId="{6F43AA79-FD11-4777-8DBB-A9091B588CF5}">
      <dgm:prSet custT="1"/>
      <dgm:spPr/>
      <dgm:t>
        <a:bodyPr/>
        <a:lstStyle/>
        <a:p>
          <a:pPr algn="l"/>
          <a:r>
            <a:rPr lang="en-US" sz="1600" b="1" dirty="0" smtClean="0">
              <a:latin typeface="Tahoma" pitchFamily="34" charset="0"/>
              <a:cs typeface="Tahoma" pitchFamily="34" charset="0"/>
            </a:rPr>
            <a:t>ANNUAL FCOI </a:t>
          </a:r>
          <a:endParaRPr lang="en-US" sz="1600" b="1" dirty="0">
            <a:latin typeface="Tahoma" pitchFamily="34" charset="0"/>
            <a:cs typeface="Tahoma" pitchFamily="34" charset="0"/>
          </a:endParaRPr>
        </a:p>
      </dgm:t>
    </dgm:pt>
    <dgm:pt modelId="{4A259362-D8B0-4D19-BC22-4B38154C1F5A}" type="parTrans" cxnId="{C9EA478B-13FA-4268-98FE-4BD4AACBB241}">
      <dgm:prSet/>
      <dgm:spPr/>
      <dgm:t>
        <a:bodyPr/>
        <a:lstStyle/>
        <a:p>
          <a:pPr algn="l"/>
          <a:endParaRPr lang="en-US"/>
        </a:p>
      </dgm:t>
    </dgm:pt>
    <dgm:pt modelId="{F37BD18B-3AE3-4F8E-B7B6-9EE3FB54597F}" type="sibTrans" cxnId="{C9EA478B-13FA-4268-98FE-4BD4AACBB241}">
      <dgm:prSet/>
      <dgm:spPr/>
      <dgm:t>
        <a:bodyPr/>
        <a:lstStyle/>
        <a:p>
          <a:pPr algn="l"/>
          <a:endParaRPr lang="en-US"/>
        </a:p>
      </dgm:t>
    </dgm:pt>
    <dgm:pt modelId="{ECC36544-F8A4-4491-BB11-C9ECE88D1C6B}">
      <dgm:prSet phldrT="[Text]" custT="1"/>
      <dgm:spPr/>
      <dgm:t>
        <a:bodyPr/>
        <a:lstStyle/>
        <a:p>
          <a:pPr algn="l"/>
          <a:r>
            <a:rPr lang="en-US" sz="1600" dirty="0" smtClean="0">
              <a:latin typeface="Tahoma" pitchFamily="34" charset="0"/>
              <a:cs typeface="Tahoma" pitchFamily="34" charset="0"/>
            </a:rPr>
            <a:t>Submit annual FCOI report thereafter</a:t>
          </a:r>
          <a:endParaRPr lang="en-US" sz="1600" dirty="0">
            <a:latin typeface="Tahoma" pitchFamily="34" charset="0"/>
            <a:cs typeface="Tahoma" pitchFamily="34" charset="0"/>
          </a:endParaRPr>
        </a:p>
      </dgm:t>
    </dgm:pt>
    <dgm:pt modelId="{EAFC8767-C4C7-4249-8CF8-243B0FA45CFD}" type="parTrans" cxnId="{C1B79590-6D25-4E21-86D9-291ED6077734}">
      <dgm:prSet/>
      <dgm:spPr/>
      <dgm:t>
        <a:bodyPr/>
        <a:lstStyle/>
        <a:p>
          <a:pPr algn="l"/>
          <a:endParaRPr lang="en-US"/>
        </a:p>
      </dgm:t>
    </dgm:pt>
    <dgm:pt modelId="{DA4CD9B6-7D60-4163-BBD0-303A6B9777D2}" type="sibTrans" cxnId="{C1B79590-6D25-4E21-86D9-291ED6077734}">
      <dgm:prSet/>
      <dgm:spPr/>
      <dgm:t>
        <a:bodyPr/>
        <a:lstStyle/>
        <a:p>
          <a:pPr algn="l"/>
          <a:endParaRPr lang="en-US"/>
        </a:p>
      </dgm:t>
    </dgm:pt>
    <dgm:pt modelId="{A2B3C0F7-2827-4A01-BD8A-B1D05FF5CFB7}" type="pres">
      <dgm:prSet presAssocID="{93979139-29F9-4D04-9F62-247A42315D05}" presName="linear" presStyleCnt="0">
        <dgm:presLayoutVars>
          <dgm:dir/>
          <dgm:animLvl val="lvl"/>
          <dgm:resizeHandles val="exact"/>
        </dgm:presLayoutVars>
      </dgm:prSet>
      <dgm:spPr/>
      <dgm:t>
        <a:bodyPr/>
        <a:lstStyle/>
        <a:p>
          <a:endParaRPr lang="en-US"/>
        </a:p>
      </dgm:t>
    </dgm:pt>
    <dgm:pt modelId="{0B9A680A-1EF0-46F1-B331-0FDE343D17CA}" type="pres">
      <dgm:prSet presAssocID="{E1F84E7A-FC0A-4B26-ADF1-8EB8462E6397}" presName="parentLin" presStyleCnt="0"/>
      <dgm:spPr/>
    </dgm:pt>
    <dgm:pt modelId="{B05598C6-B0F4-4252-9ECB-31DD928303C3}" type="pres">
      <dgm:prSet presAssocID="{E1F84E7A-FC0A-4B26-ADF1-8EB8462E6397}" presName="parentLeftMargin" presStyleLbl="node1" presStyleIdx="0" presStyleCnt="5"/>
      <dgm:spPr/>
      <dgm:t>
        <a:bodyPr/>
        <a:lstStyle/>
        <a:p>
          <a:endParaRPr lang="en-US"/>
        </a:p>
      </dgm:t>
    </dgm:pt>
    <dgm:pt modelId="{113FBED2-423F-453D-BCB6-067CDF9A2370}" type="pres">
      <dgm:prSet presAssocID="{E1F84E7A-FC0A-4B26-ADF1-8EB8462E6397}" presName="parentText" presStyleLbl="node1" presStyleIdx="0" presStyleCnt="5" custScaleX="131453" custScaleY="175991" custLinFactNeighborX="-25926">
        <dgm:presLayoutVars>
          <dgm:chMax val="0"/>
          <dgm:bulletEnabled val="1"/>
        </dgm:presLayoutVars>
      </dgm:prSet>
      <dgm:spPr/>
      <dgm:t>
        <a:bodyPr/>
        <a:lstStyle/>
        <a:p>
          <a:endParaRPr lang="en-US"/>
        </a:p>
      </dgm:t>
    </dgm:pt>
    <dgm:pt modelId="{717026CB-ACDB-406A-9FF1-4365E86C36E1}" type="pres">
      <dgm:prSet presAssocID="{E1F84E7A-FC0A-4B26-ADF1-8EB8462E6397}" presName="negativeSpace" presStyleCnt="0"/>
      <dgm:spPr/>
    </dgm:pt>
    <dgm:pt modelId="{B0034F81-1FEF-4D31-90A1-1902B684FCE6}" type="pres">
      <dgm:prSet presAssocID="{E1F84E7A-FC0A-4B26-ADF1-8EB8462E6397}" presName="childText" presStyleLbl="conFgAcc1" presStyleIdx="0" presStyleCnt="5">
        <dgm:presLayoutVars>
          <dgm:bulletEnabled val="1"/>
        </dgm:presLayoutVars>
      </dgm:prSet>
      <dgm:spPr/>
      <dgm:t>
        <a:bodyPr/>
        <a:lstStyle/>
        <a:p>
          <a:endParaRPr lang="en-US"/>
        </a:p>
      </dgm:t>
    </dgm:pt>
    <dgm:pt modelId="{5D983A2B-2C80-44DE-87C4-D1BA1FA274FD}" type="pres">
      <dgm:prSet presAssocID="{BEAAD7CA-3F72-4E55-8F35-997DC334E8F1}" presName="spaceBetweenRectangles" presStyleCnt="0"/>
      <dgm:spPr/>
    </dgm:pt>
    <dgm:pt modelId="{D23F5DB9-6DF4-4467-8B24-A367F8B19233}" type="pres">
      <dgm:prSet presAssocID="{EB69AB64-9565-45CC-9BF8-A861470FB289}" presName="parentLin" presStyleCnt="0"/>
      <dgm:spPr/>
    </dgm:pt>
    <dgm:pt modelId="{B9AAC3E8-9020-4962-8747-7737D571C7EA}" type="pres">
      <dgm:prSet presAssocID="{EB69AB64-9565-45CC-9BF8-A861470FB289}" presName="parentLeftMargin" presStyleLbl="node1" presStyleIdx="0" presStyleCnt="5"/>
      <dgm:spPr/>
      <dgm:t>
        <a:bodyPr/>
        <a:lstStyle/>
        <a:p>
          <a:endParaRPr lang="en-US"/>
        </a:p>
      </dgm:t>
    </dgm:pt>
    <dgm:pt modelId="{A7ED29C1-A268-4C40-A9F1-05D0F1E80DB8}" type="pres">
      <dgm:prSet presAssocID="{EB69AB64-9565-45CC-9BF8-A861470FB289}" presName="parentText" presStyleLbl="node1" presStyleIdx="1" presStyleCnt="5" custScaleX="131551" custScaleY="229466" custLinFactNeighborX="-37037" custLinFactNeighborY="-16223">
        <dgm:presLayoutVars>
          <dgm:chMax val="0"/>
          <dgm:bulletEnabled val="1"/>
        </dgm:presLayoutVars>
      </dgm:prSet>
      <dgm:spPr/>
      <dgm:t>
        <a:bodyPr/>
        <a:lstStyle/>
        <a:p>
          <a:endParaRPr lang="en-US"/>
        </a:p>
      </dgm:t>
    </dgm:pt>
    <dgm:pt modelId="{0C343CFB-C9F5-43E4-BC81-D2E74D14B747}" type="pres">
      <dgm:prSet presAssocID="{EB69AB64-9565-45CC-9BF8-A861470FB289}" presName="negativeSpace" presStyleCnt="0"/>
      <dgm:spPr/>
    </dgm:pt>
    <dgm:pt modelId="{6C2D2EC8-CCA7-4EAF-8D30-66DABA55EA86}" type="pres">
      <dgm:prSet presAssocID="{EB69AB64-9565-45CC-9BF8-A861470FB289}" presName="childText" presStyleLbl="conFgAcc1" presStyleIdx="1" presStyleCnt="5">
        <dgm:presLayoutVars>
          <dgm:bulletEnabled val="1"/>
        </dgm:presLayoutVars>
      </dgm:prSet>
      <dgm:spPr/>
      <dgm:t>
        <a:bodyPr/>
        <a:lstStyle/>
        <a:p>
          <a:endParaRPr lang="en-US"/>
        </a:p>
      </dgm:t>
    </dgm:pt>
    <dgm:pt modelId="{6327ECEC-D17A-477F-97A4-432BBA77E097}" type="pres">
      <dgm:prSet presAssocID="{1F6F251D-7170-41D9-8FB6-814825AF5A46}" presName="spaceBetweenRectangles" presStyleCnt="0"/>
      <dgm:spPr/>
    </dgm:pt>
    <dgm:pt modelId="{5E10FD16-1571-4959-B7F7-7CBC8AEC0B07}" type="pres">
      <dgm:prSet presAssocID="{75DEE27D-5517-463E-B068-797DEFFDD0B5}" presName="parentLin" presStyleCnt="0"/>
      <dgm:spPr/>
    </dgm:pt>
    <dgm:pt modelId="{AA85737D-46A8-4E71-8E1C-FF05935DAC5A}" type="pres">
      <dgm:prSet presAssocID="{75DEE27D-5517-463E-B068-797DEFFDD0B5}" presName="parentLeftMargin" presStyleLbl="node1" presStyleIdx="1" presStyleCnt="5"/>
      <dgm:spPr/>
      <dgm:t>
        <a:bodyPr/>
        <a:lstStyle/>
        <a:p>
          <a:endParaRPr lang="en-US"/>
        </a:p>
      </dgm:t>
    </dgm:pt>
    <dgm:pt modelId="{043C324B-C335-4987-85A2-4201FD94C9AE}" type="pres">
      <dgm:prSet presAssocID="{75DEE27D-5517-463E-B068-797DEFFDD0B5}" presName="parentText" presStyleLbl="node1" presStyleIdx="2" presStyleCnt="5" custScaleX="131856" custScaleY="215955" custLinFactNeighborX="-44444" custLinFactNeighborY="-10058">
        <dgm:presLayoutVars>
          <dgm:chMax val="0"/>
          <dgm:bulletEnabled val="1"/>
        </dgm:presLayoutVars>
      </dgm:prSet>
      <dgm:spPr/>
      <dgm:t>
        <a:bodyPr/>
        <a:lstStyle/>
        <a:p>
          <a:endParaRPr lang="en-US"/>
        </a:p>
      </dgm:t>
    </dgm:pt>
    <dgm:pt modelId="{4F9B3623-50AA-4572-BA2B-D76DA5EC27A9}" type="pres">
      <dgm:prSet presAssocID="{75DEE27D-5517-463E-B068-797DEFFDD0B5}" presName="negativeSpace" presStyleCnt="0"/>
      <dgm:spPr/>
    </dgm:pt>
    <dgm:pt modelId="{D19F0B00-C69A-454B-88B4-478AD1B83FA3}" type="pres">
      <dgm:prSet presAssocID="{75DEE27D-5517-463E-B068-797DEFFDD0B5}" presName="childText" presStyleLbl="conFgAcc1" presStyleIdx="2" presStyleCnt="5" custLinFactNeighborX="-926" custLinFactNeighborY="96128">
        <dgm:presLayoutVars>
          <dgm:bulletEnabled val="1"/>
        </dgm:presLayoutVars>
      </dgm:prSet>
      <dgm:spPr/>
      <dgm:t>
        <a:bodyPr/>
        <a:lstStyle/>
        <a:p>
          <a:endParaRPr lang="en-US"/>
        </a:p>
      </dgm:t>
    </dgm:pt>
    <dgm:pt modelId="{9F0FA599-02C0-4505-A6B4-9822CC670602}" type="pres">
      <dgm:prSet presAssocID="{31B082CD-A63C-49F4-BBFF-02B75395837F}" presName="spaceBetweenRectangles" presStyleCnt="0"/>
      <dgm:spPr/>
    </dgm:pt>
    <dgm:pt modelId="{2ACCBD40-9C79-4822-8D31-E315982CD250}" type="pres">
      <dgm:prSet presAssocID="{FED47D93-D7A8-4F45-87F5-13176F8ABF89}" presName="parentLin" presStyleCnt="0"/>
      <dgm:spPr/>
    </dgm:pt>
    <dgm:pt modelId="{941B9035-F757-4864-BCF9-03C28117FFE6}" type="pres">
      <dgm:prSet presAssocID="{FED47D93-D7A8-4F45-87F5-13176F8ABF89}" presName="parentLeftMargin" presStyleLbl="node1" presStyleIdx="2" presStyleCnt="5"/>
      <dgm:spPr/>
      <dgm:t>
        <a:bodyPr/>
        <a:lstStyle/>
        <a:p>
          <a:endParaRPr lang="en-US"/>
        </a:p>
      </dgm:t>
    </dgm:pt>
    <dgm:pt modelId="{1602B19F-2B49-47EB-ABB0-71343D0AAA24}" type="pres">
      <dgm:prSet presAssocID="{FED47D93-D7A8-4F45-87F5-13176F8ABF89}" presName="parentText" presStyleLbl="node1" presStyleIdx="3" presStyleCnt="5" custScaleX="132433" custScaleY="172787" custLinFactNeighborX="-44444" custLinFactNeighborY="-25285">
        <dgm:presLayoutVars>
          <dgm:chMax val="0"/>
          <dgm:bulletEnabled val="1"/>
        </dgm:presLayoutVars>
      </dgm:prSet>
      <dgm:spPr/>
      <dgm:t>
        <a:bodyPr/>
        <a:lstStyle/>
        <a:p>
          <a:endParaRPr lang="en-US"/>
        </a:p>
      </dgm:t>
    </dgm:pt>
    <dgm:pt modelId="{10254BB1-CFB8-4B72-9F1E-ACA00745A20F}" type="pres">
      <dgm:prSet presAssocID="{FED47D93-D7A8-4F45-87F5-13176F8ABF89}" presName="negativeSpace" presStyleCnt="0"/>
      <dgm:spPr/>
    </dgm:pt>
    <dgm:pt modelId="{38B35D5A-3759-49BC-BAE1-D7D29DE771D6}" type="pres">
      <dgm:prSet presAssocID="{FED47D93-D7A8-4F45-87F5-13176F8ABF89}" presName="childText" presStyleLbl="conFgAcc1" presStyleIdx="3" presStyleCnt="5">
        <dgm:presLayoutVars>
          <dgm:bulletEnabled val="1"/>
        </dgm:presLayoutVars>
      </dgm:prSet>
      <dgm:spPr/>
      <dgm:t>
        <a:bodyPr/>
        <a:lstStyle/>
        <a:p>
          <a:endParaRPr lang="en-US"/>
        </a:p>
      </dgm:t>
    </dgm:pt>
    <dgm:pt modelId="{0F2508C4-3ABA-444E-AABE-313AC363D20D}" type="pres">
      <dgm:prSet presAssocID="{60C86BBF-7500-4A1E-9DCB-70B66DE19E97}" presName="spaceBetweenRectangles" presStyleCnt="0"/>
      <dgm:spPr/>
    </dgm:pt>
    <dgm:pt modelId="{3983243B-DBC9-4117-8A5D-421B70FAF5CC}" type="pres">
      <dgm:prSet presAssocID="{6F43AA79-FD11-4777-8DBB-A9091B588CF5}" presName="parentLin" presStyleCnt="0"/>
      <dgm:spPr/>
    </dgm:pt>
    <dgm:pt modelId="{741A4E51-C22D-4A12-A234-25635D8D21EE}" type="pres">
      <dgm:prSet presAssocID="{6F43AA79-FD11-4777-8DBB-A9091B588CF5}" presName="parentLeftMargin" presStyleLbl="node1" presStyleIdx="3" presStyleCnt="5"/>
      <dgm:spPr/>
      <dgm:t>
        <a:bodyPr/>
        <a:lstStyle/>
        <a:p>
          <a:endParaRPr lang="en-US"/>
        </a:p>
      </dgm:t>
    </dgm:pt>
    <dgm:pt modelId="{A662EA4C-39C8-49B3-A6BB-4BC770AED37B}" type="pres">
      <dgm:prSet presAssocID="{6F43AA79-FD11-4777-8DBB-A9091B588CF5}" presName="parentText" presStyleLbl="node1" presStyleIdx="4" presStyleCnt="5" custScaleX="131746" custScaleY="141800" custLinFactNeighborX="-44444" custLinFactNeighborY="-4870">
        <dgm:presLayoutVars>
          <dgm:chMax val="0"/>
          <dgm:bulletEnabled val="1"/>
        </dgm:presLayoutVars>
      </dgm:prSet>
      <dgm:spPr/>
      <dgm:t>
        <a:bodyPr/>
        <a:lstStyle/>
        <a:p>
          <a:endParaRPr lang="en-US"/>
        </a:p>
      </dgm:t>
    </dgm:pt>
    <dgm:pt modelId="{4B5AB7B1-9F7A-4742-BE73-7272595F0F21}" type="pres">
      <dgm:prSet presAssocID="{6F43AA79-FD11-4777-8DBB-A9091B588CF5}" presName="negativeSpace" presStyleCnt="0"/>
      <dgm:spPr/>
    </dgm:pt>
    <dgm:pt modelId="{25EBD6D8-D0C7-4C17-845A-4AAA52854807}" type="pres">
      <dgm:prSet presAssocID="{6F43AA79-FD11-4777-8DBB-A9091B588CF5}" presName="childText" presStyleLbl="conFgAcc1" presStyleIdx="4" presStyleCnt="5" custLinFactNeighborX="-901" custLinFactNeighborY="-12127">
        <dgm:presLayoutVars>
          <dgm:bulletEnabled val="1"/>
        </dgm:presLayoutVars>
      </dgm:prSet>
      <dgm:spPr/>
      <dgm:t>
        <a:bodyPr/>
        <a:lstStyle/>
        <a:p>
          <a:endParaRPr lang="en-US"/>
        </a:p>
      </dgm:t>
    </dgm:pt>
  </dgm:ptLst>
  <dgm:cxnLst>
    <dgm:cxn modelId="{BD67D4CC-7BDE-4C56-AC07-FFE66B0539BD}" srcId="{75DEE27D-5517-463E-B068-797DEFFDD0B5}" destId="{9B40EF55-200A-466D-8925-A107FB87974C}" srcOrd="0" destOrd="0" parTransId="{DCB58FEB-ABDC-4521-9E47-F11658E77D5E}" sibTransId="{050F5938-FC6A-4E9F-87B2-4694939F8CEE}"/>
    <dgm:cxn modelId="{C9EA478B-13FA-4268-98FE-4BD4AACBB241}" srcId="{93979139-29F9-4D04-9F62-247A42315D05}" destId="{6F43AA79-FD11-4777-8DBB-A9091B588CF5}" srcOrd="4" destOrd="0" parTransId="{4A259362-D8B0-4D19-BC22-4B38154C1F5A}" sibTransId="{F37BD18B-3AE3-4F8E-B7B6-9EE3FB54597F}"/>
    <dgm:cxn modelId="{0BB6DC0E-3E3B-4812-9013-C43C876CACA2}" type="presOf" srcId="{E1F84E7A-FC0A-4B26-ADF1-8EB8462E6397}" destId="{B05598C6-B0F4-4252-9ECB-31DD928303C3}" srcOrd="0" destOrd="0" presId="urn:microsoft.com/office/officeart/2005/8/layout/list1"/>
    <dgm:cxn modelId="{66E15656-676B-4BAB-AF72-9ADB47A497F9}" type="presOf" srcId="{E1F84E7A-FC0A-4B26-ADF1-8EB8462E6397}" destId="{113FBED2-423F-453D-BCB6-067CDF9A2370}" srcOrd="1" destOrd="0" presId="urn:microsoft.com/office/officeart/2005/8/layout/list1"/>
    <dgm:cxn modelId="{062DE721-C748-4E72-8099-143DAB82695F}" type="presOf" srcId="{FED47D93-D7A8-4F45-87F5-13176F8ABF89}" destId="{1602B19F-2B49-47EB-ABB0-71343D0AAA24}" srcOrd="1" destOrd="0" presId="urn:microsoft.com/office/officeart/2005/8/layout/list1"/>
    <dgm:cxn modelId="{E711F180-A4F5-49F2-9066-C6AD8B8DC8BB}" type="presOf" srcId="{9B40EF55-200A-466D-8925-A107FB87974C}" destId="{D19F0B00-C69A-454B-88B4-478AD1B83FA3}" srcOrd="0" destOrd="0" presId="urn:microsoft.com/office/officeart/2005/8/layout/list1"/>
    <dgm:cxn modelId="{7D627A05-B753-4FE0-A554-DBDA689CB044}" srcId="{FED47D93-D7A8-4F45-87F5-13176F8ABF89}" destId="{EB2F58C1-E782-44A8-B5A7-DEDE54DD49F7}" srcOrd="1" destOrd="0" parTransId="{D8B903D5-A942-40C0-9865-6C2B53498BCF}" sibTransId="{7E7884BF-A8C6-4BE6-A6AD-CB9AC7FBC89F}"/>
    <dgm:cxn modelId="{6E8CF8A6-1ED6-4EE7-A632-5F7AD9E98817}" type="presOf" srcId="{61E4AC9F-6653-45A8-B763-458EED8056DB}" destId="{6C2D2EC8-CCA7-4EAF-8D30-66DABA55EA86}" srcOrd="0" destOrd="0" presId="urn:microsoft.com/office/officeart/2005/8/layout/list1"/>
    <dgm:cxn modelId="{C5AFBF5D-2320-40DE-81D6-62287A524A42}" type="presOf" srcId="{75DEE27D-5517-463E-B068-797DEFFDD0B5}" destId="{043C324B-C335-4987-85A2-4201FD94C9AE}" srcOrd="1" destOrd="0" presId="urn:microsoft.com/office/officeart/2005/8/layout/list1"/>
    <dgm:cxn modelId="{53F92AB6-2596-4989-9FB0-3E89AC7F9135}" srcId="{93979139-29F9-4D04-9F62-247A42315D05}" destId="{E1F84E7A-FC0A-4B26-ADF1-8EB8462E6397}" srcOrd="0" destOrd="0" parTransId="{4283B530-3E3F-478A-BD26-DF4CB76BE888}" sibTransId="{BEAAD7CA-3F72-4E55-8F35-997DC334E8F1}"/>
    <dgm:cxn modelId="{4F290666-BA55-440C-93BB-F7EA7C6DA169}" type="presOf" srcId="{009BEAC0-127C-4E70-BF06-8FC6FAA23183}" destId="{38B35D5A-3759-49BC-BAE1-D7D29DE771D6}" srcOrd="0" destOrd="0" presId="urn:microsoft.com/office/officeart/2005/8/layout/list1"/>
    <dgm:cxn modelId="{9A118E8A-36C0-4820-B91E-01582461B10A}" srcId="{93979139-29F9-4D04-9F62-247A42315D05}" destId="{75DEE27D-5517-463E-B068-797DEFFDD0B5}" srcOrd="2" destOrd="0" parTransId="{87B313AF-CFB4-4258-AD8B-5E65C9E76736}" sibTransId="{31B082CD-A63C-49F4-BBFF-02B75395837F}"/>
    <dgm:cxn modelId="{7F8BEBB6-2E5D-4458-8B82-3168B7475516}" srcId="{93979139-29F9-4D04-9F62-247A42315D05}" destId="{FED47D93-D7A8-4F45-87F5-13176F8ABF89}" srcOrd="3" destOrd="0" parTransId="{6922E13E-0FC1-41AD-8985-F8B5E3358951}" sibTransId="{60C86BBF-7500-4A1E-9DCB-70B66DE19E97}"/>
    <dgm:cxn modelId="{932D103E-A2A9-4742-8ED6-AA9B3F0531F3}" type="presOf" srcId="{FED47D93-D7A8-4F45-87F5-13176F8ABF89}" destId="{941B9035-F757-4864-BCF9-03C28117FFE6}" srcOrd="0" destOrd="0" presId="urn:microsoft.com/office/officeart/2005/8/layout/list1"/>
    <dgm:cxn modelId="{3619BCB5-33D0-4EDF-99C0-138A1AF0CBFC}" srcId="{FED47D93-D7A8-4F45-87F5-13176F8ABF89}" destId="{009BEAC0-127C-4E70-BF06-8FC6FAA23183}" srcOrd="0" destOrd="0" parTransId="{3EB7CBDE-154C-4BF6-9B36-9CB8FD06A217}" sibTransId="{6051DFEC-AAC5-4BF1-9D2C-D8502EC745B7}"/>
    <dgm:cxn modelId="{E601146E-9ADD-457E-8201-7E8D04BEF93A}" srcId="{EB69AB64-9565-45CC-9BF8-A861470FB289}" destId="{61E4AC9F-6653-45A8-B763-458EED8056DB}" srcOrd="0" destOrd="0" parTransId="{A0C42229-8E75-484A-A0EA-AFDDB0688A53}" sibTransId="{5DE1B233-84D9-45F6-9679-7C7704996B40}"/>
    <dgm:cxn modelId="{C1B79590-6D25-4E21-86D9-291ED6077734}" srcId="{6F43AA79-FD11-4777-8DBB-A9091B588CF5}" destId="{ECC36544-F8A4-4491-BB11-C9ECE88D1C6B}" srcOrd="0" destOrd="0" parTransId="{EAFC8767-C4C7-4249-8CF8-243B0FA45CFD}" sibTransId="{DA4CD9B6-7D60-4163-BBD0-303A6B9777D2}"/>
    <dgm:cxn modelId="{AB136AD4-B910-4893-A5B6-1ED642305B3B}" type="presOf" srcId="{EB69AB64-9565-45CC-9BF8-A861470FB289}" destId="{A7ED29C1-A268-4C40-A9F1-05D0F1E80DB8}" srcOrd="1" destOrd="0" presId="urn:microsoft.com/office/officeart/2005/8/layout/list1"/>
    <dgm:cxn modelId="{5BAA25C9-7DA3-452E-9736-0E815CFC519D}" type="presOf" srcId="{EB2F58C1-E782-44A8-B5A7-DEDE54DD49F7}" destId="{38B35D5A-3759-49BC-BAE1-D7D29DE771D6}" srcOrd="0" destOrd="1" presId="urn:microsoft.com/office/officeart/2005/8/layout/list1"/>
    <dgm:cxn modelId="{D36C8F58-9D00-4DCD-8903-40EF37E2A5D3}" type="presOf" srcId="{ECC36544-F8A4-4491-BB11-C9ECE88D1C6B}" destId="{25EBD6D8-D0C7-4C17-845A-4AAA52854807}" srcOrd="0" destOrd="0" presId="urn:microsoft.com/office/officeart/2005/8/layout/list1"/>
    <dgm:cxn modelId="{E6BAAD12-64FB-49AF-ADE3-BA8E9579637D}" type="presOf" srcId="{EB69AB64-9565-45CC-9BF8-A861470FB289}" destId="{B9AAC3E8-9020-4962-8747-7737D571C7EA}" srcOrd="0" destOrd="0" presId="urn:microsoft.com/office/officeart/2005/8/layout/list1"/>
    <dgm:cxn modelId="{FEE75B1E-27D7-48F3-9481-FEBF28E8D0F8}" srcId="{93979139-29F9-4D04-9F62-247A42315D05}" destId="{EB69AB64-9565-45CC-9BF8-A861470FB289}" srcOrd="1" destOrd="0" parTransId="{52DDEE0B-E429-42DF-A67E-1B009A80B74B}" sibTransId="{1F6F251D-7170-41D9-8FB6-814825AF5A46}"/>
    <dgm:cxn modelId="{FA8C68BE-B060-4ADE-A17A-B51F731AEBFD}" type="presOf" srcId="{BDA61981-F54A-4BF3-B1C1-748E9D94C2F8}" destId="{B0034F81-1FEF-4D31-90A1-1902B684FCE6}" srcOrd="0" destOrd="0" presId="urn:microsoft.com/office/officeart/2005/8/layout/list1"/>
    <dgm:cxn modelId="{C685DAAC-739D-41F9-83B5-26DF48CD907B}" type="presOf" srcId="{93979139-29F9-4D04-9F62-247A42315D05}" destId="{A2B3C0F7-2827-4A01-BD8A-B1D05FF5CFB7}" srcOrd="0" destOrd="0" presId="urn:microsoft.com/office/officeart/2005/8/layout/list1"/>
    <dgm:cxn modelId="{C79B321E-E6AD-49B3-951C-57F0FCCA04F5}" type="presOf" srcId="{6F43AA79-FD11-4777-8DBB-A9091B588CF5}" destId="{A662EA4C-39C8-49B3-A6BB-4BC770AED37B}" srcOrd="1" destOrd="0" presId="urn:microsoft.com/office/officeart/2005/8/layout/list1"/>
    <dgm:cxn modelId="{1E4D2199-BADD-4FB3-ADE7-518FA21DC583}" srcId="{E1F84E7A-FC0A-4B26-ADF1-8EB8462E6397}" destId="{BDA61981-F54A-4BF3-B1C1-748E9D94C2F8}" srcOrd="0" destOrd="0" parTransId="{02B16966-9F23-49F6-A25F-423DF8A46676}" sibTransId="{DDADC1C9-586C-408E-9E71-80E51A15A5C3}"/>
    <dgm:cxn modelId="{C7A72733-4E82-4529-94C6-3850E0708A5C}" type="presOf" srcId="{6F43AA79-FD11-4777-8DBB-A9091B588CF5}" destId="{741A4E51-C22D-4A12-A234-25635D8D21EE}" srcOrd="0" destOrd="0" presId="urn:microsoft.com/office/officeart/2005/8/layout/list1"/>
    <dgm:cxn modelId="{4A28EF4D-1F54-4B7A-914B-38EBF49CC427}" type="presOf" srcId="{75DEE27D-5517-463E-B068-797DEFFDD0B5}" destId="{AA85737D-46A8-4E71-8E1C-FF05935DAC5A}" srcOrd="0" destOrd="0" presId="urn:microsoft.com/office/officeart/2005/8/layout/list1"/>
    <dgm:cxn modelId="{742A1F6C-557D-498C-8B4C-F0B00A2E0149}" type="presParOf" srcId="{A2B3C0F7-2827-4A01-BD8A-B1D05FF5CFB7}" destId="{0B9A680A-1EF0-46F1-B331-0FDE343D17CA}" srcOrd="0" destOrd="0" presId="urn:microsoft.com/office/officeart/2005/8/layout/list1"/>
    <dgm:cxn modelId="{4E06B437-B1E2-443C-BFF6-DA72D9176DC3}" type="presParOf" srcId="{0B9A680A-1EF0-46F1-B331-0FDE343D17CA}" destId="{B05598C6-B0F4-4252-9ECB-31DD928303C3}" srcOrd="0" destOrd="0" presId="urn:microsoft.com/office/officeart/2005/8/layout/list1"/>
    <dgm:cxn modelId="{12050078-40D9-4009-8CDD-133A9CD14839}" type="presParOf" srcId="{0B9A680A-1EF0-46F1-B331-0FDE343D17CA}" destId="{113FBED2-423F-453D-BCB6-067CDF9A2370}" srcOrd="1" destOrd="0" presId="urn:microsoft.com/office/officeart/2005/8/layout/list1"/>
    <dgm:cxn modelId="{28045252-D3FC-40DF-901A-DD0473A6BA92}" type="presParOf" srcId="{A2B3C0F7-2827-4A01-BD8A-B1D05FF5CFB7}" destId="{717026CB-ACDB-406A-9FF1-4365E86C36E1}" srcOrd="1" destOrd="0" presId="urn:microsoft.com/office/officeart/2005/8/layout/list1"/>
    <dgm:cxn modelId="{7CD9352C-8D50-40E1-A5F2-AA4C24B9FA24}" type="presParOf" srcId="{A2B3C0F7-2827-4A01-BD8A-B1D05FF5CFB7}" destId="{B0034F81-1FEF-4D31-90A1-1902B684FCE6}" srcOrd="2" destOrd="0" presId="urn:microsoft.com/office/officeart/2005/8/layout/list1"/>
    <dgm:cxn modelId="{FE1B1D3D-BEF5-4D24-9950-3223E7696374}" type="presParOf" srcId="{A2B3C0F7-2827-4A01-BD8A-B1D05FF5CFB7}" destId="{5D983A2B-2C80-44DE-87C4-D1BA1FA274FD}" srcOrd="3" destOrd="0" presId="urn:microsoft.com/office/officeart/2005/8/layout/list1"/>
    <dgm:cxn modelId="{515C034B-2E2C-4FCA-888F-282773E5F4AE}" type="presParOf" srcId="{A2B3C0F7-2827-4A01-BD8A-B1D05FF5CFB7}" destId="{D23F5DB9-6DF4-4467-8B24-A367F8B19233}" srcOrd="4" destOrd="0" presId="urn:microsoft.com/office/officeart/2005/8/layout/list1"/>
    <dgm:cxn modelId="{0A1AE885-EF3F-4766-B4AF-6489B2FFAC4A}" type="presParOf" srcId="{D23F5DB9-6DF4-4467-8B24-A367F8B19233}" destId="{B9AAC3E8-9020-4962-8747-7737D571C7EA}" srcOrd="0" destOrd="0" presId="urn:microsoft.com/office/officeart/2005/8/layout/list1"/>
    <dgm:cxn modelId="{1E2176CF-C183-4234-AC73-070AC9921101}" type="presParOf" srcId="{D23F5DB9-6DF4-4467-8B24-A367F8B19233}" destId="{A7ED29C1-A268-4C40-A9F1-05D0F1E80DB8}" srcOrd="1" destOrd="0" presId="urn:microsoft.com/office/officeart/2005/8/layout/list1"/>
    <dgm:cxn modelId="{7C25E84A-2D5D-4D93-A278-96566B94579E}" type="presParOf" srcId="{A2B3C0F7-2827-4A01-BD8A-B1D05FF5CFB7}" destId="{0C343CFB-C9F5-43E4-BC81-D2E74D14B747}" srcOrd="5" destOrd="0" presId="urn:microsoft.com/office/officeart/2005/8/layout/list1"/>
    <dgm:cxn modelId="{431F03A0-B299-40F2-A2D6-B4B390F8B330}" type="presParOf" srcId="{A2B3C0F7-2827-4A01-BD8A-B1D05FF5CFB7}" destId="{6C2D2EC8-CCA7-4EAF-8D30-66DABA55EA86}" srcOrd="6" destOrd="0" presId="urn:microsoft.com/office/officeart/2005/8/layout/list1"/>
    <dgm:cxn modelId="{3E9D4474-52B0-456A-AD59-776DB7A2C19F}" type="presParOf" srcId="{A2B3C0F7-2827-4A01-BD8A-B1D05FF5CFB7}" destId="{6327ECEC-D17A-477F-97A4-432BBA77E097}" srcOrd="7" destOrd="0" presId="urn:microsoft.com/office/officeart/2005/8/layout/list1"/>
    <dgm:cxn modelId="{D3AB48AF-3822-4412-92A6-64D705B7FF91}" type="presParOf" srcId="{A2B3C0F7-2827-4A01-BD8A-B1D05FF5CFB7}" destId="{5E10FD16-1571-4959-B7F7-7CBC8AEC0B07}" srcOrd="8" destOrd="0" presId="urn:microsoft.com/office/officeart/2005/8/layout/list1"/>
    <dgm:cxn modelId="{CF0A3BFD-F787-4FDB-A2D1-0ABC254E5FDB}" type="presParOf" srcId="{5E10FD16-1571-4959-B7F7-7CBC8AEC0B07}" destId="{AA85737D-46A8-4E71-8E1C-FF05935DAC5A}" srcOrd="0" destOrd="0" presId="urn:microsoft.com/office/officeart/2005/8/layout/list1"/>
    <dgm:cxn modelId="{41976014-BBD8-4032-92F0-B13DCCA0684D}" type="presParOf" srcId="{5E10FD16-1571-4959-B7F7-7CBC8AEC0B07}" destId="{043C324B-C335-4987-85A2-4201FD94C9AE}" srcOrd="1" destOrd="0" presId="urn:microsoft.com/office/officeart/2005/8/layout/list1"/>
    <dgm:cxn modelId="{40969AE9-FD5A-4D7B-B238-6E0C37769D7F}" type="presParOf" srcId="{A2B3C0F7-2827-4A01-BD8A-B1D05FF5CFB7}" destId="{4F9B3623-50AA-4572-BA2B-D76DA5EC27A9}" srcOrd="9" destOrd="0" presId="urn:microsoft.com/office/officeart/2005/8/layout/list1"/>
    <dgm:cxn modelId="{22D0B207-19D7-41E5-90C0-E25908DB1DF9}" type="presParOf" srcId="{A2B3C0F7-2827-4A01-BD8A-B1D05FF5CFB7}" destId="{D19F0B00-C69A-454B-88B4-478AD1B83FA3}" srcOrd="10" destOrd="0" presId="urn:microsoft.com/office/officeart/2005/8/layout/list1"/>
    <dgm:cxn modelId="{63577288-6A74-450E-A78C-E7A0CD585208}" type="presParOf" srcId="{A2B3C0F7-2827-4A01-BD8A-B1D05FF5CFB7}" destId="{9F0FA599-02C0-4505-A6B4-9822CC670602}" srcOrd="11" destOrd="0" presId="urn:microsoft.com/office/officeart/2005/8/layout/list1"/>
    <dgm:cxn modelId="{F6F7FB6D-EAD5-4B5F-B313-E13C76F3F7BA}" type="presParOf" srcId="{A2B3C0F7-2827-4A01-BD8A-B1D05FF5CFB7}" destId="{2ACCBD40-9C79-4822-8D31-E315982CD250}" srcOrd="12" destOrd="0" presId="urn:microsoft.com/office/officeart/2005/8/layout/list1"/>
    <dgm:cxn modelId="{2A3EDAC4-1495-4C25-AD6C-9F0D946F1132}" type="presParOf" srcId="{2ACCBD40-9C79-4822-8D31-E315982CD250}" destId="{941B9035-F757-4864-BCF9-03C28117FFE6}" srcOrd="0" destOrd="0" presId="urn:microsoft.com/office/officeart/2005/8/layout/list1"/>
    <dgm:cxn modelId="{886F1715-7DF1-46C6-B9F8-987A421B1AD5}" type="presParOf" srcId="{2ACCBD40-9C79-4822-8D31-E315982CD250}" destId="{1602B19F-2B49-47EB-ABB0-71343D0AAA24}" srcOrd="1" destOrd="0" presId="urn:microsoft.com/office/officeart/2005/8/layout/list1"/>
    <dgm:cxn modelId="{0C97053E-E694-4B53-AFE8-7CC382C46EC9}" type="presParOf" srcId="{A2B3C0F7-2827-4A01-BD8A-B1D05FF5CFB7}" destId="{10254BB1-CFB8-4B72-9F1E-ACA00745A20F}" srcOrd="13" destOrd="0" presId="urn:microsoft.com/office/officeart/2005/8/layout/list1"/>
    <dgm:cxn modelId="{07CB618D-1327-4D34-A129-77CB36F9EF16}" type="presParOf" srcId="{A2B3C0F7-2827-4A01-BD8A-B1D05FF5CFB7}" destId="{38B35D5A-3759-49BC-BAE1-D7D29DE771D6}" srcOrd="14" destOrd="0" presId="urn:microsoft.com/office/officeart/2005/8/layout/list1"/>
    <dgm:cxn modelId="{E5C86452-D8AF-41B7-B775-9E37471302AF}" type="presParOf" srcId="{A2B3C0F7-2827-4A01-BD8A-B1D05FF5CFB7}" destId="{0F2508C4-3ABA-444E-AABE-313AC363D20D}" srcOrd="15" destOrd="0" presId="urn:microsoft.com/office/officeart/2005/8/layout/list1"/>
    <dgm:cxn modelId="{384A684C-5368-41AA-B843-2FA33F609A51}" type="presParOf" srcId="{A2B3C0F7-2827-4A01-BD8A-B1D05FF5CFB7}" destId="{3983243B-DBC9-4117-8A5D-421B70FAF5CC}" srcOrd="16" destOrd="0" presId="urn:microsoft.com/office/officeart/2005/8/layout/list1"/>
    <dgm:cxn modelId="{9B4B7D7D-79B3-41BF-BCDA-2541F6C870E7}" type="presParOf" srcId="{3983243B-DBC9-4117-8A5D-421B70FAF5CC}" destId="{741A4E51-C22D-4A12-A234-25635D8D21EE}" srcOrd="0" destOrd="0" presId="urn:microsoft.com/office/officeart/2005/8/layout/list1"/>
    <dgm:cxn modelId="{8D6E03DC-8F5E-4BF4-84AB-22A0A984DE6B}" type="presParOf" srcId="{3983243B-DBC9-4117-8A5D-421B70FAF5CC}" destId="{A662EA4C-39C8-49B3-A6BB-4BC770AED37B}" srcOrd="1" destOrd="0" presId="urn:microsoft.com/office/officeart/2005/8/layout/list1"/>
    <dgm:cxn modelId="{84272900-2428-4EA0-9CAC-AEE211970465}" type="presParOf" srcId="{A2B3C0F7-2827-4A01-BD8A-B1D05FF5CFB7}" destId="{4B5AB7B1-9F7A-4742-BE73-7272595F0F21}" srcOrd="17" destOrd="0" presId="urn:microsoft.com/office/officeart/2005/8/layout/list1"/>
    <dgm:cxn modelId="{83C21000-6470-42F7-AB26-9D0B52E19329}" type="presParOf" srcId="{A2B3C0F7-2827-4A01-BD8A-B1D05FF5CFB7}" destId="{25EBD6D8-D0C7-4C17-845A-4AAA52854807}"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43343" cy="467363"/>
          </a:xfrm>
          <a:prstGeom prst="rect">
            <a:avLst/>
          </a:prstGeom>
          <a:noFill/>
          <a:ln w="9525">
            <a:noFill/>
            <a:miter lim="800000"/>
            <a:headEnd/>
            <a:tailEnd/>
          </a:ln>
          <a:effectLst/>
        </p:spPr>
        <p:txBody>
          <a:bodyPr vert="horz" wrap="square" lIns="91925" tIns="45963" rIns="91925" bIns="45963" numCol="1" anchor="t" anchorCtr="0" compatLnSpc="1">
            <a:prstTxWarp prst="textNoShape">
              <a:avLst/>
            </a:prstTxWarp>
          </a:bodyPr>
          <a:lstStyle>
            <a:lvl1pPr defTabSz="918866" eaLnBrk="1" hangingPunct="1">
              <a:defRPr sz="1200">
                <a:latin typeface="Arial" pitchFamily="34" charset="0"/>
                <a:cs typeface="+mn-cs"/>
              </a:defRPr>
            </a:lvl1pPr>
          </a:lstStyle>
          <a:p>
            <a:pPr>
              <a:defRPr/>
            </a:pPr>
            <a:endParaRPr lang="en-US"/>
          </a:p>
        </p:txBody>
      </p:sp>
      <p:sp>
        <p:nvSpPr>
          <p:cNvPr id="8195" name="Rectangle 3"/>
          <p:cNvSpPr>
            <a:spLocks noGrp="1" noChangeArrowheads="1"/>
          </p:cNvSpPr>
          <p:nvPr>
            <p:ph type="dt" sz="quarter" idx="1"/>
          </p:nvPr>
        </p:nvSpPr>
        <p:spPr bwMode="auto">
          <a:xfrm>
            <a:off x="3978132" y="0"/>
            <a:ext cx="3043343" cy="467363"/>
          </a:xfrm>
          <a:prstGeom prst="rect">
            <a:avLst/>
          </a:prstGeom>
          <a:noFill/>
          <a:ln w="9525">
            <a:noFill/>
            <a:miter lim="800000"/>
            <a:headEnd/>
            <a:tailEnd/>
          </a:ln>
          <a:effectLst/>
        </p:spPr>
        <p:txBody>
          <a:bodyPr vert="horz" wrap="square" lIns="91925" tIns="45963" rIns="91925" bIns="45963" numCol="1" anchor="t" anchorCtr="0" compatLnSpc="1">
            <a:prstTxWarp prst="textNoShape">
              <a:avLst/>
            </a:prstTxWarp>
          </a:bodyPr>
          <a:lstStyle>
            <a:lvl1pPr algn="r" defTabSz="918866" eaLnBrk="1" hangingPunct="1">
              <a:defRPr sz="1200">
                <a:latin typeface="Arial" pitchFamily="34" charset="0"/>
                <a:cs typeface="+mn-cs"/>
              </a:defRPr>
            </a:lvl1pPr>
          </a:lstStyle>
          <a:p>
            <a:pPr>
              <a:defRPr/>
            </a:pPr>
            <a:endParaRPr lang="en-US"/>
          </a:p>
        </p:txBody>
      </p:sp>
      <p:sp>
        <p:nvSpPr>
          <p:cNvPr id="8196" name="Rectangle 4"/>
          <p:cNvSpPr>
            <a:spLocks noGrp="1" noChangeArrowheads="1"/>
          </p:cNvSpPr>
          <p:nvPr>
            <p:ph type="ftr" sz="quarter" idx="2"/>
          </p:nvPr>
        </p:nvSpPr>
        <p:spPr bwMode="auto">
          <a:xfrm>
            <a:off x="0" y="8840149"/>
            <a:ext cx="3043343" cy="467363"/>
          </a:xfrm>
          <a:prstGeom prst="rect">
            <a:avLst/>
          </a:prstGeom>
          <a:noFill/>
          <a:ln w="9525">
            <a:noFill/>
            <a:miter lim="800000"/>
            <a:headEnd/>
            <a:tailEnd/>
          </a:ln>
          <a:effectLst/>
        </p:spPr>
        <p:txBody>
          <a:bodyPr vert="horz" wrap="square" lIns="91925" tIns="45963" rIns="91925" bIns="45963" numCol="1" anchor="b" anchorCtr="0" compatLnSpc="1">
            <a:prstTxWarp prst="textNoShape">
              <a:avLst/>
            </a:prstTxWarp>
          </a:bodyPr>
          <a:lstStyle>
            <a:lvl1pPr defTabSz="918866" eaLnBrk="1" hangingPunct="1">
              <a:defRPr sz="1200">
                <a:latin typeface="Arial" pitchFamily="34" charset="0"/>
                <a:cs typeface="+mn-cs"/>
              </a:defRPr>
            </a:lvl1pPr>
          </a:lstStyle>
          <a:p>
            <a:pPr>
              <a:defRPr/>
            </a:pPr>
            <a:endParaRPr lang="en-US"/>
          </a:p>
        </p:txBody>
      </p:sp>
      <p:sp>
        <p:nvSpPr>
          <p:cNvPr id="8197" name="Rectangle 5"/>
          <p:cNvSpPr>
            <a:spLocks noGrp="1" noChangeArrowheads="1"/>
          </p:cNvSpPr>
          <p:nvPr>
            <p:ph type="sldNum" sz="quarter" idx="3"/>
          </p:nvPr>
        </p:nvSpPr>
        <p:spPr bwMode="auto">
          <a:xfrm>
            <a:off x="3978132" y="8840149"/>
            <a:ext cx="3043343" cy="467363"/>
          </a:xfrm>
          <a:prstGeom prst="rect">
            <a:avLst/>
          </a:prstGeom>
          <a:noFill/>
          <a:ln w="9525">
            <a:noFill/>
            <a:miter lim="800000"/>
            <a:headEnd/>
            <a:tailEnd/>
          </a:ln>
          <a:effectLst/>
        </p:spPr>
        <p:txBody>
          <a:bodyPr vert="horz" wrap="square" lIns="91925" tIns="45963" rIns="91925" bIns="45963" numCol="1" anchor="b" anchorCtr="0" compatLnSpc="1">
            <a:prstTxWarp prst="textNoShape">
              <a:avLst/>
            </a:prstTxWarp>
          </a:bodyPr>
          <a:lstStyle>
            <a:lvl1pPr algn="r" defTabSz="918866" eaLnBrk="1" hangingPunct="1">
              <a:defRPr sz="1200">
                <a:latin typeface="Arial" pitchFamily="34" charset="0"/>
                <a:cs typeface="+mn-cs"/>
              </a:defRPr>
            </a:lvl1pPr>
          </a:lstStyle>
          <a:p>
            <a:pPr>
              <a:defRPr/>
            </a:pPr>
            <a:fld id="{29EBFE61-97AF-4400-8A23-E813F6BB194C}" type="slidenum">
              <a:rPr lang="en-US"/>
              <a:pPr>
                <a:defRPr/>
              </a:pPr>
              <a:t>‹#›</a:t>
            </a:fld>
            <a:endParaRPr lang="en-US"/>
          </a:p>
        </p:txBody>
      </p:sp>
    </p:spTree>
    <p:extLst>
      <p:ext uri="{BB962C8B-B14F-4D97-AF65-F5344CB8AC3E}">
        <p14:creationId xmlns:p14="http://schemas.microsoft.com/office/powerpoint/2010/main" val="2072989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43343" cy="467363"/>
          </a:xfrm>
          <a:prstGeom prst="rect">
            <a:avLst/>
          </a:prstGeom>
          <a:noFill/>
          <a:ln w="9525">
            <a:noFill/>
            <a:miter lim="800000"/>
            <a:headEnd/>
            <a:tailEnd/>
          </a:ln>
          <a:effectLst/>
        </p:spPr>
        <p:txBody>
          <a:bodyPr vert="horz" wrap="square" lIns="91925" tIns="45963" rIns="91925" bIns="45963" numCol="1" anchor="t" anchorCtr="0" compatLnSpc="1">
            <a:prstTxWarp prst="textNoShape">
              <a:avLst/>
            </a:prstTxWarp>
          </a:bodyPr>
          <a:lstStyle>
            <a:lvl1pPr defTabSz="918866" eaLnBrk="1" hangingPunct="1">
              <a:defRPr sz="1200">
                <a:latin typeface="Arial" pitchFamily="34" charset="0"/>
                <a:cs typeface="+mn-cs"/>
              </a:defRPr>
            </a:lvl1pPr>
          </a:lstStyle>
          <a:p>
            <a:pPr>
              <a:defRPr/>
            </a:pPr>
            <a:endParaRPr lang="en-US"/>
          </a:p>
        </p:txBody>
      </p:sp>
      <p:sp>
        <p:nvSpPr>
          <p:cNvPr id="6147" name="Rectangle 3"/>
          <p:cNvSpPr>
            <a:spLocks noGrp="1" noChangeArrowheads="1"/>
          </p:cNvSpPr>
          <p:nvPr>
            <p:ph type="dt" idx="1"/>
          </p:nvPr>
        </p:nvSpPr>
        <p:spPr bwMode="auto">
          <a:xfrm>
            <a:off x="3978132" y="0"/>
            <a:ext cx="3043343" cy="467363"/>
          </a:xfrm>
          <a:prstGeom prst="rect">
            <a:avLst/>
          </a:prstGeom>
          <a:noFill/>
          <a:ln w="9525">
            <a:noFill/>
            <a:miter lim="800000"/>
            <a:headEnd/>
            <a:tailEnd/>
          </a:ln>
          <a:effectLst/>
        </p:spPr>
        <p:txBody>
          <a:bodyPr vert="horz" wrap="square" lIns="91925" tIns="45963" rIns="91925" bIns="45963" numCol="1" anchor="t" anchorCtr="0" compatLnSpc="1">
            <a:prstTxWarp prst="textNoShape">
              <a:avLst/>
            </a:prstTxWarp>
          </a:bodyPr>
          <a:lstStyle>
            <a:lvl1pPr algn="r" defTabSz="918866" eaLnBrk="1" hangingPunct="1">
              <a:defRPr sz="1200">
                <a:latin typeface="Arial" pitchFamily="34" charset="0"/>
                <a:cs typeface="+mn-cs"/>
              </a:defRPr>
            </a:lvl1pPr>
          </a:lstStyle>
          <a:p>
            <a:pPr>
              <a:defRPr/>
            </a:pPr>
            <a:endParaRPr lang="en-US"/>
          </a:p>
        </p:txBody>
      </p:sp>
      <p:sp>
        <p:nvSpPr>
          <p:cNvPr id="99332" name="Rectangle 4"/>
          <p:cNvSpPr>
            <a:spLocks noGrp="1" noRot="1" noChangeAspect="1" noChangeArrowheads="1" noTextEdit="1"/>
          </p:cNvSpPr>
          <p:nvPr>
            <p:ph type="sldImg" idx="2"/>
          </p:nvPr>
        </p:nvSpPr>
        <p:spPr bwMode="auto">
          <a:xfrm>
            <a:off x="1184275" y="696913"/>
            <a:ext cx="4656138"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702310" y="4422458"/>
            <a:ext cx="5618480" cy="4190367"/>
          </a:xfrm>
          <a:prstGeom prst="rect">
            <a:avLst/>
          </a:prstGeom>
          <a:noFill/>
          <a:ln w="9525">
            <a:noFill/>
            <a:miter lim="800000"/>
            <a:headEnd/>
            <a:tailEnd/>
          </a:ln>
          <a:effectLst/>
        </p:spPr>
        <p:txBody>
          <a:bodyPr vert="horz" wrap="square" lIns="91925" tIns="45963" rIns="91925" bIns="4596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40149"/>
            <a:ext cx="3043343" cy="467363"/>
          </a:xfrm>
          <a:prstGeom prst="rect">
            <a:avLst/>
          </a:prstGeom>
          <a:noFill/>
          <a:ln w="9525">
            <a:noFill/>
            <a:miter lim="800000"/>
            <a:headEnd/>
            <a:tailEnd/>
          </a:ln>
          <a:effectLst/>
        </p:spPr>
        <p:txBody>
          <a:bodyPr vert="horz" wrap="square" lIns="91925" tIns="45963" rIns="91925" bIns="45963" numCol="1" anchor="b" anchorCtr="0" compatLnSpc="1">
            <a:prstTxWarp prst="textNoShape">
              <a:avLst/>
            </a:prstTxWarp>
          </a:bodyPr>
          <a:lstStyle>
            <a:lvl1pPr defTabSz="918866" eaLnBrk="1" hangingPunct="1">
              <a:defRPr sz="1200">
                <a:latin typeface="Arial" pitchFamily="34" charset="0"/>
                <a:cs typeface="+mn-cs"/>
              </a:defRPr>
            </a:lvl1pPr>
          </a:lstStyle>
          <a:p>
            <a:pPr>
              <a:defRPr/>
            </a:pPr>
            <a:endParaRPr lang="en-US"/>
          </a:p>
        </p:txBody>
      </p:sp>
      <p:sp>
        <p:nvSpPr>
          <p:cNvPr id="6151" name="Rectangle 7"/>
          <p:cNvSpPr>
            <a:spLocks noGrp="1" noChangeArrowheads="1"/>
          </p:cNvSpPr>
          <p:nvPr>
            <p:ph type="sldNum" sz="quarter" idx="5"/>
          </p:nvPr>
        </p:nvSpPr>
        <p:spPr bwMode="auto">
          <a:xfrm>
            <a:off x="3978132" y="8840149"/>
            <a:ext cx="3043343" cy="467363"/>
          </a:xfrm>
          <a:prstGeom prst="rect">
            <a:avLst/>
          </a:prstGeom>
          <a:noFill/>
          <a:ln w="9525">
            <a:noFill/>
            <a:miter lim="800000"/>
            <a:headEnd/>
            <a:tailEnd/>
          </a:ln>
          <a:effectLst/>
        </p:spPr>
        <p:txBody>
          <a:bodyPr vert="horz" wrap="square" lIns="91925" tIns="45963" rIns="91925" bIns="45963" numCol="1" anchor="b" anchorCtr="0" compatLnSpc="1">
            <a:prstTxWarp prst="textNoShape">
              <a:avLst/>
            </a:prstTxWarp>
          </a:bodyPr>
          <a:lstStyle>
            <a:lvl1pPr algn="r" defTabSz="918866" eaLnBrk="1" hangingPunct="1">
              <a:defRPr sz="1200">
                <a:latin typeface="Arial" pitchFamily="34" charset="0"/>
                <a:cs typeface="+mn-cs"/>
              </a:defRPr>
            </a:lvl1pPr>
          </a:lstStyle>
          <a:p>
            <a:pPr>
              <a:defRPr/>
            </a:pPr>
            <a:fld id="{1FD86EF7-4D42-4779-A108-FC5919035403}" type="slidenum">
              <a:rPr lang="en-US"/>
              <a:pPr>
                <a:defRPr/>
              </a:pPr>
              <a:t>‹#›</a:t>
            </a:fld>
            <a:endParaRPr lang="en-US"/>
          </a:p>
        </p:txBody>
      </p:sp>
    </p:spTree>
    <p:extLst>
      <p:ext uri="{BB962C8B-B14F-4D97-AF65-F5344CB8AC3E}">
        <p14:creationId xmlns:p14="http://schemas.microsoft.com/office/powerpoint/2010/main" val="1762747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003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28F4D4C9-6012-4A47-B587-33C6E09E6BA2}" type="slidenum">
              <a:rPr lang="en-US" smtClean="0">
                <a:latin typeface="Arial" charset="0"/>
              </a:rPr>
              <a:pPr eaLnBrk="1" hangingPunct="1"/>
              <a:t>1</a:t>
            </a:fld>
            <a:endParaRPr 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E91FEB13-F060-4BED-BFBE-BFBCD2720834}" type="slidenum">
              <a:rPr lang="en-US" smtClean="0">
                <a:latin typeface="Arial" charset="0"/>
              </a:rPr>
              <a:pPr eaLnBrk="1" hangingPunct="1"/>
              <a:t>12</a:t>
            </a:fld>
            <a:endParaRPr lang="en-US" smtClean="0">
              <a:latin typeface="Arial"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A329F3E6-FA63-4747-9A9B-B5DA668C2E64}" type="slidenum">
              <a:rPr lang="en-US" smtClean="0">
                <a:latin typeface="Arial" charset="0"/>
              </a:rPr>
              <a:pPr eaLnBrk="1" hangingPunct="1"/>
              <a:t>13</a:t>
            </a:fld>
            <a:endParaRPr lang="en-US" smtClean="0">
              <a:latin typeface="Arial" charset="0"/>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1DA346E5-BADE-45E4-A164-70716AC2413A}" type="slidenum">
              <a:rPr lang="en-US" smtClean="0">
                <a:latin typeface="Arial" charset="0"/>
              </a:rPr>
              <a:pPr eaLnBrk="1" hangingPunct="1"/>
              <a:t>15</a:t>
            </a:fld>
            <a:endParaRPr lang="en-US" smtClean="0">
              <a:latin typeface="Arial"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89517F3C-246A-4AE2-85BD-606222509024}" type="slidenum">
              <a:rPr lang="en-US" smtClean="0">
                <a:latin typeface="Arial" charset="0"/>
              </a:rPr>
              <a:pPr eaLnBrk="1" hangingPunct="1"/>
              <a:t>16</a:t>
            </a:fld>
            <a:endParaRPr lang="en-US" smtClean="0">
              <a:latin typeface="Arial" charset="0"/>
            </a:endParaRPr>
          </a:p>
        </p:txBody>
      </p:sp>
      <p:sp>
        <p:nvSpPr>
          <p:cNvPr id="112643" name="Rectangle 2"/>
          <p:cNvSpPr>
            <a:spLocks noGrp="1" noRot="1" noChangeAspect="1" noChangeArrowheads="1" noTextEdit="1"/>
          </p:cNvSpPr>
          <p:nvPr>
            <p:ph type="sldImg"/>
          </p:nvPr>
        </p:nvSpPr>
        <p:spPr>
          <a:xfrm>
            <a:off x="1187450" y="696913"/>
            <a:ext cx="4656138" cy="3490912"/>
          </a:xfrm>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E2B316BA-C579-4BA0-BC67-9C4E77A380F7}" type="slidenum">
              <a:rPr lang="en-US" smtClean="0">
                <a:latin typeface="Arial" charset="0"/>
              </a:rPr>
              <a:pPr eaLnBrk="1" hangingPunct="1"/>
              <a:t>18</a:t>
            </a:fld>
            <a:endParaRPr lang="en-US" smtClean="0">
              <a:latin typeface="Arial" charset="0"/>
            </a:endParaRPr>
          </a:p>
        </p:txBody>
      </p:sp>
      <p:sp>
        <p:nvSpPr>
          <p:cNvPr id="113667" name="Rectangle 2"/>
          <p:cNvSpPr>
            <a:spLocks noGrp="1" noRot="1" noChangeAspect="1" noChangeArrowheads="1" noTextEdit="1"/>
          </p:cNvSpPr>
          <p:nvPr>
            <p:ph type="sldImg"/>
          </p:nvPr>
        </p:nvSpPr>
        <p:spPr>
          <a:xfrm>
            <a:off x="1187450" y="696913"/>
            <a:ext cx="4656138" cy="3490912"/>
          </a:xfrm>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146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F6E33061-1BE6-48C6-8E50-E8986B3DC55F}" type="slidenum">
              <a:rPr lang="en-US" smtClean="0">
                <a:latin typeface="Arial" charset="0"/>
              </a:rPr>
              <a:pPr eaLnBrk="1" hangingPunct="1"/>
              <a:t>19</a:t>
            </a:fld>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21BFDFFF-0C71-4134-A6F8-EF70C328A984}" type="slidenum">
              <a:rPr lang="en-US" smtClean="0">
                <a:latin typeface="Arial" charset="0"/>
              </a:rPr>
              <a:pPr eaLnBrk="1" hangingPunct="1"/>
              <a:t>20</a:t>
            </a:fld>
            <a:endParaRPr lang="en-US"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34C2B50D-64E1-44DC-A298-D69E78D67FF6}" type="slidenum">
              <a:rPr lang="en-US" smtClean="0">
                <a:latin typeface="Arial" charset="0"/>
              </a:rPr>
              <a:pPr eaLnBrk="1" hangingPunct="1"/>
              <a:t>21</a:t>
            </a:fld>
            <a:endParaRPr lang="en-US"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177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352E4F2A-2C59-4B4B-A2EC-3D7664FA6A05}" type="slidenum">
              <a:rPr lang="en-US" smtClean="0">
                <a:latin typeface="Arial" charset="0"/>
              </a:rPr>
              <a:pPr eaLnBrk="1" hangingPunct="1"/>
              <a:t>22</a:t>
            </a:fld>
            <a:endParaRPr lang="en-US"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187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FD99CCD3-F6CA-4229-BD66-20FD8888DDD8}" type="slidenum">
              <a:rPr lang="en-US" smtClean="0">
                <a:latin typeface="Arial" charset="0"/>
              </a:rPr>
              <a:pPr eaLnBrk="1" hangingPunct="1"/>
              <a:t>23</a:t>
            </a:fld>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9D6D29F2-E38D-41DD-B193-0F56736A0499}" type="slidenum">
              <a:rPr lang="en-US" smtClean="0">
                <a:latin typeface="Arial" charset="0"/>
              </a:rPr>
              <a:pPr eaLnBrk="1" hangingPunct="1"/>
              <a:t>4</a:t>
            </a:fld>
            <a:endParaRPr lang="en-US" smtClean="0">
              <a:latin typeface="Arial" charset="0"/>
            </a:endParaRPr>
          </a:p>
        </p:txBody>
      </p:sp>
      <p:sp>
        <p:nvSpPr>
          <p:cNvPr id="101379" name="Rectangle 2"/>
          <p:cNvSpPr>
            <a:spLocks noGrp="1" noRot="1" noChangeAspect="1" noChangeArrowheads="1" noTextEdit="1"/>
          </p:cNvSpPr>
          <p:nvPr>
            <p:ph type="sldImg"/>
          </p:nvPr>
        </p:nvSpPr>
        <p:spPr>
          <a:xfrm>
            <a:off x="1187450" y="696913"/>
            <a:ext cx="4656138" cy="3490912"/>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198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76001005-B6AC-4205-BB3D-5C1AB42E2B49}" type="slidenum">
              <a:rPr lang="en-US" smtClean="0">
                <a:latin typeface="Arial" charset="0"/>
              </a:rPr>
              <a:pPr eaLnBrk="1" hangingPunct="1"/>
              <a:t>24</a:t>
            </a:fld>
            <a:endParaRPr lang="en-US"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218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9C956C06-7E0A-4166-AA5A-FD28C52D5227}" type="slidenum">
              <a:rPr lang="en-US" smtClean="0">
                <a:latin typeface="Arial" charset="0"/>
              </a:rPr>
              <a:pPr eaLnBrk="1" hangingPunct="1"/>
              <a:t>26</a:t>
            </a:fld>
            <a:endParaRPr lang="en-US"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228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74AD7599-0AA9-48C5-8B9F-DA0F1878EF09}" type="slidenum">
              <a:rPr lang="en-US" smtClean="0">
                <a:latin typeface="Arial" charset="0"/>
              </a:rPr>
              <a:pPr eaLnBrk="1" hangingPunct="1"/>
              <a:t>27</a:t>
            </a:fld>
            <a:endParaRPr lang="en-US" smtClean="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262D2E62-5A85-4121-839F-4C423148914B}" type="slidenum">
              <a:rPr lang="en-US" smtClean="0">
                <a:latin typeface="Arial" charset="0"/>
              </a:rPr>
              <a:pPr eaLnBrk="1" hangingPunct="1"/>
              <a:t>28</a:t>
            </a:fld>
            <a:endParaRPr lang="en-US" smtClean="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B1D5BF5C-8FD9-4A4A-A59B-5E3D35DB3758}" type="slidenum">
              <a:rPr lang="en-US" smtClean="0">
                <a:latin typeface="Arial" charset="0"/>
              </a:rPr>
              <a:pPr eaLnBrk="1" hangingPunct="1"/>
              <a:t>29</a:t>
            </a:fld>
            <a:endParaRPr lang="en-US" smtClean="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625A7304-A740-4736-880C-EFF106381CBB}" type="slidenum">
              <a:rPr lang="en-US" smtClean="0">
                <a:latin typeface="Arial" charset="0"/>
              </a:rPr>
              <a:pPr eaLnBrk="1" hangingPunct="1"/>
              <a:t>31</a:t>
            </a:fld>
            <a:endParaRPr lang="en-US" smtClean="0">
              <a:latin typeface="Arial" charset="0"/>
            </a:endParaRPr>
          </a:p>
        </p:txBody>
      </p:sp>
      <p:sp>
        <p:nvSpPr>
          <p:cNvPr id="125955" name="Rectangle 2"/>
          <p:cNvSpPr>
            <a:spLocks noGrp="1" noRot="1" noChangeAspect="1" noChangeArrowheads="1" noTextEdit="1"/>
          </p:cNvSpPr>
          <p:nvPr>
            <p:ph type="sldImg"/>
          </p:nvPr>
        </p:nvSpPr>
        <p:spPr>
          <a:xfrm>
            <a:off x="1187450" y="696913"/>
            <a:ext cx="4656138" cy="3490912"/>
          </a:xfrm>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269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30F7B2C2-E2AC-4FE5-BB78-EA6A33C85055}" type="slidenum">
              <a:rPr lang="en-US" smtClean="0">
                <a:latin typeface="Arial" charset="0"/>
              </a:rPr>
              <a:pPr eaLnBrk="1" hangingPunct="1"/>
              <a:t>32</a:t>
            </a:fld>
            <a:endParaRPr lang="en-US" smtClean="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24634F16-9D5E-4A41-8A15-4370D60ADF87}" type="slidenum">
              <a:rPr lang="en-US" smtClean="0">
                <a:latin typeface="Arial" charset="0"/>
              </a:rPr>
              <a:pPr eaLnBrk="1" hangingPunct="1"/>
              <a:t>33</a:t>
            </a:fld>
            <a:endParaRPr lang="en-US" smtClean="0">
              <a:latin typeface="Arial" charset="0"/>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7D2BC4DF-9B0A-4BC0-AF2A-F83752D717A1}" type="slidenum">
              <a:rPr lang="en-US" smtClean="0">
                <a:latin typeface="Arial" charset="0"/>
              </a:rPr>
              <a:pPr eaLnBrk="1" hangingPunct="1"/>
              <a:t>34</a:t>
            </a:fld>
            <a:endParaRPr lang="en-US" smtClean="0">
              <a:latin typeface="Arial" charset="0"/>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024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4825E83D-C788-45E3-AC7E-66C5DC09DD1F}" type="slidenum">
              <a:rPr lang="en-US" smtClean="0">
                <a:latin typeface="Arial" charset="0"/>
              </a:rPr>
              <a:pPr eaLnBrk="1" hangingPunct="1"/>
              <a:t>5</a:t>
            </a:fld>
            <a:endParaRPr lang="en-US" smtClean="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D705BF89-5A7D-4BE9-8D38-95A8C08FA679}" type="slidenum">
              <a:rPr lang="en-US" smtClean="0">
                <a:latin typeface="Arial" charset="0"/>
              </a:rPr>
              <a:pPr eaLnBrk="1" hangingPunct="1"/>
              <a:t>35</a:t>
            </a:fld>
            <a:endParaRPr lang="en-US" smtClean="0">
              <a:latin typeface="Arial"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a:p>
            <a:pPr eaLnBrk="1" hangingPunct="1"/>
            <a:endParaRPr lang="en-US" smtClean="0">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310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25409E2A-BE91-43D0-AAED-91932A24D08C}" type="slidenum">
              <a:rPr lang="en-US" smtClean="0">
                <a:latin typeface="Arial" charset="0"/>
              </a:rPr>
              <a:pPr eaLnBrk="1" hangingPunct="1"/>
              <a:t>36</a:t>
            </a:fld>
            <a:endParaRPr lang="en-US" smtClean="0">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ln/>
        </p:spPr>
      </p:sp>
      <p:sp>
        <p:nvSpPr>
          <p:cNvPr id="132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321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B260C182-5F49-402C-AC9D-2B26ADD52E4D}" type="slidenum">
              <a:rPr lang="en-US" smtClean="0">
                <a:latin typeface="Arial" charset="0"/>
              </a:rPr>
              <a:pPr eaLnBrk="1" hangingPunct="1"/>
              <a:t>37</a:t>
            </a:fld>
            <a:endParaRPr lang="en-US" smtClean="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33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1ABE1DA0-F1BD-42EA-A255-72E522C2F875}" type="slidenum">
              <a:rPr lang="en-US" smtClean="0">
                <a:latin typeface="Arial" charset="0"/>
              </a:rPr>
              <a:pPr eaLnBrk="1" hangingPunct="1"/>
              <a:t>38</a:t>
            </a:fld>
            <a:endParaRPr lang="en-US" smtClean="0">
              <a:latin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34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0BE09E1D-15D9-4D77-9DC2-7F6B9C1412D0}" type="slidenum">
              <a:rPr lang="en-US" smtClean="0">
                <a:latin typeface="Arial" charset="0"/>
              </a:rPr>
              <a:pPr eaLnBrk="1" hangingPunct="1"/>
              <a:t>39</a:t>
            </a:fld>
            <a:endParaRPr lang="en-US" smtClean="0">
              <a:latin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35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42AAB7E5-CF3C-49C7-A814-20F9BF56F664}" type="slidenum">
              <a:rPr lang="en-US" smtClean="0">
                <a:latin typeface="Arial" charset="0"/>
              </a:rPr>
              <a:pPr eaLnBrk="1" hangingPunct="1"/>
              <a:t>40</a:t>
            </a:fld>
            <a:endParaRPr lang="en-US" smtClean="0">
              <a:latin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22A3D0CC-1681-482C-84A4-16019D82BC13}" type="slidenum">
              <a:rPr lang="en-US" smtClean="0">
                <a:latin typeface="Arial" charset="0"/>
              </a:rPr>
              <a:pPr eaLnBrk="1" hangingPunct="1"/>
              <a:t>41</a:t>
            </a:fld>
            <a:endParaRPr lang="en-US" smtClean="0">
              <a:latin typeface="Arial" charset="0"/>
            </a:endParaRPr>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ln/>
        </p:spPr>
      </p:sp>
      <p:sp>
        <p:nvSpPr>
          <p:cNvPr id="137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37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C675D5DF-0625-44FC-A841-293EB9121E74}" type="slidenum">
              <a:rPr lang="en-US" smtClean="0">
                <a:latin typeface="Arial" charset="0"/>
              </a:rPr>
              <a:pPr eaLnBrk="1" hangingPunct="1"/>
              <a:t>42</a:t>
            </a:fld>
            <a:endParaRPr lang="en-US" smtClean="0">
              <a:latin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38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2C98247F-A7BA-4CBB-9C99-00028E485834}" type="slidenum">
              <a:rPr lang="en-US" smtClean="0">
                <a:latin typeface="Arial" charset="0"/>
              </a:rPr>
              <a:pPr eaLnBrk="1" hangingPunct="1"/>
              <a:t>43</a:t>
            </a:fld>
            <a:endParaRPr lang="en-US" smtClean="0">
              <a:latin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ln/>
        </p:spPr>
      </p:sp>
      <p:sp>
        <p:nvSpPr>
          <p:cNvPr id="139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39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AC4B94CB-6295-4E69-8AFA-E1494EBBEDD0}" type="slidenum">
              <a:rPr lang="en-US" smtClean="0">
                <a:latin typeface="Arial" charset="0"/>
              </a:rPr>
              <a:pPr eaLnBrk="1" hangingPunct="1"/>
              <a:t>44</a:t>
            </a:fld>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E8F20C79-4BEF-40F3-9B21-5B08D6DB9088}" type="slidenum">
              <a:rPr lang="en-US" smtClean="0">
                <a:latin typeface="Arial" charset="0"/>
              </a:rPr>
              <a:pPr eaLnBrk="1" hangingPunct="1"/>
              <a:t>6</a:t>
            </a:fld>
            <a:endParaRPr lang="en-US" smtClean="0">
              <a:latin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37567A9C-4C7B-442C-B9C4-D070D2379D3F}" type="slidenum">
              <a:rPr lang="en-US" smtClean="0">
                <a:latin typeface="Arial" charset="0"/>
              </a:rPr>
              <a:pPr eaLnBrk="1" hangingPunct="1"/>
              <a:t>45</a:t>
            </a:fld>
            <a:endParaRPr lang="en-US" smtClean="0">
              <a:latin typeface="Arial"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defTabSz="913224" eaLnBrk="1" hangingPunct="1"/>
            <a:endParaRPr lang="en-US" smtClean="0">
              <a:latin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41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42174A7D-D0A8-41B8-BF33-41D56191E801}" type="slidenum">
              <a:rPr lang="en-US" smtClean="0">
                <a:latin typeface="Arial" charset="0"/>
              </a:rPr>
              <a:pPr eaLnBrk="1" hangingPunct="1"/>
              <a:t>46</a:t>
            </a:fld>
            <a:endParaRPr lang="en-US" smtClean="0">
              <a:latin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ln/>
        </p:spPr>
      </p:sp>
      <p:sp>
        <p:nvSpPr>
          <p:cNvPr id="142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42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FFB23FFF-36B5-412C-AF4F-9AD0FE377F03}" type="slidenum">
              <a:rPr lang="en-US" smtClean="0">
                <a:latin typeface="Arial" charset="0"/>
              </a:rPr>
              <a:pPr eaLnBrk="1" hangingPunct="1"/>
              <a:t>47</a:t>
            </a:fld>
            <a:endParaRPr lang="en-US" smtClean="0">
              <a:latin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a:ln/>
        </p:spPr>
      </p:sp>
      <p:sp>
        <p:nvSpPr>
          <p:cNvPr id="143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43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96AD4931-4F26-4F80-8EF0-09E0998EA4CE}" type="slidenum">
              <a:rPr lang="en-US" smtClean="0">
                <a:latin typeface="Arial" charset="0"/>
              </a:rPr>
              <a:pPr eaLnBrk="1" hangingPunct="1"/>
              <a:t>48</a:t>
            </a:fld>
            <a:endParaRPr lang="en-US" smtClean="0">
              <a:latin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44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2EA7CD62-892B-4C60-BF85-B32D3E208C3C}" type="slidenum">
              <a:rPr lang="en-US" smtClean="0">
                <a:latin typeface="Arial" charset="0"/>
              </a:rPr>
              <a:pPr eaLnBrk="1" hangingPunct="1"/>
              <a:t>49</a:t>
            </a:fld>
            <a:endParaRPr lang="en-US" smtClean="0">
              <a:latin typeface="Arial"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45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493E1537-8D94-48EE-A089-5EA684E6F64C}" type="slidenum">
              <a:rPr lang="en-US" smtClean="0">
                <a:latin typeface="Arial" charset="0"/>
              </a:rPr>
              <a:pPr eaLnBrk="1" hangingPunct="1"/>
              <a:t>50</a:t>
            </a:fld>
            <a:endParaRPr lang="en-US" smtClean="0">
              <a:latin typeface="Arial"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a:ln/>
        </p:spPr>
      </p:sp>
      <p:sp>
        <p:nvSpPr>
          <p:cNvPr id="146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46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58F877EE-E028-469E-964F-C7983139F9A6}" type="slidenum">
              <a:rPr lang="en-US" smtClean="0">
                <a:latin typeface="Arial" charset="0"/>
              </a:rPr>
              <a:pPr eaLnBrk="1" hangingPunct="1"/>
              <a:t>51</a:t>
            </a:fld>
            <a:endParaRPr lang="en-US" smtClean="0">
              <a:latin typeface="Arial"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ln/>
        </p:spPr>
      </p:sp>
      <p:sp>
        <p:nvSpPr>
          <p:cNvPr id="147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47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532766C2-28CA-4D74-8244-58999C255B78}" type="slidenum">
              <a:rPr lang="en-US" smtClean="0">
                <a:latin typeface="Arial" charset="0"/>
              </a:rPr>
              <a:pPr eaLnBrk="1" hangingPunct="1"/>
              <a:t>52</a:t>
            </a:fld>
            <a:endParaRPr lang="en-US" smtClean="0">
              <a:latin typeface="Arial"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a:ln/>
        </p:spPr>
      </p:sp>
      <p:sp>
        <p:nvSpPr>
          <p:cNvPr id="148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48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F95C4B56-ABE1-47DC-B618-274C54961291}" type="slidenum">
              <a:rPr lang="en-US" smtClean="0">
                <a:latin typeface="Arial" charset="0"/>
              </a:rPr>
              <a:pPr eaLnBrk="1" hangingPunct="1"/>
              <a:t>53</a:t>
            </a:fld>
            <a:endParaRPr lang="en-US" smtClean="0">
              <a:latin typeface="Arial"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C1517889-2F40-449E-B254-2C91CBCA1579}" type="slidenum">
              <a:rPr lang="en-US" smtClean="0">
                <a:latin typeface="Arial" charset="0"/>
              </a:rPr>
              <a:pPr eaLnBrk="1" hangingPunct="1"/>
              <a:t>54</a:t>
            </a:fld>
            <a:endParaRPr lang="en-US" smtClean="0">
              <a:latin typeface="Arial" charset="0"/>
            </a:endParaRPr>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9192B380-6F14-44F7-BFE1-5A8F76E98D74}" type="slidenum">
              <a:rPr lang="en-US" smtClean="0">
                <a:latin typeface="Arial" charset="0"/>
              </a:rPr>
              <a:pPr eaLnBrk="1" hangingPunct="1"/>
              <a:t>7</a:t>
            </a:fld>
            <a:endParaRPr lang="en-US" smtClean="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EA9DE11C-927E-41D4-9368-914118D492E2}" type="slidenum">
              <a:rPr lang="en-US" smtClean="0">
                <a:latin typeface="Arial" charset="0"/>
              </a:rPr>
              <a:pPr eaLnBrk="1" hangingPunct="1"/>
              <a:t>55</a:t>
            </a:fld>
            <a:endParaRPr lang="en-US" smtClean="0">
              <a:latin typeface="Arial" charset="0"/>
            </a:endParaRP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9E9DDE5E-FBD4-496A-A2D1-D222CE675A24}" type="slidenum">
              <a:rPr lang="en-US" smtClean="0">
                <a:latin typeface="Arial" charset="0"/>
              </a:rPr>
              <a:pPr eaLnBrk="1" hangingPunct="1"/>
              <a:t>56</a:t>
            </a:fld>
            <a:endParaRPr lang="en-US" smtClean="0">
              <a:latin typeface="Arial" charset="0"/>
            </a:endParaRPr>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ln/>
        </p:spPr>
      </p:sp>
      <p:sp>
        <p:nvSpPr>
          <p:cNvPr id="152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solidFill>
                <a:srgbClr val="FF0000"/>
              </a:solidFill>
              <a:latin typeface="Arial" charset="0"/>
            </a:endParaRPr>
          </a:p>
        </p:txBody>
      </p:sp>
      <p:sp>
        <p:nvSpPr>
          <p:cNvPr id="152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69B8083B-8AE9-4DCD-89A1-55CCA1A1FC7C}" type="slidenum">
              <a:rPr lang="en-US" smtClean="0">
                <a:latin typeface="Arial" charset="0"/>
              </a:rPr>
              <a:pPr eaLnBrk="1" hangingPunct="1"/>
              <a:t>57</a:t>
            </a:fld>
            <a:endParaRPr lang="en-US" smtClean="0">
              <a:latin typeface="Arial"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53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DDE802F7-53F7-4591-A67F-EA8FFD883F57}" type="slidenum">
              <a:rPr lang="en-US" smtClean="0">
                <a:latin typeface="Arial" charset="0"/>
              </a:rPr>
              <a:pPr eaLnBrk="1" hangingPunct="1"/>
              <a:t>58</a:t>
            </a:fld>
            <a:endParaRPr lang="en-US" smtClean="0">
              <a:latin typeface="Arial"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54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D274CD42-9342-4755-A7F2-4915BE942295}" type="slidenum">
              <a:rPr lang="en-US" smtClean="0">
                <a:latin typeface="Arial" charset="0"/>
              </a:rPr>
              <a:pPr eaLnBrk="1" hangingPunct="1"/>
              <a:t>59</a:t>
            </a:fld>
            <a:endParaRPr lang="en-US" smtClean="0">
              <a:latin typeface="Arial"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ln/>
        </p:spPr>
      </p:sp>
      <p:sp>
        <p:nvSpPr>
          <p:cNvPr id="155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55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2ED6B9EB-E1C7-4404-9A2E-B39AADCE7875}" type="slidenum">
              <a:rPr lang="en-US" smtClean="0">
                <a:latin typeface="Arial" charset="0"/>
              </a:rPr>
              <a:pPr eaLnBrk="1" hangingPunct="1"/>
              <a:t>60</a:t>
            </a:fld>
            <a:endParaRPr lang="en-US" smtClean="0">
              <a:latin typeface="Arial"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56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5E3E021F-366A-45A1-95C0-956CD24AB48C}" type="slidenum">
              <a:rPr lang="en-US" smtClean="0">
                <a:latin typeface="Arial" charset="0"/>
              </a:rPr>
              <a:pPr eaLnBrk="1" hangingPunct="1"/>
              <a:t>61</a:t>
            </a:fld>
            <a:endParaRPr lang="en-US" smtClean="0">
              <a:latin typeface="Arial"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r>
              <a:rPr lang="en-US" smtClean="0">
                <a:latin typeface="Arial" charset="0"/>
              </a:rPr>
              <a:t>COGR 2008-10-31</a:t>
            </a:r>
          </a:p>
        </p:txBody>
      </p:sp>
      <p:sp>
        <p:nvSpPr>
          <p:cNvPr id="15769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A4E5C33A-C0FD-42C4-AED8-705110410AD2}" type="slidenum">
              <a:rPr lang="en-US" smtClean="0">
                <a:latin typeface="Arial" charset="0"/>
              </a:rPr>
              <a:pPr eaLnBrk="1" hangingPunct="1"/>
              <a:t>63</a:t>
            </a:fld>
            <a:endParaRPr lang="en-US" smtClean="0">
              <a:latin typeface="Arial" charset="0"/>
            </a:endParaRPr>
          </a:p>
        </p:txBody>
      </p:sp>
      <p:sp>
        <p:nvSpPr>
          <p:cNvPr id="157700" name="Rectangle 2"/>
          <p:cNvSpPr>
            <a:spLocks noGrp="1" noRot="1" noChangeAspect="1" noChangeArrowheads="1" noTextEdit="1"/>
          </p:cNvSpPr>
          <p:nvPr>
            <p:ph type="sldImg"/>
          </p:nvPr>
        </p:nvSpPr>
        <p:spPr>
          <a:ln/>
        </p:spPr>
      </p:sp>
      <p:sp>
        <p:nvSpPr>
          <p:cNvPr id="15770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a:ln/>
        </p:spPr>
      </p:sp>
      <p:sp>
        <p:nvSpPr>
          <p:cNvPr id="158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58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9B12307A-2E8E-460C-A968-81C0CCD0FC1B}" type="slidenum">
              <a:rPr lang="en-US" smtClean="0">
                <a:latin typeface="Arial" charset="0"/>
              </a:rPr>
              <a:pPr eaLnBrk="1" hangingPunct="1"/>
              <a:t>64</a:t>
            </a:fld>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r>
              <a:rPr lang="en-US" smtClean="0">
                <a:solidFill>
                  <a:srgbClr val="000000"/>
                </a:solidFill>
                <a:latin typeface="Arial" charset="0"/>
              </a:rPr>
              <a:t>COGR 2008-10-31</a:t>
            </a:r>
          </a:p>
        </p:txBody>
      </p:sp>
      <p:sp>
        <p:nvSpPr>
          <p:cNvPr id="1054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5311601A-BDDA-4914-B98F-620BB6DEE1D1}" type="slidenum">
              <a:rPr lang="en-US" smtClean="0">
                <a:solidFill>
                  <a:srgbClr val="000000"/>
                </a:solidFill>
                <a:latin typeface="Arial" charset="0"/>
              </a:rPr>
              <a:pPr eaLnBrk="1" hangingPunct="1"/>
              <a:t>8</a:t>
            </a:fld>
            <a:endParaRPr lang="en-US" smtClean="0">
              <a:solidFill>
                <a:srgbClr val="000000"/>
              </a:solidFill>
              <a:latin typeface="Arial" charset="0"/>
            </a:endParaRPr>
          </a:p>
        </p:txBody>
      </p:sp>
      <p:sp>
        <p:nvSpPr>
          <p:cNvPr id="105476" name="Rectangle 2"/>
          <p:cNvSpPr>
            <a:spLocks noGrp="1" noRot="1" noChangeAspect="1" noChangeArrowheads="1" noTextEdit="1"/>
          </p:cNvSpPr>
          <p:nvPr>
            <p:ph type="sldImg"/>
          </p:nvPr>
        </p:nvSpPr>
        <p:spPr>
          <a:ln/>
        </p:spPr>
      </p:sp>
      <p:sp>
        <p:nvSpPr>
          <p:cNvPr id="105477" name="Rectangle 3"/>
          <p:cNvSpPr>
            <a:spLocks noGrp="1" noChangeArrowheads="1"/>
          </p:cNvSpPr>
          <p:nvPr>
            <p:ph type="body" idx="1"/>
          </p:nvPr>
        </p:nvSpPr>
        <p:spPr>
          <a:xfrm>
            <a:off x="386921" y="4420869"/>
            <a:ext cx="5932244" cy="41903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00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2745E8B4-3715-4782-8360-1337CF26CCD4}" type="slidenum">
              <a:rPr lang="en-US" smtClean="0">
                <a:latin typeface="Arial" charset="0"/>
              </a:rPr>
              <a:pPr eaLnBrk="1" hangingPunct="1"/>
              <a:t>9</a:t>
            </a:fld>
            <a:endParaRPr lang="en-US" smtClean="0">
              <a:latin typeface="Arial"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AD3FF1C2-66E8-4243-8148-2B4B0B817C8E}" type="slidenum">
              <a:rPr lang="en-US" smtClean="0">
                <a:latin typeface="Arial" charset="0"/>
              </a:rPr>
              <a:pPr eaLnBrk="1" hangingPunct="1"/>
              <a:t>10</a:t>
            </a:fld>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039" eaLnBrk="0" hangingPunct="0">
              <a:defRPr>
                <a:solidFill>
                  <a:schemeClr val="tx1"/>
                </a:solidFill>
                <a:latin typeface="Verdana" pitchFamily="34" charset="0"/>
              </a:defRPr>
            </a:lvl1pPr>
            <a:lvl2pPr marL="751122" indent="-288893" defTabSz="918039" eaLnBrk="0" hangingPunct="0">
              <a:defRPr>
                <a:solidFill>
                  <a:schemeClr val="tx1"/>
                </a:solidFill>
                <a:latin typeface="Verdana" pitchFamily="34" charset="0"/>
              </a:defRPr>
            </a:lvl2pPr>
            <a:lvl3pPr marL="1155573" indent="-231115" defTabSz="918039" eaLnBrk="0" hangingPunct="0">
              <a:defRPr>
                <a:solidFill>
                  <a:schemeClr val="tx1"/>
                </a:solidFill>
                <a:latin typeface="Verdana" pitchFamily="34" charset="0"/>
              </a:defRPr>
            </a:lvl3pPr>
            <a:lvl4pPr marL="1617802" indent="-231115" defTabSz="918039" eaLnBrk="0" hangingPunct="0">
              <a:defRPr>
                <a:solidFill>
                  <a:schemeClr val="tx1"/>
                </a:solidFill>
                <a:latin typeface="Verdana" pitchFamily="34" charset="0"/>
              </a:defRPr>
            </a:lvl4pPr>
            <a:lvl5pPr marL="2080031" indent="-231115" defTabSz="918039" eaLnBrk="0" hangingPunct="0">
              <a:defRPr>
                <a:solidFill>
                  <a:schemeClr val="tx1"/>
                </a:solidFill>
                <a:latin typeface="Verdana" pitchFamily="34" charset="0"/>
              </a:defRPr>
            </a:lvl5pPr>
            <a:lvl6pPr marL="2542261" indent="-231115" defTabSz="918039" eaLnBrk="0" fontAlgn="base" hangingPunct="0">
              <a:spcBef>
                <a:spcPct val="0"/>
              </a:spcBef>
              <a:spcAft>
                <a:spcPct val="0"/>
              </a:spcAft>
              <a:defRPr>
                <a:solidFill>
                  <a:schemeClr val="tx1"/>
                </a:solidFill>
                <a:latin typeface="Verdana" pitchFamily="34" charset="0"/>
              </a:defRPr>
            </a:lvl6pPr>
            <a:lvl7pPr marL="3004490" indent="-231115" defTabSz="918039" eaLnBrk="0" fontAlgn="base" hangingPunct="0">
              <a:spcBef>
                <a:spcPct val="0"/>
              </a:spcBef>
              <a:spcAft>
                <a:spcPct val="0"/>
              </a:spcAft>
              <a:defRPr>
                <a:solidFill>
                  <a:schemeClr val="tx1"/>
                </a:solidFill>
                <a:latin typeface="Verdana" pitchFamily="34" charset="0"/>
              </a:defRPr>
            </a:lvl7pPr>
            <a:lvl8pPr marL="3466719" indent="-231115" defTabSz="918039" eaLnBrk="0" fontAlgn="base" hangingPunct="0">
              <a:spcBef>
                <a:spcPct val="0"/>
              </a:spcBef>
              <a:spcAft>
                <a:spcPct val="0"/>
              </a:spcAft>
              <a:defRPr>
                <a:solidFill>
                  <a:schemeClr val="tx1"/>
                </a:solidFill>
                <a:latin typeface="Verdana" pitchFamily="34" charset="0"/>
              </a:defRPr>
            </a:lvl8pPr>
            <a:lvl9pPr marL="3928948" indent="-231115" defTabSz="918039" eaLnBrk="0" fontAlgn="base" hangingPunct="0">
              <a:spcBef>
                <a:spcPct val="0"/>
              </a:spcBef>
              <a:spcAft>
                <a:spcPct val="0"/>
              </a:spcAft>
              <a:defRPr>
                <a:solidFill>
                  <a:schemeClr val="tx1"/>
                </a:solidFill>
                <a:latin typeface="Verdana" pitchFamily="34" charset="0"/>
              </a:defRPr>
            </a:lvl9pPr>
          </a:lstStyle>
          <a:p>
            <a:pPr eaLnBrk="1" hangingPunct="1"/>
            <a:fld id="{7DFB1323-AAB7-4FC6-ADF8-26DBA99AFD33}" type="slidenum">
              <a:rPr lang="en-US" smtClean="0">
                <a:latin typeface="Arial" charset="0"/>
              </a:rPr>
              <a:pPr eaLnBrk="1" hangingPunct="1"/>
              <a:t>11</a:t>
            </a:fld>
            <a:endParaRPr lang="en-US" smtClean="0">
              <a:latin typeface="Arial"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6.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3.xml"/><Relationship Id="rId1" Type="http://schemas.openxmlformats.org/officeDocument/2006/relationships/themeOverride" Target="../theme/themeOverride8.xml"/></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9.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3.xml"/><Relationship Id="rId1" Type="http://schemas.openxmlformats.org/officeDocument/2006/relationships/themeOverride" Target="../theme/themeOverride10.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image" Target="../media/image7.jpe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4" descr="OPERA bottom bord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2B5C9C88-D859-4AE7-884A-28958490E6C7}" type="datetimeFigureOut">
              <a:rPr lang="en-US"/>
              <a:pPr>
                <a:defRPr/>
              </a:pPr>
              <a:t>8/24/2012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EDF301D-8743-44B7-BD71-839E09A60C83}" type="slidenum">
              <a:rPr lang="en-US"/>
              <a:pPr>
                <a:defRPr/>
              </a:pPr>
              <a:t>‹#›</a:t>
            </a:fld>
            <a:endParaRPr lang="en-US"/>
          </a:p>
        </p:txBody>
      </p:sp>
    </p:spTree>
    <p:extLst>
      <p:ext uri="{BB962C8B-B14F-4D97-AF65-F5344CB8AC3E}">
        <p14:creationId xmlns:p14="http://schemas.microsoft.com/office/powerpoint/2010/main" val="4111436455"/>
      </p:ext>
    </p:extLst>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14465D-9421-4ACD-83E1-39137C91EA22}" type="datetimeFigureOut">
              <a:rPr lang="en-US"/>
              <a:pPr>
                <a:defRPr/>
              </a:pPr>
              <a:t>8/24/2012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99710B-FF45-4481-B1C1-9CB4BF997F3B}" type="slidenum">
              <a:rPr lang="en-US"/>
              <a:pPr>
                <a:defRPr/>
              </a:pPr>
              <a:t>‹#›</a:t>
            </a:fld>
            <a:endParaRPr lang="en-US"/>
          </a:p>
        </p:txBody>
      </p:sp>
    </p:spTree>
    <p:extLst>
      <p:ext uri="{BB962C8B-B14F-4D97-AF65-F5344CB8AC3E}">
        <p14:creationId xmlns:p14="http://schemas.microsoft.com/office/powerpoint/2010/main" val="311766517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9CD89B4-0B53-449C-B0DE-E3FD745378F5}" type="datetimeFigureOut">
              <a:rPr lang="en-US"/>
              <a:pPr>
                <a:defRPr/>
              </a:pPr>
              <a:t>8/24/2012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3E0D8B-CF15-4176-BCAD-0773A0D63015}" type="slidenum">
              <a:rPr lang="en-US"/>
              <a:pPr>
                <a:defRPr/>
              </a:pPr>
              <a:t>‹#›</a:t>
            </a:fld>
            <a:endParaRPr lang="en-US"/>
          </a:p>
        </p:txBody>
      </p:sp>
    </p:spTree>
    <p:extLst>
      <p:ext uri="{BB962C8B-B14F-4D97-AF65-F5344CB8AC3E}">
        <p14:creationId xmlns:p14="http://schemas.microsoft.com/office/powerpoint/2010/main" val="217360503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6"/>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1" name="Picture 23" descr="OPERA bottom borde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latin typeface="Tahoma" pitchFamily="34" charset="0"/>
                <a:cs typeface="Tahoma" pitchFamily="34" charset="0"/>
              </a:defRPr>
            </a:lvl1pPr>
            <a:extLst/>
          </a:lstStyle>
          <a:p>
            <a:r>
              <a:rPr lang="en-US" dirty="0" smtClean="0"/>
              <a:t>Click to edit Master title style</a:t>
            </a:r>
            <a:endParaRPr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2"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3"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4"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382B919C-DE66-4153-9B12-A4B811CBB2C1}" type="slidenum">
              <a:rPr lang="en-US"/>
              <a:pPr>
                <a:defRPr/>
              </a:pPr>
              <a:t>‹#›</a:t>
            </a:fld>
            <a:endParaRPr lang="en-US"/>
          </a:p>
        </p:txBody>
      </p:sp>
    </p:spTree>
    <p:extLst>
      <p:ext uri="{BB962C8B-B14F-4D97-AF65-F5344CB8AC3E}">
        <p14:creationId xmlns:p14="http://schemas.microsoft.com/office/powerpoint/2010/main" val="1047630788"/>
      </p:ext>
    </p:extLst>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Tx/>
              <a:buSzPct val="100000"/>
              <a:buFont typeface="Wingdings" pitchFamily="2" charset="2"/>
              <a:buChar char="§"/>
              <a:defRPr sz="2800">
                <a:latin typeface="Tahoma" pitchFamily="34" charset="0"/>
                <a:cs typeface="Tahoma" pitchFamily="34" charset="0"/>
              </a:defRPr>
            </a:lvl1pPr>
            <a:lvl2pPr>
              <a:buClrTx/>
              <a:buSzPct val="50000"/>
              <a:buFont typeface="Wingdings" pitchFamily="2" charset="2"/>
              <a:buChar char="q"/>
              <a:defRPr>
                <a:latin typeface="Tahoma" pitchFamily="34" charset="0"/>
                <a:cs typeface="Tahoma" pitchFamily="34" charset="0"/>
              </a:defRPr>
            </a:lvl2pPr>
            <a:lvl3pPr>
              <a:buClrTx/>
              <a:buFont typeface="Arial" pitchFamily="34" charset="0"/>
              <a:buChar char="•"/>
              <a:defRPr>
                <a:latin typeface="Tahoma" pitchFamily="34" charset="0"/>
                <a:cs typeface="Tahoma" pitchFamily="34" charset="0"/>
              </a:defRPr>
            </a:lvl3pPr>
            <a:lvl4pPr>
              <a:buClr>
                <a:srgbClr val="000000"/>
              </a:buClr>
              <a:buSzPct val="50000"/>
              <a:buFont typeface="Courier New" pitchFamily="49" charset="0"/>
              <a:buChar char="o"/>
              <a:defRPr>
                <a:latin typeface="Tahoma" pitchFamily="34" charset="0"/>
                <a:cs typeface="Tahoma" pitchFamily="34" charset="0"/>
              </a:defRPr>
            </a:lvl4pPr>
            <a:lvl5pPr>
              <a:buClrTx/>
              <a:defRPr>
                <a:latin typeface="Tahoma" pitchFamily="34" charset="0"/>
                <a:cs typeface="Tahoma" pitchFamily="34" charset="0"/>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rtlCol="0"/>
          <a:lstStyle>
            <a:lvl1pPr>
              <a:defRPr sz="4000">
                <a:solidFill>
                  <a:schemeClr val="bg2">
                    <a:lumMod val="25000"/>
                  </a:schemeClr>
                </a:solidFill>
                <a:effectLst/>
                <a:latin typeface="Tahoma" pitchFamily="34" charset="0"/>
                <a:cs typeface="Tahoma" pitchFamily="34" charset="0"/>
              </a:defRPr>
            </a:lvl1pPr>
            <a:extLst/>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lvl1pPr>
            <a:extLst/>
          </a:lstStyle>
          <a:p>
            <a:pPr>
              <a:defRPr/>
            </a:pPr>
            <a:endParaRPr lang="en-US"/>
          </a:p>
        </p:txBody>
      </p:sp>
      <p:sp>
        <p:nvSpPr>
          <p:cNvPr id="5" name="Footer Placeholder 4"/>
          <p:cNvSpPr>
            <a:spLocks noGrp="1"/>
          </p:cNvSpPr>
          <p:nvPr>
            <p:ph type="ftr" sz="quarter" idx="11"/>
          </p:nvPr>
        </p:nvSpPr>
        <p:spPr/>
        <p:txBody>
          <a:bodyPr/>
          <a:lstStyle>
            <a:lvl1pPr>
              <a:defRPr/>
            </a:lvl1pPr>
            <a:extLst/>
          </a:lstStyle>
          <a:p>
            <a:pPr>
              <a:defRPr/>
            </a:pPr>
            <a:endParaRPr lang="en-US"/>
          </a:p>
        </p:txBody>
      </p:sp>
      <p:sp>
        <p:nvSpPr>
          <p:cNvPr id="6" name="Slide Number Placeholder 5"/>
          <p:cNvSpPr>
            <a:spLocks noGrp="1"/>
          </p:cNvSpPr>
          <p:nvPr>
            <p:ph type="sldNum" sz="quarter" idx="12"/>
          </p:nvPr>
        </p:nvSpPr>
        <p:spPr/>
        <p:txBody>
          <a:bodyPr/>
          <a:lstStyle>
            <a:lvl1pPr>
              <a:defRPr/>
            </a:lvl1pPr>
            <a:extLst/>
          </a:lstStyle>
          <a:p>
            <a:pPr>
              <a:defRPr/>
            </a:pPr>
            <a:fld id="{3F2DCDB3-083F-4771-B9B5-BA3E882EE02B}" type="slidenum">
              <a:rPr lang="en-US"/>
              <a:pPr>
                <a:defRPr/>
              </a:pPr>
              <a:t>‹#›</a:t>
            </a:fld>
            <a:endParaRPr lang="en-US"/>
          </a:p>
        </p:txBody>
      </p:sp>
    </p:spTree>
    <p:extLst>
      <p:ext uri="{BB962C8B-B14F-4D97-AF65-F5344CB8AC3E}">
        <p14:creationId xmlns:p14="http://schemas.microsoft.com/office/powerpoint/2010/main" val="3570743966"/>
      </p:ext>
    </p:extLst>
  </p:cSld>
  <p:clrMapOvr>
    <a:masterClrMapping/>
  </p:clrMapOvr>
  <p:transition spd="med">
    <p:fade thruBlk="1"/>
  </p:transition>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145DA3C5-F41E-4981-BA7F-350940BAE9DE}" type="slidenum">
              <a:rPr lang="en-US"/>
              <a:pPr>
                <a:defRPr/>
              </a:pPr>
              <a:t>‹#›</a:t>
            </a:fld>
            <a:endParaRPr lang="en-US"/>
          </a:p>
        </p:txBody>
      </p:sp>
    </p:spTree>
    <p:extLst>
      <p:ext uri="{BB962C8B-B14F-4D97-AF65-F5344CB8AC3E}">
        <p14:creationId xmlns:p14="http://schemas.microsoft.com/office/powerpoint/2010/main" val="3177814118"/>
      </p:ext>
    </p:extLst>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1C11D9CA-3944-42D8-B775-2641D93AF9CC}" type="slidenum">
              <a:rPr lang="en-US"/>
              <a:pPr>
                <a:defRPr/>
              </a:pPr>
              <a:t>‹#›</a:t>
            </a:fld>
            <a:endParaRPr lang="en-US"/>
          </a:p>
        </p:txBody>
      </p:sp>
    </p:spTree>
    <p:extLst>
      <p:ext uri="{BB962C8B-B14F-4D97-AF65-F5344CB8AC3E}">
        <p14:creationId xmlns:p14="http://schemas.microsoft.com/office/powerpoint/2010/main" val="1340399269"/>
      </p:ext>
    </p:extLst>
  </p:cSld>
  <p:clrMapOvr>
    <a:overrideClrMapping bg1="dk1" tx1="lt1" bg2="dk2" tx2="lt2" accent1="accent1" accent2="accent2" accent3="accent3" accent4="accent4" accent5="accent5" accent6="accent6" hlink="hlink" folHlink="folHlink"/>
  </p:clrMapOvr>
  <p:transition spd="med">
    <p:fade thruBlk="1"/>
  </p:transition>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1A590A6C-2CA2-42DC-9B87-B58C1241CDEF}" type="slidenum">
              <a:rPr lang="en-US"/>
              <a:pPr>
                <a:defRPr/>
              </a:pPr>
              <a:t>‹#›</a:t>
            </a:fld>
            <a:endParaRPr lang="en-US"/>
          </a:p>
        </p:txBody>
      </p:sp>
    </p:spTree>
    <p:extLst>
      <p:ext uri="{BB962C8B-B14F-4D97-AF65-F5344CB8AC3E}">
        <p14:creationId xmlns:p14="http://schemas.microsoft.com/office/powerpoint/2010/main" val="506263882"/>
      </p:ext>
    </p:extLst>
  </p:cSld>
  <p:clrMapOvr>
    <a:overrideClrMapping bg1="lt1" tx1="dk1" bg2="lt2" tx2="dk2" accent1="accent1" accent2="accent2" accent3="accent3" accent4="accent4" accent5="accent5" accent6="accent6" hlink="hlink" folHlink="folHlink"/>
  </p:clrMapOvr>
  <p:transition spd="med">
    <p:fade thruBlk="1"/>
  </p:transition>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pic>
        <p:nvPicPr>
          <p:cNvPr id="3" name="Picture 2" descr="NIH bldg 1.jpg"/>
          <p:cNvPicPr>
            <a:picLocks noChangeAspect="1"/>
          </p:cNvPicPr>
          <p:nvPr userDrawn="1"/>
        </p:nvPicPr>
        <p:blipFill>
          <a:blip r:embed="rId3" cstate="print"/>
          <a:stretch>
            <a:fillRect/>
          </a:stretch>
        </p:blipFill>
        <p:spPr>
          <a:xfrm>
            <a:off x="6553200" y="3733800"/>
            <a:ext cx="2383765" cy="2256065"/>
          </a:xfrm>
          <a:prstGeom prst="roundRect">
            <a:avLst>
              <a:gd name="adj" fmla="val 8594"/>
            </a:avLst>
          </a:prstGeom>
          <a:solidFill>
            <a:srgbClr val="FFFFFF">
              <a:shade val="85000"/>
            </a:srgbClr>
          </a:solidFill>
          <a:ln>
            <a:noFill/>
          </a:ln>
          <a:effectLst>
            <a:reflection blurRad="12700" stA="38000" endPos="28000" dist="5000" dir="5400000" sy="-100000" algn="bl" rotWithShape="0"/>
            <a:softEdge rad="127000"/>
          </a:effectLst>
        </p:spPr>
      </p:pic>
      <p:sp>
        <p:nvSpPr>
          <p:cNvPr id="6" name="Title 5"/>
          <p:cNvSpPr>
            <a:spLocks noGrp="1"/>
          </p:cNvSpPr>
          <p:nvPr>
            <p:ph type="title"/>
          </p:nvPr>
        </p:nvSpPr>
        <p:spPr>
          <a:xfrm>
            <a:off x="0" y="2133600"/>
            <a:ext cx="9144000" cy="1143000"/>
          </a:xfrm>
        </p:spPr>
        <p:txBody>
          <a:bodyPr rtlCol="0">
            <a:noAutofit/>
          </a:bodyPr>
          <a:lstStyle>
            <a:lvl1pPr algn="ctr">
              <a:defRPr sz="5400">
                <a:solidFill>
                  <a:schemeClr val="tx1"/>
                </a:solidFill>
                <a:effectLst/>
                <a:latin typeface="Tahoma" pitchFamily="34" charset="0"/>
                <a:cs typeface="Tahoma" pitchFamily="34" charset="0"/>
              </a:defRPr>
            </a:lvl1pPr>
            <a:extLst/>
          </a:lstStyle>
          <a:p>
            <a:r>
              <a:rPr lang="en-US" dirty="0" smtClean="0"/>
              <a:t>Click to edit Master title style</a:t>
            </a:r>
            <a:endParaRPr lang="en-US" dirty="0"/>
          </a:p>
        </p:txBody>
      </p:sp>
      <p:sp>
        <p:nvSpPr>
          <p:cNvPr id="4" name="Date Placeholder 2"/>
          <p:cNvSpPr>
            <a:spLocks noGrp="1"/>
          </p:cNvSpPr>
          <p:nvPr>
            <p:ph type="dt" sz="half" idx="10"/>
          </p:nvPr>
        </p:nvSpPr>
        <p:spPr/>
        <p:txBody>
          <a:bodyPr/>
          <a:lstStyle>
            <a:lvl1pPr>
              <a:defRPr/>
            </a:lvl1pPr>
            <a:extLst/>
          </a:lstStyle>
          <a:p>
            <a:pPr>
              <a:defRPr/>
            </a:pPr>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7" name="Slide Number Placeholder 4"/>
          <p:cNvSpPr>
            <a:spLocks noGrp="1"/>
          </p:cNvSpPr>
          <p:nvPr>
            <p:ph type="sldNum" sz="quarter" idx="12"/>
          </p:nvPr>
        </p:nvSpPr>
        <p:spPr/>
        <p:txBody>
          <a:bodyPr/>
          <a:lstStyle>
            <a:lvl1pPr>
              <a:defRPr/>
            </a:lvl1pPr>
            <a:extLst/>
          </a:lstStyle>
          <a:p>
            <a:pPr>
              <a:defRPr/>
            </a:pPr>
            <a:fld id="{959099FE-CB1F-4A96-AA87-CF407811FA6B}" type="slidenum">
              <a:rPr lang="en-US"/>
              <a:pPr>
                <a:defRPr/>
              </a:pPr>
              <a:t>‹#›</a:t>
            </a:fld>
            <a:endParaRPr lang="en-US"/>
          </a:p>
        </p:txBody>
      </p:sp>
    </p:spTree>
    <p:extLst>
      <p:ext uri="{BB962C8B-B14F-4D97-AF65-F5344CB8AC3E}">
        <p14:creationId xmlns:p14="http://schemas.microsoft.com/office/powerpoint/2010/main" val="472084044"/>
      </p:ext>
    </p:extLst>
  </p:cSld>
  <p:clrMapOvr>
    <a:overrideClrMapping bg1="dk1" tx1="lt1" bg2="dk2" tx2="lt2" accent1="accent1" accent2="accent2" accent3="accent3" accent4="accent4" accent5="accent5" accent6="accent6" hlink="hlink" folHlink="folHlink"/>
  </p:clrMapOvr>
  <p:transition spd="med">
    <p:fade thruBlk="1"/>
  </p:transition>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1_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a:xfrm>
            <a:off x="0" y="2209800"/>
            <a:ext cx="9144000" cy="1143000"/>
          </a:xfrm>
        </p:spPr>
        <p:txBody>
          <a:bodyPr rtlCol="0">
            <a:noAutofit/>
          </a:bodyPr>
          <a:lstStyle>
            <a:lvl1pPr algn="ctr">
              <a:defRPr sz="5400">
                <a:solidFill>
                  <a:schemeClr val="tx1"/>
                </a:solidFill>
                <a:effectLst/>
                <a:latin typeface="Tahoma" pitchFamily="34" charset="0"/>
                <a:cs typeface="Tahoma" pitchFamily="34" charset="0"/>
              </a:defRPr>
            </a:lvl1pPr>
            <a:extLst/>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CF7C51B6-892D-44CA-9099-935DDF174D65}" type="slidenum">
              <a:rPr lang="en-US"/>
              <a:pPr>
                <a:defRPr/>
              </a:pPr>
              <a:t>‹#›</a:t>
            </a:fld>
            <a:endParaRPr lang="en-US"/>
          </a:p>
        </p:txBody>
      </p:sp>
    </p:spTree>
    <p:extLst>
      <p:ext uri="{BB962C8B-B14F-4D97-AF65-F5344CB8AC3E}">
        <p14:creationId xmlns:p14="http://schemas.microsoft.com/office/powerpoint/2010/main" val="3026837"/>
      </p:ext>
    </p:extLst>
  </p:cSld>
  <p:clrMapOvr>
    <a:overrideClrMapping bg1="dk1" tx1="lt1" bg2="dk2" tx2="lt2" accent1="accent1" accent2="accent2" accent3="accent3" accent4="accent4" accent5="accent5" accent6="accent6" hlink="hlink" folHlink="folHlink"/>
  </p:clrMapOvr>
  <p:transition spd="med">
    <p:fade thruBlk="1"/>
  </p:transition>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extLst/>
          </a:lstStyle>
          <a:p>
            <a:pPr>
              <a:defRPr/>
            </a:pPr>
            <a:endParaRPr lang="en-US"/>
          </a:p>
        </p:txBody>
      </p:sp>
      <p:sp>
        <p:nvSpPr>
          <p:cNvPr id="3" name="Footer Placeholder 2"/>
          <p:cNvSpPr>
            <a:spLocks noGrp="1"/>
          </p:cNvSpPr>
          <p:nvPr>
            <p:ph type="ftr" sz="quarter" idx="11"/>
          </p:nvPr>
        </p:nvSpPr>
        <p:spPr/>
        <p:txBody>
          <a:bodyPr/>
          <a:lstStyle>
            <a:lvl1pPr>
              <a:defRPr/>
            </a:lvl1pPr>
            <a:extLst/>
          </a:lstStyle>
          <a:p>
            <a:pPr>
              <a:defRPr/>
            </a:pPr>
            <a:endParaRPr lang="en-US"/>
          </a:p>
        </p:txBody>
      </p:sp>
      <p:sp>
        <p:nvSpPr>
          <p:cNvPr id="4" name="Slide Number Placeholder 3"/>
          <p:cNvSpPr>
            <a:spLocks noGrp="1"/>
          </p:cNvSpPr>
          <p:nvPr>
            <p:ph type="sldNum" sz="quarter" idx="12"/>
          </p:nvPr>
        </p:nvSpPr>
        <p:spPr/>
        <p:txBody>
          <a:bodyPr/>
          <a:lstStyle>
            <a:lvl1pPr>
              <a:defRPr/>
            </a:lvl1pPr>
            <a:extLst/>
          </a:lstStyle>
          <a:p>
            <a:pPr>
              <a:defRPr/>
            </a:pPr>
            <a:fld id="{D89EFE83-FA92-42B9-A115-2F7B49D0D154}" type="slidenum">
              <a:rPr lang="en-US"/>
              <a:pPr>
                <a:defRPr/>
              </a:pPr>
              <a:t>‹#›</a:t>
            </a:fld>
            <a:endParaRPr lang="en-US"/>
          </a:p>
        </p:txBody>
      </p:sp>
    </p:spTree>
    <p:extLst>
      <p:ext uri="{BB962C8B-B14F-4D97-AF65-F5344CB8AC3E}">
        <p14:creationId xmlns:p14="http://schemas.microsoft.com/office/powerpoint/2010/main" val="4186103269"/>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0B10DA-E467-44D8-94FF-C97E93E0ABDD}" type="datetimeFigureOut">
              <a:rPr lang="en-US"/>
              <a:pPr>
                <a:defRPr/>
              </a:pPr>
              <a:t>8/24/2012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550976B-0222-4F41-B009-380A46474514}" type="slidenum">
              <a:rPr lang="en-US"/>
              <a:pPr>
                <a:defRPr/>
              </a:pPr>
              <a:t>‹#›</a:t>
            </a:fld>
            <a:endParaRPr lang="en-US"/>
          </a:p>
        </p:txBody>
      </p:sp>
    </p:spTree>
    <p:extLst>
      <p:ext uri="{BB962C8B-B14F-4D97-AF65-F5344CB8AC3E}">
        <p14:creationId xmlns:p14="http://schemas.microsoft.com/office/powerpoint/2010/main" val="1155893751"/>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B31E5B9F-C5C8-4743-9331-8FED50485834}" type="slidenum">
              <a:rPr lang="en-US"/>
              <a:pPr>
                <a:defRPr/>
              </a:pPr>
              <a:t>‹#›</a:t>
            </a:fld>
            <a:endParaRPr lang="en-US"/>
          </a:p>
        </p:txBody>
      </p:sp>
    </p:spTree>
    <p:extLst>
      <p:ext uri="{BB962C8B-B14F-4D97-AF65-F5344CB8AC3E}">
        <p14:creationId xmlns:p14="http://schemas.microsoft.com/office/powerpoint/2010/main" val="1670328828"/>
      </p:ext>
    </p:extLst>
  </p:cSld>
  <p:clrMapOvr>
    <a:overrideClrMapping bg1="lt1" tx1="dk1" bg2="lt2" tx2="dk2" accent1="accent1" accent2="accent2" accent3="accent3" accent4="accent4" accent5="accent5" accent6="accent6" hlink="hlink" folHlink="folHlink"/>
  </p:clrMapOvr>
  <p:transition spd="med">
    <p:fade thruBlk="1"/>
  </p:transition>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Ref idx="1002">
        <a:schemeClr val="bg1"/>
      </p:bgRef>
    </p:bg>
    <p:spTree>
      <p:nvGrpSpPr>
        <p:cNvPr id="1" name=""/>
        <p:cNvGrpSpPr/>
        <p:nvPr/>
      </p:nvGrpSpPr>
      <p:grpSpPr>
        <a:xfrm>
          <a:off x="0" y="0"/>
          <a:ext cx="0" cy="0"/>
          <a:chOff x="0" y="0"/>
          <a:chExt cx="0" cy="0"/>
        </a:xfrm>
      </p:grpSpPr>
      <p:sp>
        <p:nvSpPr>
          <p:cNvPr id="4" name="Freeform 3"/>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5" name="Freeform 4"/>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6" name="Right Triangle 5"/>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7" name="Straight Connector 6"/>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3" name="Picture Placeholder 2"/>
          <p:cNvSpPr>
            <a:spLocks noGrp="1"/>
          </p:cNvSpPr>
          <p:nvPr>
            <p:ph type="pic" idx="1"/>
          </p:nvPr>
        </p:nvSpPr>
        <p:spPr>
          <a:xfrm>
            <a:off x="457200" y="1676400"/>
            <a:ext cx="8229600" cy="3352800"/>
          </a:xfrm>
          <a:prstGeom prst="rect">
            <a:avLst/>
          </a:prstGeom>
          <a:solidFill>
            <a:schemeClr val="tx1">
              <a:lumMod val="65000"/>
            </a:schemeClr>
          </a:solidFill>
          <a:ln>
            <a:solidFill>
              <a:schemeClr val="bg1"/>
            </a:solidFill>
          </a:ln>
          <a:effectLst>
            <a:innerShdw blurRad="95250">
              <a:srgbClr val="000000"/>
            </a:innerShdw>
          </a:effectLst>
        </p:spPr>
        <p:txBody>
          <a:bodyPr>
            <a:normAutofit/>
          </a:bodyPr>
          <a:lstStyle>
            <a:lvl1pPr marL="0" indent="0">
              <a:buNone/>
              <a:defRPr sz="3200"/>
            </a:lvl1pPr>
            <a:extLst/>
          </a:lstStyle>
          <a:p>
            <a:pPr lvl="0"/>
            <a:endParaRPr lang="en-US" noProof="0" dirty="0"/>
          </a:p>
        </p:txBody>
      </p:sp>
      <p:sp>
        <p:nvSpPr>
          <p:cNvPr id="2" name="Title 1"/>
          <p:cNvSpPr>
            <a:spLocks noGrp="1"/>
          </p:cNvSpPr>
          <p:nvPr>
            <p:ph type="title"/>
          </p:nvPr>
        </p:nvSpPr>
        <p:spPr>
          <a:xfrm>
            <a:off x="609600" y="3124200"/>
            <a:ext cx="8075432" cy="562672"/>
          </a:xfrm>
          <a:noFill/>
        </p:spPr>
        <p:txBody>
          <a:bodyPr anchor="t">
            <a:noAutofit/>
            <a:sp3d prstMaterial="softEdge"/>
          </a:bodyPr>
          <a:lstStyle>
            <a:lvl1pPr marR="0" algn="ctr">
              <a:buNone/>
              <a:defRPr sz="4000" b="1">
                <a:solidFill>
                  <a:schemeClr val="tx1"/>
                </a:solidFill>
                <a:effectLst>
                  <a:outerShdw blurRad="50800" dist="25000" dir="5400000" algn="t" rotWithShape="0">
                    <a:prstClr val="black">
                      <a:alpha val="45000"/>
                    </a:prstClr>
                  </a:outerShdw>
                </a:effectLst>
                <a:latin typeface="Tahoma" pitchFamily="34" charset="0"/>
                <a:cs typeface="Tahoma" pitchFamily="34" charset="0"/>
              </a:defRPr>
            </a:lvl1pPr>
            <a:extLst/>
          </a:lstStyle>
          <a:p>
            <a:r>
              <a:rPr lang="en-US" dirty="0" smtClean="0"/>
              <a:t>Click to edit Master title style</a:t>
            </a:r>
            <a:endParaRPr lang="en-US" dirty="0"/>
          </a:p>
        </p:txBody>
      </p:sp>
      <p:sp>
        <p:nvSpPr>
          <p:cNvPr id="8"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9"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smtClean="0">
                <a:solidFill>
                  <a:schemeClr val="tx1"/>
                </a:solidFill>
              </a:defRPr>
            </a:lvl1pPr>
            <a:extLst/>
          </a:lstStyle>
          <a:p>
            <a:pPr>
              <a:defRPr/>
            </a:pPr>
            <a:fld id="{AD45AC0E-9A08-4A4B-AC37-C63586509D1D}" type="slidenum">
              <a:rPr lang="en-US"/>
              <a:pPr>
                <a:defRPr/>
              </a:pPr>
              <a:t>‹#›</a:t>
            </a:fld>
            <a:endParaRPr lang="en-US"/>
          </a:p>
        </p:txBody>
      </p:sp>
    </p:spTree>
    <p:extLst>
      <p:ext uri="{BB962C8B-B14F-4D97-AF65-F5344CB8AC3E}">
        <p14:creationId xmlns:p14="http://schemas.microsoft.com/office/powerpoint/2010/main" val="1716798415"/>
      </p:ext>
    </p:extLst>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endParaRPr lang="en-US"/>
          </a:p>
        </p:txBody>
      </p:sp>
      <p:sp>
        <p:nvSpPr>
          <p:cNvPr id="5" name="Footer Placeholder 4"/>
          <p:cNvSpPr>
            <a:spLocks noGrp="1"/>
          </p:cNvSpPr>
          <p:nvPr>
            <p:ph type="ftr" sz="quarter" idx="11"/>
          </p:nvPr>
        </p:nvSpPr>
        <p:spPr/>
        <p:txBody>
          <a:bodyPr/>
          <a:lstStyle>
            <a:lvl1pPr>
              <a:defRPr/>
            </a:lvl1pPr>
            <a:extLst/>
          </a:lstStyle>
          <a:p>
            <a:pPr>
              <a:defRPr/>
            </a:pPr>
            <a:endParaRPr lang="en-US"/>
          </a:p>
        </p:txBody>
      </p:sp>
      <p:sp>
        <p:nvSpPr>
          <p:cNvPr id="6" name="Slide Number Placeholder 5"/>
          <p:cNvSpPr>
            <a:spLocks noGrp="1"/>
          </p:cNvSpPr>
          <p:nvPr>
            <p:ph type="sldNum" sz="quarter" idx="12"/>
          </p:nvPr>
        </p:nvSpPr>
        <p:spPr/>
        <p:txBody>
          <a:bodyPr/>
          <a:lstStyle>
            <a:lvl1pPr>
              <a:defRPr/>
            </a:lvl1pPr>
            <a:extLst/>
          </a:lstStyle>
          <a:p>
            <a:pPr>
              <a:defRPr/>
            </a:pPr>
            <a:fld id="{5C2020D0-3596-4D17-8DF8-A1E114455651}" type="slidenum">
              <a:rPr lang="en-US"/>
              <a:pPr>
                <a:defRPr/>
              </a:pPr>
              <a:t>‹#›</a:t>
            </a:fld>
            <a:endParaRPr lang="en-US"/>
          </a:p>
        </p:txBody>
      </p:sp>
    </p:spTree>
    <p:extLst>
      <p:ext uri="{BB962C8B-B14F-4D97-AF65-F5344CB8AC3E}">
        <p14:creationId xmlns:p14="http://schemas.microsoft.com/office/powerpoint/2010/main" val="3549540423"/>
      </p:ext>
    </p:extLst>
  </p:cSld>
  <p:clrMapOvr>
    <a:masterClrMapping/>
  </p:clrMapOvr>
  <p:transition spd="med">
    <p:fade thruBlk="1"/>
  </p:transition>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endParaRPr lang="en-US"/>
          </a:p>
        </p:txBody>
      </p:sp>
      <p:sp>
        <p:nvSpPr>
          <p:cNvPr id="5" name="Footer Placeholder 4"/>
          <p:cNvSpPr>
            <a:spLocks noGrp="1"/>
          </p:cNvSpPr>
          <p:nvPr>
            <p:ph type="ftr" sz="quarter" idx="11"/>
          </p:nvPr>
        </p:nvSpPr>
        <p:spPr/>
        <p:txBody>
          <a:bodyPr/>
          <a:lstStyle>
            <a:lvl1pPr>
              <a:defRPr/>
            </a:lvl1pPr>
            <a:extLst/>
          </a:lstStyle>
          <a:p>
            <a:pPr>
              <a:defRPr/>
            </a:pPr>
            <a:endParaRPr lang="en-US"/>
          </a:p>
        </p:txBody>
      </p:sp>
      <p:sp>
        <p:nvSpPr>
          <p:cNvPr id="6" name="Slide Number Placeholder 5"/>
          <p:cNvSpPr>
            <a:spLocks noGrp="1"/>
          </p:cNvSpPr>
          <p:nvPr>
            <p:ph type="sldNum" sz="quarter" idx="12"/>
          </p:nvPr>
        </p:nvSpPr>
        <p:spPr/>
        <p:txBody>
          <a:bodyPr/>
          <a:lstStyle>
            <a:lvl1pPr>
              <a:defRPr/>
            </a:lvl1pPr>
            <a:extLst/>
          </a:lstStyle>
          <a:p>
            <a:pPr>
              <a:defRPr/>
            </a:pPr>
            <a:fld id="{2E2001C3-67F4-441B-929D-3AC81966CEFD}" type="slidenum">
              <a:rPr lang="en-US"/>
              <a:pPr>
                <a:defRPr/>
              </a:pPr>
              <a:t>‹#›</a:t>
            </a:fld>
            <a:endParaRPr lang="en-US"/>
          </a:p>
        </p:txBody>
      </p:sp>
    </p:spTree>
    <p:extLst>
      <p:ext uri="{BB962C8B-B14F-4D97-AF65-F5344CB8AC3E}">
        <p14:creationId xmlns:p14="http://schemas.microsoft.com/office/powerpoint/2010/main" val="2532926070"/>
      </p:ext>
    </p:extLst>
  </p:cSld>
  <p:clrMapOvr>
    <a:masterClrMapping/>
  </p:clrMapOvr>
  <p:transition spd="med">
    <p:fade thruBlk="1"/>
  </p:transition>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6"/>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1" name="Picture 23" descr="OPERA bottom borde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4" descr="Bldg 1.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400800" y="1524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5" descr="logo clear.png"/>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352800" y="4343400"/>
            <a:ext cx="22987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0" y="457200"/>
            <a:ext cx="6096000" cy="1829761"/>
          </a:xfrm>
        </p:spPr>
        <p:txBody>
          <a:bodyPr anchor="b"/>
          <a:lstStyle>
            <a:lvl1pPr algn="r">
              <a:defRPr sz="4800" b="1">
                <a:solidFill>
                  <a:schemeClr val="tx2"/>
                </a:solidFill>
                <a:effectLst/>
                <a:latin typeface="Tahoma" pitchFamily="34" charset="0"/>
                <a:cs typeface="Tahoma" pitchFamily="34" charset="0"/>
              </a:defRPr>
            </a:lvl1pPr>
            <a:extLst/>
          </a:lstStyle>
          <a:p>
            <a:r>
              <a:rPr lang="en-US" dirty="0" smtClean="0"/>
              <a:t>Click to edit Master title style</a:t>
            </a:r>
            <a:endParaRPr lang="en-US" dirty="0"/>
          </a:p>
        </p:txBody>
      </p:sp>
      <p:sp>
        <p:nvSpPr>
          <p:cNvPr id="17" name="Subtitle 16"/>
          <p:cNvSpPr>
            <a:spLocks noGrp="1"/>
          </p:cNvSpPr>
          <p:nvPr>
            <p:ph type="subTitle" idx="1"/>
          </p:nvPr>
        </p:nvSpPr>
        <p:spPr>
          <a:xfrm>
            <a:off x="609600" y="2838896"/>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4"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5"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6"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EEB6217C-71F2-4035-A2C7-0FE677DFA962}" type="slidenum">
              <a:rPr lang="en-US"/>
              <a:pPr>
                <a:defRPr/>
              </a:pPr>
              <a:t>‹#›</a:t>
            </a:fld>
            <a:endParaRPr lang="en-US"/>
          </a:p>
        </p:txBody>
      </p:sp>
    </p:spTree>
    <p:extLst>
      <p:ext uri="{BB962C8B-B14F-4D97-AF65-F5344CB8AC3E}">
        <p14:creationId xmlns:p14="http://schemas.microsoft.com/office/powerpoint/2010/main" val="3961825237"/>
      </p:ext>
    </p:extLst>
  </p:cSld>
  <p:clrMapOvr>
    <a:masterClrMapping/>
  </p:clrMapOvr>
  <p:transition spd="med">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6"/>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1" name="Picture 23" descr="OPERA bottom borde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latin typeface="Tahoma" pitchFamily="34" charset="0"/>
                <a:cs typeface="Tahoma" pitchFamily="34" charset="0"/>
              </a:defRPr>
            </a:lvl1pPr>
            <a:extLst/>
          </a:lstStyle>
          <a:p>
            <a:r>
              <a:rPr lang="en-US" dirty="0" smtClean="0"/>
              <a:t>Click to edit Master title style</a:t>
            </a:r>
            <a:endParaRPr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2"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3"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4"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AB057FEC-8BBB-40E6-88BE-EF70F4A019B9}" type="slidenum">
              <a:rPr lang="en-US"/>
              <a:pPr>
                <a:defRPr/>
              </a:pPr>
              <a:t>‹#›</a:t>
            </a:fld>
            <a:endParaRPr lang="en-US"/>
          </a:p>
        </p:txBody>
      </p:sp>
    </p:spTree>
    <p:extLst>
      <p:ext uri="{BB962C8B-B14F-4D97-AF65-F5344CB8AC3E}">
        <p14:creationId xmlns:p14="http://schemas.microsoft.com/office/powerpoint/2010/main" val="2596466226"/>
      </p:ext>
    </p:extLst>
  </p:cSld>
  <p:clrMapOvr>
    <a:masterClrMapping/>
  </p:clrMapOvr>
  <p:transition spd="med">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Font typeface="Wingdings" pitchFamily="2" charset="2"/>
              <a:buChar cha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rtlCol="0"/>
          <a:lstStyle>
            <a:lvl1pPr>
              <a:defRPr>
                <a:effectLst/>
              </a:defRPr>
            </a:lvl1pPr>
            <a:extLst/>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lvl1pPr>
            <a:extLst/>
          </a:lstStyle>
          <a:p>
            <a:pPr>
              <a:defRPr/>
            </a:pPr>
            <a:endParaRPr lang="en-US"/>
          </a:p>
        </p:txBody>
      </p:sp>
      <p:sp>
        <p:nvSpPr>
          <p:cNvPr id="5" name="Footer Placeholder 4"/>
          <p:cNvSpPr>
            <a:spLocks noGrp="1"/>
          </p:cNvSpPr>
          <p:nvPr>
            <p:ph type="ftr" sz="quarter" idx="11"/>
          </p:nvPr>
        </p:nvSpPr>
        <p:spPr/>
        <p:txBody>
          <a:bodyPr/>
          <a:lstStyle>
            <a:lvl1pPr>
              <a:defRPr/>
            </a:lvl1pPr>
            <a:extLst/>
          </a:lstStyle>
          <a:p>
            <a:pPr>
              <a:defRPr/>
            </a:pPr>
            <a:endParaRPr lang="en-US"/>
          </a:p>
        </p:txBody>
      </p:sp>
      <p:sp>
        <p:nvSpPr>
          <p:cNvPr id="6" name="Slide Number Placeholder 5"/>
          <p:cNvSpPr>
            <a:spLocks noGrp="1"/>
          </p:cNvSpPr>
          <p:nvPr>
            <p:ph type="sldNum" sz="quarter" idx="12"/>
          </p:nvPr>
        </p:nvSpPr>
        <p:spPr/>
        <p:txBody>
          <a:bodyPr/>
          <a:lstStyle>
            <a:lvl1pPr>
              <a:defRPr/>
            </a:lvl1pPr>
            <a:extLst/>
          </a:lstStyle>
          <a:p>
            <a:pPr>
              <a:defRPr/>
            </a:pPr>
            <a:fld id="{B3A91A58-BE64-4BEB-974E-E9EA140BA72A}" type="slidenum">
              <a:rPr lang="en-US"/>
              <a:pPr>
                <a:defRPr/>
              </a:pPr>
              <a:t>‹#›</a:t>
            </a:fld>
            <a:endParaRPr lang="en-US"/>
          </a:p>
        </p:txBody>
      </p:sp>
    </p:spTree>
    <p:extLst>
      <p:ext uri="{BB962C8B-B14F-4D97-AF65-F5344CB8AC3E}">
        <p14:creationId xmlns:p14="http://schemas.microsoft.com/office/powerpoint/2010/main" val="1219015123"/>
      </p:ext>
    </p:extLst>
  </p:cSld>
  <p:clrMapOvr>
    <a:masterClrMapping/>
  </p:clrMapOvr>
  <p:transition spd="med">
    <p:fade thruBlk="1"/>
  </p:transition>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87CFA6BC-BECA-4121-8290-360ABA841F4C}" type="slidenum">
              <a:rPr lang="en-US"/>
              <a:pPr>
                <a:defRPr/>
              </a:pPr>
              <a:t>‹#›</a:t>
            </a:fld>
            <a:endParaRPr lang="en-US"/>
          </a:p>
        </p:txBody>
      </p:sp>
    </p:spTree>
    <p:extLst>
      <p:ext uri="{BB962C8B-B14F-4D97-AF65-F5344CB8AC3E}">
        <p14:creationId xmlns:p14="http://schemas.microsoft.com/office/powerpoint/2010/main" val="3160923968"/>
      </p:ext>
    </p:extLst>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9128E55-312C-42A5-B438-C5A88C7D2728}" type="slidenum">
              <a:rPr lang="en-US"/>
              <a:pPr>
                <a:defRPr/>
              </a:pPr>
              <a:t>‹#›</a:t>
            </a:fld>
            <a:endParaRPr lang="en-US"/>
          </a:p>
        </p:txBody>
      </p:sp>
    </p:spTree>
    <p:extLst>
      <p:ext uri="{BB962C8B-B14F-4D97-AF65-F5344CB8AC3E}">
        <p14:creationId xmlns:p14="http://schemas.microsoft.com/office/powerpoint/2010/main" val="855857003"/>
      </p:ext>
    </p:extLst>
  </p:cSld>
  <p:clrMapOvr>
    <a:overrideClrMapping bg1="dk1" tx1="lt1" bg2="dk2" tx2="lt2" accent1="accent1" accent2="accent2" accent3="accent3" accent4="accent4" accent5="accent5" accent6="accent6" hlink="hlink" folHlink="folHlink"/>
  </p:clrMapOvr>
  <p:transition spd="med">
    <p:fade thruBlk="1"/>
  </p:transition>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4A1CCEDB-BE9B-47DA-8DD6-3F5830733A25}" type="slidenum">
              <a:rPr lang="en-US"/>
              <a:pPr>
                <a:defRPr/>
              </a:pPr>
              <a:t>‹#›</a:t>
            </a:fld>
            <a:endParaRPr lang="en-US"/>
          </a:p>
        </p:txBody>
      </p:sp>
    </p:spTree>
    <p:extLst>
      <p:ext uri="{BB962C8B-B14F-4D97-AF65-F5344CB8AC3E}">
        <p14:creationId xmlns:p14="http://schemas.microsoft.com/office/powerpoint/2010/main" val="281556353"/>
      </p:ext>
    </p:extLst>
  </p:cSld>
  <p:clrMapOvr>
    <a:overrideClrMapping bg1="lt1" tx1="dk1" bg2="lt2" tx2="dk2" accent1="accent1" accent2="accent2" accent3="accent3" accent4="accent4" accent5="accent5" accent6="accent6" hlink="hlink" folHlink="folHlink"/>
  </p:clrMapOvr>
  <p:transition spd="med">
    <p:fade thruBlk="1"/>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B1736F0-0787-4EA9-BC3D-BE843F0B7BB6}" type="datetimeFigureOut">
              <a:rPr lang="en-US"/>
              <a:pPr>
                <a:defRPr/>
              </a:pPr>
              <a:t>8/24/2012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D23F20-8314-4DAD-A492-4B726A5A2B29}" type="slidenum">
              <a:rPr lang="en-US"/>
              <a:pPr>
                <a:defRPr/>
              </a:pPr>
              <a:t>‹#›</a:t>
            </a:fld>
            <a:endParaRPr lang="en-US"/>
          </a:p>
        </p:txBody>
      </p:sp>
    </p:spTree>
    <p:extLst>
      <p:ext uri="{BB962C8B-B14F-4D97-AF65-F5344CB8AC3E}">
        <p14:creationId xmlns:p14="http://schemas.microsoft.com/office/powerpoint/2010/main" val="4135551402"/>
      </p:ext>
    </p:extLst>
  </p:cSld>
  <p:clrMapOvr>
    <a:masterClrMapping/>
  </p:clrMapOvr>
  <p:transition spd="med">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pic>
        <p:nvPicPr>
          <p:cNvPr id="3" name="Picture 2" descr="NIH bldg 1.jpg"/>
          <p:cNvPicPr>
            <a:picLocks noChangeAspect="1"/>
          </p:cNvPicPr>
          <p:nvPr userDrawn="1"/>
        </p:nvPicPr>
        <p:blipFill>
          <a:blip r:embed="rId3" cstate="print"/>
          <a:stretch>
            <a:fillRect/>
          </a:stretch>
        </p:blipFill>
        <p:spPr>
          <a:xfrm>
            <a:off x="6553200" y="3733800"/>
            <a:ext cx="2383765" cy="2256065"/>
          </a:xfrm>
          <a:prstGeom prst="roundRect">
            <a:avLst>
              <a:gd name="adj" fmla="val 8594"/>
            </a:avLst>
          </a:prstGeom>
          <a:solidFill>
            <a:srgbClr val="FFFFFF">
              <a:shade val="85000"/>
            </a:srgbClr>
          </a:solidFill>
          <a:ln>
            <a:noFill/>
          </a:ln>
          <a:effectLst>
            <a:reflection blurRad="12700" stA="38000" endPos="28000" dist="5000" dir="5400000" sy="-100000" algn="bl" rotWithShape="0"/>
            <a:softEdge rad="127000"/>
          </a:effectLst>
        </p:spPr>
      </p:pic>
      <p:sp>
        <p:nvSpPr>
          <p:cNvPr id="6" name="Title 5"/>
          <p:cNvSpPr>
            <a:spLocks noGrp="1"/>
          </p:cNvSpPr>
          <p:nvPr>
            <p:ph type="title"/>
          </p:nvPr>
        </p:nvSpPr>
        <p:spPr>
          <a:xfrm>
            <a:off x="0" y="2133600"/>
            <a:ext cx="9144000" cy="1143000"/>
          </a:xfrm>
        </p:spPr>
        <p:txBody>
          <a:bodyPr rtlCol="0">
            <a:noAutofit/>
          </a:bodyPr>
          <a:lstStyle>
            <a:lvl1pPr algn="ctr">
              <a:defRPr sz="5400">
                <a:solidFill>
                  <a:schemeClr val="tx1"/>
                </a:solidFill>
                <a:effectLst/>
                <a:latin typeface="Tahoma" pitchFamily="34" charset="0"/>
                <a:cs typeface="Tahoma" pitchFamily="34" charset="0"/>
              </a:defRPr>
            </a:lvl1pPr>
            <a:extLst/>
          </a:lstStyle>
          <a:p>
            <a:r>
              <a:rPr lang="en-US" dirty="0" smtClean="0"/>
              <a:t>Click to edit Master title style</a:t>
            </a:r>
            <a:endParaRPr lang="en-US" dirty="0"/>
          </a:p>
        </p:txBody>
      </p:sp>
      <p:sp>
        <p:nvSpPr>
          <p:cNvPr id="4" name="Date Placeholder 2"/>
          <p:cNvSpPr>
            <a:spLocks noGrp="1"/>
          </p:cNvSpPr>
          <p:nvPr>
            <p:ph type="dt" sz="half" idx="10"/>
          </p:nvPr>
        </p:nvSpPr>
        <p:spPr/>
        <p:txBody>
          <a:bodyPr/>
          <a:lstStyle>
            <a:lvl1pPr>
              <a:defRPr/>
            </a:lvl1pPr>
            <a:extLst/>
          </a:lstStyle>
          <a:p>
            <a:pPr>
              <a:defRPr/>
            </a:pPr>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7" name="Slide Number Placeholder 4"/>
          <p:cNvSpPr>
            <a:spLocks noGrp="1"/>
          </p:cNvSpPr>
          <p:nvPr>
            <p:ph type="sldNum" sz="quarter" idx="12"/>
          </p:nvPr>
        </p:nvSpPr>
        <p:spPr/>
        <p:txBody>
          <a:bodyPr/>
          <a:lstStyle>
            <a:lvl1pPr>
              <a:defRPr/>
            </a:lvl1pPr>
            <a:extLst/>
          </a:lstStyle>
          <a:p>
            <a:pPr>
              <a:defRPr/>
            </a:pPr>
            <a:fld id="{F1BE1031-2C49-4948-AC6A-41FFC0B920BC}" type="slidenum">
              <a:rPr lang="en-US"/>
              <a:pPr>
                <a:defRPr/>
              </a:pPr>
              <a:t>‹#›</a:t>
            </a:fld>
            <a:endParaRPr lang="en-US"/>
          </a:p>
        </p:txBody>
      </p:sp>
    </p:spTree>
    <p:extLst>
      <p:ext uri="{BB962C8B-B14F-4D97-AF65-F5344CB8AC3E}">
        <p14:creationId xmlns:p14="http://schemas.microsoft.com/office/powerpoint/2010/main" val="292729232"/>
      </p:ext>
    </p:extLst>
  </p:cSld>
  <p:clrMapOvr>
    <a:overrideClrMapping bg1="dk1" tx1="lt1" bg2="dk2" tx2="lt2" accent1="accent1" accent2="accent2" accent3="accent3" accent4="accent4" accent5="accent5" accent6="accent6" hlink="hlink" folHlink="folHlink"/>
  </p:clrMapOvr>
  <p:transition spd="med">
    <p:fade thruBlk="1"/>
  </p:transition>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1_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a:xfrm>
            <a:off x="0" y="2209800"/>
            <a:ext cx="9144000" cy="1143000"/>
          </a:xfrm>
        </p:spPr>
        <p:txBody>
          <a:bodyPr rtlCol="0">
            <a:noAutofit/>
          </a:bodyPr>
          <a:lstStyle>
            <a:lvl1pPr algn="ctr">
              <a:defRPr sz="5400">
                <a:solidFill>
                  <a:schemeClr val="tx1"/>
                </a:solidFill>
                <a:effectLst/>
                <a:latin typeface="Tahoma" pitchFamily="34" charset="0"/>
                <a:cs typeface="Tahoma" pitchFamily="34" charset="0"/>
              </a:defRPr>
            </a:lvl1pPr>
            <a:extLst/>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AA761279-BE34-4CA9-B443-605CB4E84125}" type="slidenum">
              <a:rPr lang="en-US"/>
              <a:pPr>
                <a:defRPr/>
              </a:pPr>
              <a:t>‹#›</a:t>
            </a:fld>
            <a:endParaRPr lang="en-US"/>
          </a:p>
        </p:txBody>
      </p:sp>
    </p:spTree>
    <p:extLst>
      <p:ext uri="{BB962C8B-B14F-4D97-AF65-F5344CB8AC3E}">
        <p14:creationId xmlns:p14="http://schemas.microsoft.com/office/powerpoint/2010/main" val="1684678646"/>
      </p:ext>
    </p:extLst>
  </p:cSld>
  <p:clrMapOvr>
    <a:overrideClrMapping bg1="dk1" tx1="lt1" bg2="dk2" tx2="lt2" accent1="accent1" accent2="accent2" accent3="accent3" accent4="accent4" accent5="accent5" accent6="accent6" hlink="hlink" folHlink="folHlink"/>
  </p:clrMapOvr>
  <p:transition spd="med">
    <p:fade thruBlk="1"/>
  </p:transition>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extLst/>
          </a:lstStyle>
          <a:p>
            <a:pPr>
              <a:defRPr/>
            </a:pPr>
            <a:endParaRPr lang="en-US"/>
          </a:p>
        </p:txBody>
      </p:sp>
      <p:sp>
        <p:nvSpPr>
          <p:cNvPr id="3" name="Footer Placeholder 2"/>
          <p:cNvSpPr>
            <a:spLocks noGrp="1"/>
          </p:cNvSpPr>
          <p:nvPr>
            <p:ph type="ftr" sz="quarter" idx="11"/>
          </p:nvPr>
        </p:nvSpPr>
        <p:spPr/>
        <p:txBody>
          <a:bodyPr/>
          <a:lstStyle>
            <a:lvl1pPr>
              <a:defRPr/>
            </a:lvl1pPr>
            <a:extLst/>
          </a:lstStyle>
          <a:p>
            <a:pPr>
              <a:defRPr/>
            </a:pPr>
            <a:endParaRPr lang="en-US"/>
          </a:p>
        </p:txBody>
      </p:sp>
      <p:sp>
        <p:nvSpPr>
          <p:cNvPr id="4" name="Slide Number Placeholder 3"/>
          <p:cNvSpPr>
            <a:spLocks noGrp="1"/>
          </p:cNvSpPr>
          <p:nvPr>
            <p:ph type="sldNum" sz="quarter" idx="12"/>
          </p:nvPr>
        </p:nvSpPr>
        <p:spPr/>
        <p:txBody>
          <a:bodyPr/>
          <a:lstStyle>
            <a:lvl1pPr>
              <a:defRPr/>
            </a:lvl1pPr>
            <a:extLst/>
          </a:lstStyle>
          <a:p>
            <a:pPr>
              <a:defRPr/>
            </a:pPr>
            <a:fld id="{CF929A7F-F01F-4AC8-8D97-F280A7DB1499}" type="slidenum">
              <a:rPr lang="en-US"/>
              <a:pPr>
                <a:defRPr/>
              </a:pPr>
              <a:t>‹#›</a:t>
            </a:fld>
            <a:endParaRPr lang="en-US"/>
          </a:p>
        </p:txBody>
      </p:sp>
    </p:spTree>
    <p:extLst>
      <p:ext uri="{BB962C8B-B14F-4D97-AF65-F5344CB8AC3E}">
        <p14:creationId xmlns:p14="http://schemas.microsoft.com/office/powerpoint/2010/main" val="338979443"/>
      </p:ext>
    </p:extLst>
  </p:cSld>
  <p:clrMapOvr>
    <a:masterClrMapping/>
  </p:clrMapOvr>
  <p:transition spd="med">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F136E163-FF69-46CA-A5EB-F55735B20C1E}" type="slidenum">
              <a:rPr lang="en-US"/>
              <a:pPr>
                <a:defRPr/>
              </a:pPr>
              <a:t>‹#›</a:t>
            </a:fld>
            <a:endParaRPr lang="en-US"/>
          </a:p>
        </p:txBody>
      </p:sp>
    </p:spTree>
    <p:extLst>
      <p:ext uri="{BB962C8B-B14F-4D97-AF65-F5344CB8AC3E}">
        <p14:creationId xmlns:p14="http://schemas.microsoft.com/office/powerpoint/2010/main" val="3828284887"/>
      </p:ext>
    </p:extLst>
  </p:cSld>
  <p:clrMapOvr>
    <a:overrideClrMapping bg1="lt1" tx1="dk1" bg2="lt2" tx2="dk2" accent1="accent1" accent2="accent2" accent3="accent3" accent4="accent4" accent5="accent5" accent6="accent6" hlink="hlink" folHlink="folHlink"/>
  </p:clrMapOvr>
  <p:transition spd="med">
    <p:fade thruBlk="1"/>
  </p:transition>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Ref idx="1002">
        <a:schemeClr val="bg1"/>
      </p:bgRef>
    </p:bg>
    <p:spTree>
      <p:nvGrpSpPr>
        <p:cNvPr id="1" name=""/>
        <p:cNvGrpSpPr/>
        <p:nvPr/>
      </p:nvGrpSpPr>
      <p:grpSpPr>
        <a:xfrm>
          <a:off x="0" y="0"/>
          <a:ext cx="0" cy="0"/>
          <a:chOff x="0" y="0"/>
          <a:chExt cx="0" cy="0"/>
        </a:xfrm>
      </p:grpSpPr>
      <p:sp>
        <p:nvSpPr>
          <p:cNvPr id="4" name="Freeform 3"/>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5" name="Freeform 4"/>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6" name="Right Triangle 5"/>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7" name="Straight Connector 6"/>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3" name="Picture Placeholder 2"/>
          <p:cNvSpPr>
            <a:spLocks noGrp="1"/>
          </p:cNvSpPr>
          <p:nvPr>
            <p:ph type="pic" idx="1"/>
          </p:nvPr>
        </p:nvSpPr>
        <p:spPr>
          <a:xfrm>
            <a:off x="457200" y="1676400"/>
            <a:ext cx="8229600" cy="3352800"/>
          </a:xfrm>
          <a:prstGeom prst="rect">
            <a:avLst/>
          </a:prstGeom>
          <a:solidFill>
            <a:schemeClr val="tx1">
              <a:lumMod val="65000"/>
            </a:schemeClr>
          </a:solidFill>
          <a:ln>
            <a:solidFill>
              <a:schemeClr val="bg1"/>
            </a:solidFill>
          </a:ln>
          <a:effectLst>
            <a:innerShdw blurRad="95250">
              <a:srgbClr val="000000"/>
            </a:innerShdw>
          </a:effectLst>
        </p:spPr>
        <p:txBody>
          <a:bodyPr>
            <a:normAutofit/>
          </a:bodyPr>
          <a:lstStyle>
            <a:lvl1pPr marL="0" indent="0">
              <a:buNone/>
              <a:defRPr sz="3200"/>
            </a:lvl1pPr>
            <a:extLst/>
          </a:lstStyle>
          <a:p>
            <a:pPr lvl="0"/>
            <a:endParaRPr lang="en-US" noProof="0" dirty="0"/>
          </a:p>
        </p:txBody>
      </p:sp>
      <p:sp>
        <p:nvSpPr>
          <p:cNvPr id="2" name="Title 1"/>
          <p:cNvSpPr>
            <a:spLocks noGrp="1"/>
          </p:cNvSpPr>
          <p:nvPr>
            <p:ph type="title"/>
          </p:nvPr>
        </p:nvSpPr>
        <p:spPr>
          <a:xfrm>
            <a:off x="609600" y="3124200"/>
            <a:ext cx="8075432" cy="562672"/>
          </a:xfrm>
          <a:noFill/>
        </p:spPr>
        <p:txBody>
          <a:bodyPr anchor="t">
            <a:noAutofit/>
            <a:sp3d prstMaterial="softEdge"/>
          </a:bodyPr>
          <a:lstStyle>
            <a:lvl1pPr marR="0" algn="ctr">
              <a:buNone/>
              <a:defRPr sz="4000" b="1">
                <a:solidFill>
                  <a:schemeClr val="tx1"/>
                </a:solidFill>
                <a:effectLst>
                  <a:outerShdw blurRad="50800" dist="25000" dir="5400000" algn="t" rotWithShape="0">
                    <a:prstClr val="black">
                      <a:alpha val="45000"/>
                    </a:prstClr>
                  </a:outerShdw>
                </a:effectLst>
                <a:latin typeface="Tahoma" pitchFamily="34" charset="0"/>
                <a:cs typeface="Tahoma" pitchFamily="34" charset="0"/>
              </a:defRPr>
            </a:lvl1pPr>
            <a:extLst/>
          </a:lstStyle>
          <a:p>
            <a:r>
              <a:rPr lang="en-US" dirty="0" smtClean="0"/>
              <a:t>Click to edit Master title style</a:t>
            </a:r>
            <a:endParaRPr lang="en-US" dirty="0"/>
          </a:p>
        </p:txBody>
      </p:sp>
      <p:sp>
        <p:nvSpPr>
          <p:cNvPr id="8"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9"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smtClean="0">
                <a:solidFill>
                  <a:schemeClr val="tx1"/>
                </a:solidFill>
              </a:defRPr>
            </a:lvl1pPr>
            <a:extLst/>
          </a:lstStyle>
          <a:p>
            <a:pPr>
              <a:defRPr/>
            </a:pPr>
            <a:fld id="{6495BB25-DB7B-4B19-9A8D-33613C4B468E}" type="slidenum">
              <a:rPr lang="en-US"/>
              <a:pPr>
                <a:defRPr/>
              </a:pPr>
              <a:t>‹#›</a:t>
            </a:fld>
            <a:endParaRPr lang="en-US"/>
          </a:p>
        </p:txBody>
      </p:sp>
    </p:spTree>
    <p:extLst>
      <p:ext uri="{BB962C8B-B14F-4D97-AF65-F5344CB8AC3E}">
        <p14:creationId xmlns:p14="http://schemas.microsoft.com/office/powerpoint/2010/main" val="519448681"/>
      </p:ext>
    </p:extLst>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endParaRPr lang="en-US"/>
          </a:p>
        </p:txBody>
      </p:sp>
      <p:sp>
        <p:nvSpPr>
          <p:cNvPr id="5" name="Footer Placeholder 4"/>
          <p:cNvSpPr>
            <a:spLocks noGrp="1"/>
          </p:cNvSpPr>
          <p:nvPr>
            <p:ph type="ftr" sz="quarter" idx="11"/>
          </p:nvPr>
        </p:nvSpPr>
        <p:spPr/>
        <p:txBody>
          <a:bodyPr/>
          <a:lstStyle>
            <a:lvl1pPr>
              <a:defRPr/>
            </a:lvl1pPr>
            <a:extLst/>
          </a:lstStyle>
          <a:p>
            <a:pPr>
              <a:defRPr/>
            </a:pPr>
            <a:endParaRPr lang="en-US"/>
          </a:p>
        </p:txBody>
      </p:sp>
      <p:sp>
        <p:nvSpPr>
          <p:cNvPr id="6" name="Slide Number Placeholder 5"/>
          <p:cNvSpPr>
            <a:spLocks noGrp="1"/>
          </p:cNvSpPr>
          <p:nvPr>
            <p:ph type="sldNum" sz="quarter" idx="12"/>
          </p:nvPr>
        </p:nvSpPr>
        <p:spPr/>
        <p:txBody>
          <a:bodyPr/>
          <a:lstStyle>
            <a:lvl1pPr>
              <a:defRPr/>
            </a:lvl1pPr>
            <a:extLst/>
          </a:lstStyle>
          <a:p>
            <a:pPr>
              <a:defRPr/>
            </a:pPr>
            <a:fld id="{9CADD661-0685-409C-8F5F-5863DA11799E}" type="slidenum">
              <a:rPr lang="en-US"/>
              <a:pPr>
                <a:defRPr/>
              </a:pPr>
              <a:t>‹#›</a:t>
            </a:fld>
            <a:endParaRPr lang="en-US"/>
          </a:p>
        </p:txBody>
      </p:sp>
    </p:spTree>
    <p:extLst>
      <p:ext uri="{BB962C8B-B14F-4D97-AF65-F5344CB8AC3E}">
        <p14:creationId xmlns:p14="http://schemas.microsoft.com/office/powerpoint/2010/main" val="4247911958"/>
      </p:ext>
    </p:extLst>
  </p:cSld>
  <p:clrMapOvr>
    <a:masterClrMapping/>
  </p:clrMapOvr>
  <p:transition spd="med">
    <p:fade thruBlk="1"/>
  </p:transition>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endParaRPr lang="en-US"/>
          </a:p>
        </p:txBody>
      </p:sp>
      <p:sp>
        <p:nvSpPr>
          <p:cNvPr id="5" name="Footer Placeholder 4"/>
          <p:cNvSpPr>
            <a:spLocks noGrp="1"/>
          </p:cNvSpPr>
          <p:nvPr>
            <p:ph type="ftr" sz="quarter" idx="11"/>
          </p:nvPr>
        </p:nvSpPr>
        <p:spPr/>
        <p:txBody>
          <a:bodyPr/>
          <a:lstStyle>
            <a:lvl1pPr>
              <a:defRPr/>
            </a:lvl1pPr>
            <a:extLst/>
          </a:lstStyle>
          <a:p>
            <a:pPr>
              <a:defRPr/>
            </a:pPr>
            <a:endParaRPr lang="en-US"/>
          </a:p>
        </p:txBody>
      </p:sp>
      <p:sp>
        <p:nvSpPr>
          <p:cNvPr id="6" name="Slide Number Placeholder 5"/>
          <p:cNvSpPr>
            <a:spLocks noGrp="1"/>
          </p:cNvSpPr>
          <p:nvPr>
            <p:ph type="sldNum" sz="quarter" idx="12"/>
          </p:nvPr>
        </p:nvSpPr>
        <p:spPr/>
        <p:txBody>
          <a:bodyPr/>
          <a:lstStyle>
            <a:lvl1pPr>
              <a:defRPr/>
            </a:lvl1pPr>
            <a:extLst/>
          </a:lstStyle>
          <a:p>
            <a:pPr>
              <a:defRPr/>
            </a:pPr>
            <a:fld id="{11049AF3-5C0F-45D8-AFD7-4A128F8167CE}" type="slidenum">
              <a:rPr lang="en-US"/>
              <a:pPr>
                <a:defRPr/>
              </a:pPr>
              <a:t>‹#›</a:t>
            </a:fld>
            <a:endParaRPr lang="en-US"/>
          </a:p>
        </p:txBody>
      </p:sp>
    </p:spTree>
    <p:extLst>
      <p:ext uri="{BB962C8B-B14F-4D97-AF65-F5344CB8AC3E}">
        <p14:creationId xmlns:p14="http://schemas.microsoft.com/office/powerpoint/2010/main" val="1540587257"/>
      </p:ext>
    </p:extLst>
  </p:cSld>
  <p:clrMapOvr>
    <a:masterClrMapping/>
  </p:clrMapOvr>
  <p:transition spd="med">
    <p:fade thruBlk="1"/>
  </p:transition>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600200"/>
            <a:ext cx="8305800" cy="4343400"/>
          </a:xfrm>
        </p:spPr>
        <p:txBody>
          <a:bodyPr/>
          <a:lstStyle>
            <a:lvl1pP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Slide Number Placeholder 2"/>
          <p:cNvSpPr>
            <a:spLocks noGrp="1"/>
          </p:cNvSpPr>
          <p:nvPr>
            <p:ph type="sldNum" sz="quarter" idx="10"/>
          </p:nvPr>
        </p:nvSpPr>
        <p:spPr>
          <a:xfrm>
            <a:off x="7772400" y="6553200"/>
            <a:ext cx="1371600" cy="155575"/>
          </a:xfrm>
        </p:spPr>
        <p:txBody>
          <a:bodyPr/>
          <a:lstStyle>
            <a:lvl1pPr>
              <a:defRPr/>
            </a:lvl1pPr>
          </a:lstStyle>
          <a:p>
            <a:pPr>
              <a:defRPr/>
            </a:pPr>
            <a:fld id="{58916E1C-60B6-4D8B-910C-F1E97C2232E7}" type="slidenum">
              <a:rPr lang="en-US"/>
              <a:pPr>
                <a:defRPr/>
              </a:pPr>
              <a:t>‹#›</a:t>
            </a:fld>
            <a:endParaRPr lang="en-US"/>
          </a:p>
        </p:txBody>
      </p:sp>
    </p:spTree>
    <p:extLst>
      <p:ext uri="{BB962C8B-B14F-4D97-AF65-F5344CB8AC3E}">
        <p14:creationId xmlns:p14="http://schemas.microsoft.com/office/powerpoint/2010/main" val="10727008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4" name="Picture 3" descr="HHS-NIH-OER Logo Combo.jpg"/>
          <p:cNvPicPr>
            <a:picLocks noChangeAspect="1"/>
          </p:cNvPicPr>
          <p:nvPr userDrawn="1"/>
        </p:nvPicPr>
        <p:blipFill>
          <a:blip r:embed="rId2" cstate="print">
            <a:clrChange>
              <a:clrFrom>
                <a:srgbClr val="FFFFFB"/>
              </a:clrFrom>
              <a:clrTo>
                <a:srgbClr val="FFFFFB">
                  <a:alpha val="0"/>
                </a:srgbClr>
              </a:clrTo>
            </a:clrChange>
            <a:duotone>
              <a:prstClr val="black"/>
              <a:schemeClr val="accent1">
                <a:tint val="45000"/>
                <a:satMod val="400000"/>
              </a:schemeClr>
            </a:duotone>
          </a:blip>
          <a:srcRect r="80282"/>
          <a:stretch>
            <a:fillRect/>
          </a:stretch>
        </p:blipFill>
        <p:spPr bwMode="auto">
          <a:xfrm>
            <a:off x="164592" y="6342888"/>
            <a:ext cx="400050" cy="381000"/>
          </a:xfrm>
          <a:prstGeom prst="rect">
            <a:avLst/>
          </a:prstGeom>
          <a:ln>
            <a:noFill/>
          </a:ln>
        </p:spPr>
      </p:pic>
      <p:pic>
        <p:nvPicPr>
          <p:cNvPr id="5" name="Picture 4" descr="NIH_Logo.tif"/>
          <p:cNvPicPr>
            <a:picLocks noChangeAspect="1"/>
          </p:cNvPicPr>
          <p:nvPr userDrawn="1"/>
        </p:nvPicPr>
        <p:blipFill>
          <a:blip r:embed="rId3" cstate="print">
            <a:clrChange>
              <a:clrFrom>
                <a:srgbClr val="FFFFFF"/>
              </a:clrFrom>
              <a:clrTo>
                <a:srgbClr val="FFFFFF">
                  <a:alpha val="0"/>
                </a:srgbClr>
              </a:clrTo>
            </a:clrChange>
            <a:duotone>
              <a:prstClr val="black"/>
              <a:schemeClr val="accent1">
                <a:tint val="45000"/>
                <a:satMod val="400000"/>
              </a:schemeClr>
            </a:duotone>
          </a:blip>
          <a:stretch>
            <a:fillRect/>
          </a:stretch>
        </p:blipFill>
        <p:spPr bwMode="auto">
          <a:xfrm>
            <a:off x="609600" y="6324600"/>
            <a:ext cx="403750" cy="40360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4"/>
          <p:cNvSpPr>
            <a:spLocks noGrp="1"/>
          </p:cNvSpPr>
          <p:nvPr>
            <p:ph type="ftr" sz="quarter" idx="10"/>
          </p:nvPr>
        </p:nvSpPr>
        <p:spPr/>
        <p:txBody>
          <a:bodyPr/>
          <a:lstStyle>
            <a:lvl1pPr fontAlgn="base">
              <a:spcBef>
                <a:spcPct val="0"/>
              </a:spcBef>
              <a:spcAft>
                <a:spcPct val="0"/>
              </a:spcAft>
              <a:defRPr>
                <a:latin typeface="Verdana" pitchFamily="34" charset="0"/>
              </a:defRPr>
            </a:lvl1pPr>
          </a:lstStyle>
          <a:p>
            <a:pPr>
              <a:defRPr/>
            </a:pPr>
            <a:endParaRPr lang="en-US"/>
          </a:p>
        </p:txBody>
      </p:sp>
      <p:sp>
        <p:nvSpPr>
          <p:cNvPr id="7" name="Slide Number Placeholder 5"/>
          <p:cNvSpPr>
            <a:spLocks noGrp="1"/>
          </p:cNvSpPr>
          <p:nvPr>
            <p:ph type="sldNum" sz="quarter" idx="11"/>
          </p:nvPr>
        </p:nvSpPr>
        <p:spPr/>
        <p:txBody>
          <a:bodyPr/>
          <a:lstStyle>
            <a:lvl1pPr fontAlgn="base">
              <a:spcBef>
                <a:spcPct val="0"/>
              </a:spcBef>
              <a:spcAft>
                <a:spcPct val="0"/>
              </a:spcAft>
              <a:defRPr>
                <a:latin typeface="Verdana" pitchFamily="34" charset="0"/>
              </a:defRPr>
            </a:lvl1pPr>
          </a:lstStyle>
          <a:p>
            <a:pPr>
              <a:defRPr/>
            </a:pPr>
            <a:fld id="{4E215DAF-5BE8-418C-8588-F9788F0674A3}" type="slidenum">
              <a:rPr lang="en-US"/>
              <a:pPr>
                <a:defRPr/>
              </a:pPr>
              <a:t>‹#›</a:t>
            </a:fld>
            <a:endParaRPr lang="en-US"/>
          </a:p>
        </p:txBody>
      </p:sp>
    </p:spTree>
    <p:extLst>
      <p:ext uri="{BB962C8B-B14F-4D97-AF65-F5344CB8AC3E}">
        <p14:creationId xmlns:p14="http://schemas.microsoft.com/office/powerpoint/2010/main" val="3085071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6A20456-2EA5-4699-B4E4-12F6BBDCC6DD}" type="datetimeFigureOut">
              <a:rPr lang="en-US"/>
              <a:pPr>
                <a:defRPr/>
              </a:pPr>
              <a:t>8/24/2012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E9A1232-E82B-4300-8485-D89F39A3CEE0}" type="slidenum">
              <a:rPr lang="en-US"/>
              <a:pPr>
                <a:defRPr/>
              </a:pPr>
              <a:t>‹#›</a:t>
            </a:fld>
            <a:endParaRPr lang="en-US"/>
          </a:p>
        </p:txBody>
      </p:sp>
    </p:spTree>
    <p:extLst>
      <p:ext uri="{BB962C8B-B14F-4D97-AF65-F5344CB8AC3E}">
        <p14:creationId xmlns:p14="http://schemas.microsoft.com/office/powerpoint/2010/main" val="413795108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4857E26-BD11-45B0-A8CB-D7BD1961583A}" type="datetimeFigureOut">
              <a:rPr lang="en-US"/>
              <a:pPr>
                <a:defRPr/>
              </a:pPr>
              <a:t>8/24/2012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722996-1EEC-4D55-A824-4B2E6BB29EFC}" type="slidenum">
              <a:rPr lang="en-US"/>
              <a:pPr>
                <a:defRPr/>
              </a:pPr>
              <a:t>‹#›</a:t>
            </a:fld>
            <a:endParaRPr lang="en-US"/>
          </a:p>
        </p:txBody>
      </p:sp>
    </p:spTree>
    <p:extLst>
      <p:ext uri="{BB962C8B-B14F-4D97-AF65-F5344CB8AC3E}">
        <p14:creationId xmlns:p14="http://schemas.microsoft.com/office/powerpoint/2010/main" val="21526860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8E92EED-AC06-4422-9CA4-04D18BCAE7E8}" type="datetimeFigureOut">
              <a:rPr lang="en-US"/>
              <a:pPr>
                <a:defRPr/>
              </a:pPr>
              <a:t>8/24/2012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685A51D-7386-4E94-8F51-2E5F6B750C3F}" type="slidenum">
              <a:rPr lang="en-US"/>
              <a:pPr>
                <a:defRPr/>
              </a:pPr>
              <a:t>‹#›</a:t>
            </a:fld>
            <a:endParaRPr lang="en-US"/>
          </a:p>
        </p:txBody>
      </p:sp>
    </p:spTree>
    <p:extLst>
      <p:ext uri="{BB962C8B-B14F-4D97-AF65-F5344CB8AC3E}">
        <p14:creationId xmlns:p14="http://schemas.microsoft.com/office/powerpoint/2010/main" val="22329848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2E4009F-C0EB-4E50-97F4-A42101CA40B3}" type="datetimeFigureOut">
              <a:rPr lang="en-US"/>
              <a:pPr>
                <a:defRPr/>
              </a:pPr>
              <a:t>8/24/2012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90A9787-A976-402F-B7C3-24372559788F}" type="slidenum">
              <a:rPr lang="en-US"/>
              <a:pPr>
                <a:defRPr/>
              </a:pPr>
              <a:t>‹#›</a:t>
            </a:fld>
            <a:endParaRPr lang="en-US"/>
          </a:p>
        </p:txBody>
      </p:sp>
    </p:spTree>
    <p:extLst>
      <p:ext uri="{BB962C8B-B14F-4D97-AF65-F5344CB8AC3E}">
        <p14:creationId xmlns:p14="http://schemas.microsoft.com/office/powerpoint/2010/main" val="1839469063"/>
      </p:ext>
    </p:extLst>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0CEE21-6E06-4E05-BF73-3EE6CE354910}" type="datetimeFigureOut">
              <a:rPr lang="en-US"/>
              <a:pPr>
                <a:defRPr/>
              </a:pPr>
              <a:t>8/24/2012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AFE57CC-D472-44B7-97DB-FE57AFBD9F5C}" type="slidenum">
              <a:rPr lang="en-US"/>
              <a:pPr>
                <a:defRPr/>
              </a:pPr>
              <a:t>‹#›</a:t>
            </a:fld>
            <a:endParaRPr lang="en-US"/>
          </a:p>
        </p:txBody>
      </p:sp>
    </p:spTree>
    <p:extLst>
      <p:ext uri="{BB962C8B-B14F-4D97-AF65-F5344CB8AC3E}">
        <p14:creationId xmlns:p14="http://schemas.microsoft.com/office/powerpoint/2010/main" val="170246002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07C5F1B-76E5-47B6-824D-BDD1E27B284D}" type="datetimeFigureOut">
              <a:rPr lang="en-US"/>
              <a:pPr>
                <a:defRPr/>
              </a:pPr>
              <a:t>8/24/2012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4FB2162-3CFB-4A6E-A3A9-C115C2F7D7E9}" type="slidenum">
              <a:rPr lang="en-US"/>
              <a:pPr>
                <a:defRPr/>
              </a:pPr>
              <a:t>‹#›</a:t>
            </a:fld>
            <a:endParaRPr lang="en-US"/>
          </a:p>
        </p:txBody>
      </p:sp>
    </p:spTree>
    <p:extLst>
      <p:ext uri="{BB962C8B-B14F-4D97-AF65-F5344CB8AC3E}">
        <p14:creationId xmlns:p14="http://schemas.microsoft.com/office/powerpoint/2010/main" val="2462786067"/>
      </p:ext>
    </p:extLst>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image" Target="../media/image1.png"/><Relationship Id="rId2" Type="http://schemas.openxmlformats.org/officeDocument/2006/relationships/slideLayout" Target="../slideLayouts/slideLayout25.xml"/><Relationship Id="rId16" Type="http://schemas.openxmlformats.org/officeDocument/2006/relationships/image" Target="../media/image2.jpe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heme" Target="../theme/theme3.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4.xml"/><Relationship Id="rId1" Type="http://schemas.openxmlformats.org/officeDocument/2006/relationships/slideLayout" Target="../slideLayouts/slideLayout38.xml"/><Relationship Id="rId5" Type="http://schemas.openxmlformats.org/officeDocument/2006/relationships/image" Target="../media/image8.tiff"/><Relationship Id="rId4"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cs typeface="+mn-cs"/>
              </a:defRPr>
            </a:lvl1pPr>
          </a:lstStyle>
          <a:p>
            <a:pPr>
              <a:defRPr/>
            </a:pPr>
            <a:fld id="{B722B2CD-B947-4003-A2FC-BBC130640A71}" type="datetimeFigureOut">
              <a:rPr lang="en-US"/>
              <a:pPr>
                <a:defRPr/>
              </a:pPr>
              <a:t>8/24/2012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cs typeface="+mn-cs"/>
              </a:defRPr>
            </a:lvl1pPr>
          </a:lstStyle>
          <a:p>
            <a:pPr>
              <a:defRPr/>
            </a:pPr>
            <a:fld id="{FDB9AF5F-97DE-4811-AA84-B19A874CA2C8}" type="slidenum">
              <a:rPr lang="en-US"/>
              <a:pPr>
                <a:defRPr/>
              </a:pPr>
              <a:t>‹#›</a:t>
            </a:fld>
            <a:endParaRPr lang="en-US"/>
          </a:p>
        </p:txBody>
      </p:sp>
      <p:pic>
        <p:nvPicPr>
          <p:cNvPr id="1031" name="Picture 44" descr="OPERA bottom borde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7"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ransition spd="med">
    <p:fade thruBlk="1"/>
  </p:transition>
  <p:timing>
    <p:tnLst>
      <p:par>
        <p:cTn id="1" dur="indefinite" restart="never" nodeType="tmRoot"/>
      </p:par>
    </p:tn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2057"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smtClean="0">
                <a:solidFill>
                  <a:schemeClr val="tx1"/>
                </a:solidFill>
                <a:cs typeface="+mn-cs"/>
              </a:defRPr>
            </a:lvl1pPr>
            <a:extLst/>
          </a:lstStyle>
          <a:p>
            <a:pPr>
              <a:defRPr/>
            </a:pPr>
            <a:fld id="{F600F7C9-F2BC-414D-9EDF-A03F16AA8F23}" type="datetimeFigureOut">
              <a:rPr lang="en-US"/>
              <a:pPr>
                <a:defRPr/>
              </a:pPr>
              <a:t>8/24/2012</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cs typeface="+mn-cs"/>
              </a:defRPr>
            </a:lvl1pPr>
            <a:extLst/>
          </a:lstStyle>
          <a:p>
            <a:pPr>
              <a:defRPr/>
            </a:pPr>
            <a:fld id="{40342A55-DB4A-4D64-93F4-6DB7AC5BCBEC}" type="slidenum">
              <a:rPr lang="en-US"/>
              <a:pPr>
                <a:defRPr/>
              </a:pPr>
              <a:t>‹#›</a:t>
            </a:fld>
            <a:endParaRPr lang="en-US"/>
          </a:p>
        </p:txBody>
      </p:sp>
      <p:pic>
        <p:nvPicPr>
          <p:cNvPr id="2061" name="Picture 10" descr="OPERA bottom borde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Lst>
  <p:transition spd="med">
    <p:fade thruBlk="1"/>
  </p:transition>
  <p:timing>
    <p:tnLst>
      <p:par>
        <p:cTn id="1" dur="indefinite" restart="never" nodeType="tmRoot"/>
      </p:par>
    </p:tnLst>
  </p:timing>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6"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3081"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smtClean="0">
                <a:solidFill>
                  <a:schemeClr val="tx1"/>
                </a:solidFill>
                <a:cs typeface="+mn-cs"/>
              </a:defRPr>
            </a:lvl1pPr>
            <a:extLst/>
          </a:lstStyle>
          <a:p>
            <a:pPr>
              <a:defRPr/>
            </a:pPr>
            <a:fld id="{3A539E4F-0574-439F-8B1C-136E94F66BA6}" type="datetimeFigureOut">
              <a:rPr lang="en-US"/>
              <a:pPr>
                <a:defRPr/>
              </a:pPr>
              <a:t>8/24/2012</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cs typeface="+mn-cs"/>
              </a:defRPr>
            </a:lvl1pPr>
            <a:extLst/>
          </a:lstStyle>
          <a:p>
            <a:pPr>
              <a:defRPr/>
            </a:pPr>
            <a:fld id="{244619D5-738A-421D-B72F-D69DB0F24D4F}" type="slidenum">
              <a:rPr lang="en-US"/>
              <a:pPr>
                <a:defRPr/>
              </a:pPr>
              <a:t>‹#›</a:t>
            </a:fld>
            <a:endParaRPr lang="en-US"/>
          </a:p>
        </p:txBody>
      </p:sp>
      <p:pic>
        <p:nvPicPr>
          <p:cNvPr id="3085" name="Picture 10" descr="OPERA bottom border"/>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 id="2147483892" r:id="rId13"/>
    <p:sldLayoutId id="2147483893" r:id="rId14"/>
  </p:sldLayoutIdLst>
  <p:transition spd="med">
    <p:fade thruBlk="1"/>
  </p:transition>
  <p:timing>
    <p:tnLst>
      <p:par>
        <p:cTn id="1" dur="indefinite" restart="never" nodeType="tmRoot"/>
      </p:par>
    </p:tnLst>
  </p:timing>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Calibri"/>
                <a:cs typeface="+mn-cs"/>
              </a:defRPr>
            </a:lvl1pPr>
          </a:lstStyle>
          <a:p>
            <a:pPr>
              <a:defRPr/>
            </a:pPr>
            <a:fld id="{FD4B2C9C-3FDB-4A2D-97D8-7FAB6EA59935}" type="slidenum">
              <a:rPr lang="en-US"/>
              <a:pPr>
                <a:defRPr/>
              </a:pPr>
              <a:t>‹#›</a:t>
            </a:fld>
            <a:endParaRPr lang="en-US"/>
          </a:p>
        </p:txBody>
      </p:sp>
      <p:pic>
        <p:nvPicPr>
          <p:cNvPr id="4102" name="Picture 9" descr="OER Logo.gi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707438" y="6446838"/>
            <a:ext cx="311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userDrawn="1"/>
        </p:nvSpPr>
        <p:spPr>
          <a:xfrm>
            <a:off x="101600" y="101600"/>
            <a:ext cx="8940800" cy="6662057"/>
          </a:xfrm>
          <a:prstGeom prst="rect">
            <a:avLst/>
          </a:prstGeom>
          <a:noFill/>
          <a:ln>
            <a:gradFill flip="none" rotWithShape="1">
              <a:gsLst>
                <a:gs pos="0">
                  <a:srgbClr val="03D4A8"/>
                </a:gs>
                <a:gs pos="25000">
                  <a:srgbClr val="21D6E0"/>
                </a:gs>
                <a:gs pos="75000">
                  <a:srgbClr val="0087E6"/>
                </a:gs>
                <a:gs pos="100000">
                  <a:srgbClr val="005CBF"/>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solidFill>
                <a:prstClr val="white"/>
              </a:solidFill>
            </a:endParaRPr>
          </a:p>
        </p:txBody>
      </p:sp>
      <p:pic>
        <p:nvPicPr>
          <p:cNvPr id="9" name="Picture 8" descr="HHS-NIH-OER Logo Combo.jpg"/>
          <p:cNvPicPr>
            <a:picLocks noChangeAspect="1"/>
          </p:cNvPicPr>
          <p:nvPr userDrawn="1"/>
        </p:nvPicPr>
        <p:blipFill>
          <a:blip r:embed="rId4" cstate="print">
            <a:clrChange>
              <a:clrFrom>
                <a:srgbClr val="FFFFFB"/>
              </a:clrFrom>
              <a:clrTo>
                <a:srgbClr val="FFFFFB">
                  <a:alpha val="0"/>
                </a:srgbClr>
              </a:clrTo>
            </a:clrChange>
            <a:duotone>
              <a:prstClr val="black"/>
              <a:schemeClr val="accent1">
                <a:tint val="45000"/>
                <a:satMod val="400000"/>
              </a:schemeClr>
            </a:duotone>
          </a:blip>
          <a:srcRect r="80282"/>
          <a:stretch>
            <a:fillRect/>
          </a:stretch>
        </p:blipFill>
        <p:spPr bwMode="auto">
          <a:xfrm>
            <a:off x="164592" y="6342888"/>
            <a:ext cx="400050" cy="381000"/>
          </a:xfrm>
          <a:prstGeom prst="rect">
            <a:avLst/>
          </a:prstGeom>
          <a:ln>
            <a:noFill/>
          </a:ln>
        </p:spPr>
      </p:pic>
      <p:pic>
        <p:nvPicPr>
          <p:cNvPr id="10" name="Picture 9" descr="NIH_Logo.tif"/>
          <p:cNvPicPr>
            <a:picLocks noChangeAspect="1"/>
          </p:cNvPicPr>
          <p:nvPr userDrawn="1"/>
        </p:nvPicPr>
        <p:blipFill>
          <a:blip r:embed="rId5" cstate="print">
            <a:clrChange>
              <a:clrFrom>
                <a:srgbClr val="FFFFFF"/>
              </a:clrFrom>
              <a:clrTo>
                <a:srgbClr val="FFFFFF">
                  <a:alpha val="0"/>
                </a:srgbClr>
              </a:clrTo>
            </a:clrChange>
            <a:duotone>
              <a:prstClr val="black"/>
              <a:schemeClr val="accent1">
                <a:tint val="45000"/>
                <a:satMod val="400000"/>
              </a:schemeClr>
            </a:duotone>
          </a:blip>
          <a:stretch>
            <a:fillRect/>
          </a:stretch>
        </p:blipFill>
        <p:spPr bwMode="auto">
          <a:xfrm>
            <a:off x="609600" y="6324600"/>
            <a:ext cx="403750" cy="403604"/>
          </a:xfrm>
          <a:prstGeom prst="rect">
            <a:avLst/>
          </a:prstGeom>
        </p:spPr>
      </p:pic>
    </p:spTree>
  </p:cSld>
  <p:clrMap bg1="lt1" tx1="dk1" bg2="lt2" tx2="dk2" accent1="accent1" accent2="accent2" accent3="accent3" accent4="accent4" accent5="accent5" accent6="accent6" hlink="hlink" folHlink="folHlink"/>
  <p:sldLayoutIdLst>
    <p:sldLayoutId id="2147483894"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grants.nih.gov/grants/compliance/42_CFR_50_Subpart_F.htm"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hyperlink" Target="http://www.gpo.gov/fdsys/pkg/FR-2011-08-25/pdf/2011-21633.pdf"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3" Type="http://schemas.openxmlformats.org/officeDocument/2006/relationships/hyperlink" Target="mailto:fcoicontracts@mail.nih.gov" TargetMode="External"/><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hyperlink" Target="http://era.nih.gov/services_for_applicants/other/fcoi.cfm" TargetMode="External"/><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3" Type="http://schemas.openxmlformats.org/officeDocument/2006/relationships/hyperlink" Target="mailto:FCOICompliance@mail.nih.gov" TargetMode="External"/><Relationship Id="rId7" Type="http://schemas.openxmlformats.org/officeDocument/2006/relationships/image" Target="../media/image12.png"/><Relationship Id="rId2" Type="http://schemas.openxmlformats.org/officeDocument/2006/relationships/notesSlide" Target="../notesSlides/notesSlide57.xml"/><Relationship Id="rId1" Type="http://schemas.openxmlformats.org/officeDocument/2006/relationships/slideLayout" Target="../slideLayouts/slideLayout13.xml"/><Relationship Id="rId6" Type="http://schemas.openxmlformats.org/officeDocument/2006/relationships/hyperlink" Target="http://grants.nih.gov/" TargetMode="External"/><Relationship Id="rId5" Type="http://schemas.openxmlformats.org/officeDocument/2006/relationships/hyperlink" Target="http://grants.nih.gov/grants/guide/notice-files/NOT-OD-11-121.html" TargetMode="External"/><Relationship Id="rId4" Type="http://schemas.openxmlformats.org/officeDocument/2006/relationships/hyperlink" Target="http://grants.nih.gov/grants/policy/coi/"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mailto:diane.dean@nih.gov" TargetMode="External"/><Relationship Id="rId2" Type="http://schemas.openxmlformats.org/officeDocument/2006/relationships/notesSlide" Target="../notesSlides/notesSlide58.xml"/><Relationship Id="rId1" Type="http://schemas.openxmlformats.org/officeDocument/2006/relationships/slideLayout" Target="../slideLayouts/slideLayout13.xml"/><Relationship Id="rId4" Type="http://schemas.openxmlformats.org/officeDocument/2006/relationships/hyperlink" Target="mailto:kathy.hancock@nih.gov"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hyperlink" Target="http://www.gpo.gov/fdsys/pkg/FR-2011-08-25/pdf/2011-21633.pd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6.xml"/><Relationship Id="rId1" Type="http://schemas.openxmlformats.org/officeDocument/2006/relationships/slideLayout" Target="../slideLayouts/slideLayout38.xml"/><Relationship Id="rId5" Type="http://schemas.openxmlformats.org/officeDocument/2006/relationships/image" Target="../media/image11.png"/><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00"/>
            <a:ext cx="6705600" cy="1829761"/>
          </a:xfrm>
        </p:spPr>
        <p:txBody>
          <a:bodyPr>
            <a:noAutofit/>
          </a:bodyPr>
          <a:lstStyle/>
          <a:p>
            <a:pPr algn="ctr" fontAlgn="auto">
              <a:spcAft>
                <a:spcPts val="0"/>
              </a:spcAft>
              <a:defRPr/>
            </a:pPr>
            <a:r>
              <a:rPr lang="en-US" sz="5400" dirty="0" smtClean="0">
                <a:solidFill>
                  <a:srgbClr val="000000"/>
                </a:solidFill>
              </a:rPr>
              <a:t>Financial Conflict of Interest</a:t>
            </a:r>
            <a:endParaRPr lang="en-US" sz="5400" dirty="0">
              <a:solidFill>
                <a:srgbClr val="000000"/>
              </a:solidFill>
            </a:endParaRPr>
          </a:p>
        </p:txBody>
      </p:sp>
      <p:sp>
        <p:nvSpPr>
          <p:cNvPr id="3" name="Subtitle 2"/>
          <p:cNvSpPr>
            <a:spLocks noGrp="1"/>
          </p:cNvSpPr>
          <p:nvPr>
            <p:ph type="subTitle" idx="1"/>
          </p:nvPr>
        </p:nvSpPr>
        <p:spPr>
          <a:xfrm>
            <a:off x="0" y="2590800"/>
            <a:ext cx="9144000" cy="1600200"/>
          </a:xfrm>
        </p:spPr>
        <p:txBody>
          <a:bodyPr>
            <a:normAutofit/>
          </a:bodyPr>
          <a:lstStyle/>
          <a:p>
            <a:pPr marR="0" algn="ctr">
              <a:lnSpc>
                <a:spcPct val="80000"/>
              </a:lnSpc>
            </a:pPr>
            <a:r>
              <a:rPr lang="en-US" sz="2100" b="1" smtClean="0">
                <a:latin typeface="Tahoma" pitchFamily="34" charset="0"/>
                <a:cs typeface="Tahoma" pitchFamily="34" charset="0"/>
              </a:rPr>
              <a:t>2011 Revised Regulation</a:t>
            </a:r>
          </a:p>
          <a:p>
            <a:pPr marR="0" algn="ctr">
              <a:lnSpc>
                <a:spcPct val="80000"/>
              </a:lnSpc>
            </a:pPr>
            <a:r>
              <a:rPr lang="en-US" sz="2100" b="1" smtClean="0">
                <a:latin typeface="Tahoma" pitchFamily="34" charset="0"/>
                <a:cs typeface="Tahoma" pitchFamily="34" charset="0"/>
              </a:rPr>
              <a:t>FCOI Webinar for Grantees</a:t>
            </a:r>
          </a:p>
          <a:p>
            <a:pPr marR="0" algn="ctr">
              <a:lnSpc>
                <a:spcPct val="80000"/>
              </a:lnSpc>
            </a:pPr>
            <a:r>
              <a:rPr lang="en-US" sz="2100" b="1" smtClean="0">
                <a:latin typeface="Tahoma" pitchFamily="34" charset="0"/>
                <a:cs typeface="Tahoma" pitchFamily="34" charset="0"/>
              </a:rPr>
              <a:t>Provided by the National Institutes of Health</a:t>
            </a:r>
          </a:p>
          <a:p>
            <a:pPr marR="0" algn="ctr">
              <a:lnSpc>
                <a:spcPct val="80000"/>
              </a:lnSpc>
            </a:pPr>
            <a:endParaRPr lang="en-US" sz="2100" smtClean="0">
              <a:latin typeface="Tahoma" pitchFamily="34" charset="0"/>
              <a:cs typeface="Tahoma" pitchFamily="34" charset="0"/>
            </a:endParaRPr>
          </a:p>
          <a:p>
            <a:pPr marR="0" algn="ctr">
              <a:lnSpc>
                <a:spcPct val="80000"/>
              </a:lnSpc>
            </a:pPr>
            <a:r>
              <a:rPr lang="en-US" sz="2100" smtClean="0">
                <a:latin typeface="Tahoma" pitchFamily="34" charset="0"/>
                <a:cs typeface="Tahoma" pitchFamily="34" charset="0"/>
              </a:rPr>
              <a:t>November 30, 2011</a:t>
            </a: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C2E61DAB-83D8-4F07-9CAF-3692E901A644}" type="slidenum">
              <a:rPr lang="en-US"/>
              <a:pPr eaLnBrk="1" hangingPunct="1"/>
              <a:t>10</a:t>
            </a:fld>
            <a:endParaRPr lang="en-US"/>
          </a:p>
        </p:txBody>
      </p:sp>
      <p:sp>
        <p:nvSpPr>
          <p:cNvPr id="5" name="Title 4"/>
          <p:cNvSpPr>
            <a:spLocks noGrp="1"/>
          </p:cNvSpPr>
          <p:nvPr>
            <p:ph type="title"/>
          </p:nvPr>
        </p:nvSpPr>
        <p:spPr/>
        <p:txBody>
          <a:bodyPr/>
          <a:lstStyle/>
          <a:p>
            <a:pPr fontAlgn="auto">
              <a:spcAft>
                <a:spcPts val="0"/>
              </a:spcAft>
              <a:defRPr/>
            </a:pPr>
            <a:r>
              <a:rPr lang="en-US" sz="6000" dirty="0" smtClean="0"/>
              <a:t>Key Definitions</a:t>
            </a:r>
            <a:endParaRPr lang="en-US" sz="6000" dirty="0"/>
          </a:p>
        </p:txBody>
      </p:sp>
      <p:sp>
        <p:nvSpPr>
          <p:cNvPr id="43012" name="TextBox 5"/>
          <p:cNvSpPr txBox="1">
            <a:spLocks noChangeArrowheads="1"/>
          </p:cNvSpPr>
          <p:nvPr/>
        </p:nvSpPr>
        <p:spPr bwMode="auto">
          <a:xfrm>
            <a:off x="228600" y="4343400"/>
            <a:ext cx="5943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b="1"/>
              <a:t>Diane Dean</a:t>
            </a:r>
          </a:p>
          <a:p>
            <a:pPr eaLnBrk="1" hangingPunct="1"/>
            <a:endParaRPr lang="en-US" b="1"/>
          </a:p>
          <a:p>
            <a:pPr eaLnBrk="1" hangingPunct="1">
              <a:lnSpc>
                <a:spcPct val="80000"/>
              </a:lnSpc>
              <a:buFont typeface="Wingdings" pitchFamily="2" charset="2"/>
              <a:buNone/>
            </a:pPr>
            <a:r>
              <a:rPr lang="en-US" b="1">
                <a:latin typeface="Tahoma" pitchFamily="34" charset="0"/>
              </a:rPr>
              <a:t>Director</a:t>
            </a:r>
          </a:p>
          <a:p>
            <a:pPr eaLnBrk="1" hangingPunct="1">
              <a:lnSpc>
                <a:spcPct val="80000"/>
              </a:lnSpc>
              <a:buFont typeface="Wingdings" pitchFamily="2" charset="2"/>
              <a:buNone/>
            </a:pPr>
            <a:r>
              <a:rPr lang="en-US" b="1">
                <a:latin typeface="Tahoma" pitchFamily="34" charset="0"/>
              </a:rPr>
              <a:t>Division of Grants Compliance and Oversight </a:t>
            </a:r>
          </a:p>
          <a:p>
            <a:pPr eaLnBrk="1" hangingPunct="1">
              <a:lnSpc>
                <a:spcPct val="80000"/>
              </a:lnSpc>
              <a:buFont typeface="Wingdings" pitchFamily="2" charset="2"/>
              <a:buNone/>
            </a:pPr>
            <a:r>
              <a:rPr lang="en-US" b="1">
                <a:latin typeface="Tahoma" pitchFamily="34" charset="0"/>
              </a:rPr>
              <a:t>Office of Extramural Research</a:t>
            </a:r>
            <a:endParaRPr lang="en-US"/>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457200" y="1828800"/>
            <a:ext cx="8297863" cy="4297363"/>
          </a:xfrm>
        </p:spPr>
        <p:txBody>
          <a:bodyPr/>
          <a:lstStyle/>
          <a:p>
            <a:pPr>
              <a:buClr>
                <a:schemeClr val="tx1"/>
              </a:buClr>
              <a:buFont typeface="Wingdings" pitchFamily="2" charset="2"/>
              <a:buNone/>
            </a:pPr>
            <a:r>
              <a:rPr lang="en-US" smtClean="0"/>
              <a:t>	Investigator means the project director or principal Investigator and any other person, regardless of title or position, who is responsible for the design, conduct, or reporting of research funded by the NIH, or proposed for such funding, which may include, for example, collaborators or consultants.</a:t>
            </a:r>
          </a:p>
        </p:txBody>
      </p:sp>
      <p:sp>
        <p:nvSpPr>
          <p:cNvPr id="4403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FE5696CF-E8EE-46EA-B03A-BED4589825E9}" type="slidenum">
              <a:rPr lang="en-US"/>
              <a:pPr eaLnBrk="1" hangingPunct="1"/>
              <a:t>11</a:t>
            </a:fld>
            <a:endParaRPr lang="en-US"/>
          </a:p>
        </p:txBody>
      </p:sp>
      <p:sp>
        <p:nvSpPr>
          <p:cNvPr id="596994" name="Rectangle 2"/>
          <p:cNvSpPr>
            <a:spLocks noGrp="1" noChangeArrowheads="1"/>
          </p:cNvSpPr>
          <p:nvPr>
            <p:ph type="title"/>
          </p:nvPr>
        </p:nvSpPr>
        <p:spPr/>
        <p:txBody>
          <a:bodyPr/>
          <a:lstStyle/>
          <a:p>
            <a:pPr algn="ctr" fontAlgn="auto">
              <a:spcAft>
                <a:spcPts val="0"/>
              </a:spcAft>
              <a:defRPr/>
            </a:pPr>
            <a:r>
              <a:rPr lang="en-US" i="1" dirty="0" smtClean="0"/>
              <a:t>Investigator</a:t>
            </a:r>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0" y="1447800"/>
            <a:ext cx="8686800" cy="4419600"/>
          </a:xfrm>
        </p:spPr>
        <p:txBody>
          <a:bodyPr>
            <a:normAutofit lnSpcReduction="10000"/>
          </a:bodyPr>
          <a:lstStyle/>
          <a:p>
            <a:pPr marL="621792" lvl="1" fontAlgn="auto">
              <a:spcBef>
                <a:spcPts val="324"/>
              </a:spcBef>
              <a:spcAft>
                <a:spcPts val="0"/>
              </a:spcAft>
              <a:buFont typeface="Wingdings" pitchFamily="2" charset="2"/>
              <a:buNone/>
              <a:defRPr/>
            </a:pPr>
            <a:endParaRPr lang="en-US" sz="2400" dirty="0" smtClean="0"/>
          </a:p>
          <a:p>
            <a:pPr marL="621792" lvl="1" fontAlgn="auto">
              <a:spcBef>
                <a:spcPts val="324"/>
              </a:spcBef>
              <a:spcAft>
                <a:spcPts val="0"/>
              </a:spcAft>
              <a:buFont typeface="Wingdings" pitchFamily="2" charset="2"/>
              <a:buNone/>
              <a:defRPr/>
            </a:pPr>
            <a:r>
              <a:rPr lang="en-US" dirty="0" smtClean="0"/>
              <a:t> 	</a:t>
            </a:r>
            <a:r>
              <a:rPr lang="en-US" sz="2800" dirty="0" smtClean="0"/>
              <a:t>Institutional responsibilities means an Investigator's professional responsibilities on behalf of the Institution, and as defined by the Institution in its policy on financial conflicts of interest, which may include for example: activities such as research, research consultation, teaching, professional practice, institutional committee memberships, and service on panels such as Institutional Review Boards or Data and Safety Monitoring Boards.</a:t>
            </a:r>
          </a:p>
          <a:p>
            <a:pPr marL="621792" lvl="1" fontAlgn="auto">
              <a:spcBef>
                <a:spcPts val="324"/>
              </a:spcBef>
              <a:spcAft>
                <a:spcPts val="0"/>
              </a:spcAft>
              <a:defRPr/>
            </a:pPr>
            <a:endParaRPr lang="en-US" sz="2400" dirty="0" smtClean="0"/>
          </a:p>
        </p:txBody>
      </p:sp>
      <p:sp>
        <p:nvSpPr>
          <p:cNvPr id="4505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BD3EA6E-949A-41FC-9749-F6D5C7866CAA}" type="slidenum">
              <a:rPr lang="en-US"/>
              <a:pPr eaLnBrk="1" hangingPunct="1"/>
              <a:t>12</a:t>
            </a:fld>
            <a:endParaRPr lang="en-US"/>
          </a:p>
        </p:txBody>
      </p:sp>
      <p:sp>
        <p:nvSpPr>
          <p:cNvPr id="579586" name="Rectangle 2"/>
          <p:cNvSpPr>
            <a:spLocks noGrp="1" noChangeArrowheads="1"/>
          </p:cNvSpPr>
          <p:nvPr>
            <p:ph type="title"/>
          </p:nvPr>
        </p:nvSpPr>
        <p:spPr>
          <a:xfrm>
            <a:off x="0" y="0"/>
            <a:ext cx="9144000" cy="1676400"/>
          </a:xfrm>
        </p:spPr>
        <p:txBody>
          <a:bodyPr>
            <a:normAutofit fontScale="90000"/>
          </a:bodyPr>
          <a:lstStyle/>
          <a:p>
            <a:pPr algn="ctr" fontAlgn="auto">
              <a:spcAft>
                <a:spcPts val="0"/>
              </a:spcAft>
              <a:defRPr/>
            </a:pPr>
            <a:r>
              <a:rPr lang="en-US" dirty="0" smtClean="0"/>
              <a:t/>
            </a:r>
            <a:br>
              <a:rPr lang="en-US" dirty="0" smtClean="0"/>
            </a:br>
            <a:r>
              <a:rPr lang="en-US" sz="4600" i="1" dirty="0" smtClean="0"/>
              <a:t>Investigator’s Institutional Responsibilities</a:t>
            </a:r>
            <a:r>
              <a:rPr lang="en-US" sz="4400" i="1" dirty="0" smtClean="0"/>
              <a:t/>
            </a:r>
            <a:br>
              <a:rPr lang="en-US" sz="4400" i="1" dirty="0" smtClean="0"/>
            </a:br>
            <a:endParaRPr lang="en-US" sz="4400" i="1" dirty="0" smtClean="0"/>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7" name="Rectangle 3"/>
          <p:cNvSpPr>
            <a:spLocks noGrp="1" noChangeArrowheads="1"/>
          </p:cNvSpPr>
          <p:nvPr>
            <p:ph idx="1"/>
          </p:nvPr>
        </p:nvSpPr>
        <p:spPr>
          <a:xfrm>
            <a:off x="228600" y="1295400"/>
            <a:ext cx="8526463" cy="7162800"/>
          </a:xfrm>
        </p:spPr>
        <p:txBody>
          <a:bodyPr>
            <a:normAutofit fontScale="25000" lnSpcReduction="20000"/>
          </a:bodyPr>
          <a:lstStyle/>
          <a:p>
            <a:pPr marL="365760" indent="-256032" fontAlgn="auto">
              <a:lnSpc>
                <a:spcPct val="120000"/>
              </a:lnSpc>
              <a:spcAft>
                <a:spcPts val="0"/>
              </a:spcAft>
              <a:buFont typeface="Wingdings" pitchFamily="2" charset="2"/>
              <a:buNone/>
              <a:defRPr/>
            </a:pPr>
            <a:r>
              <a:rPr lang="en-US" sz="8000" dirty="0" smtClean="0"/>
              <a:t>   (1) A financial interest consisting of one or more of the following interests of the Investigator (and those of the Investigator’s spouse and dependent children) that reasonably appears to be related to the Investigator’s institutional responsibilities:</a:t>
            </a:r>
          </a:p>
          <a:p>
            <a:pPr marL="365760" indent="-256032" fontAlgn="auto">
              <a:lnSpc>
                <a:spcPct val="120000"/>
              </a:lnSpc>
              <a:spcAft>
                <a:spcPts val="0"/>
              </a:spcAft>
              <a:buFont typeface="Wingdings" pitchFamily="2" charset="2"/>
              <a:buNone/>
              <a:defRPr/>
            </a:pPr>
            <a:endParaRPr lang="en-US" sz="8000" dirty="0" smtClean="0"/>
          </a:p>
          <a:p>
            <a:pPr marL="621792" lvl="1" fontAlgn="auto">
              <a:lnSpc>
                <a:spcPct val="120000"/>
              </a:lnSpc>
              <a:spcBef>
                <a:spcPts val="324"/>
              </a:spcBef>
              <a:spcAft>
                <a:spcPts val="0"/>
              </a:spcAft>
              <a:buFont typeface="Wingdings" pitchFamily="2" charset="2"/>
              <a:buNone/>
              <a:defRPr/>
            </a:pPr>
            <a:r>
              <a:rPr lang="en-US" sz="7600" dirty="0" smtClean="0"/>
              <a:t>   </a:t>
            </a:r>
            <a:r>
              <a:rPr lang="en-US" sz="8000" dirty="0" smtClean="0"/>
              <a:t>(</a:t>
            </a:r>
            <a:r>
              <a:rPr lang="en-US" sz="8000" dirty="0" err="1" smtClean="0"/>
              <a:t>i</a:t>
            </a:r>
            <a:r>
              <a:rPr lang="en-US" sz="8000" dirty="0" smtClean="0"/>
              <a:t>) With regard to any publicly traded entity, a </a:t>
            </a:r>
            <a:r>
              <a:rPr lang="en-US" sz="8000" i="1" dirty="0" smtClean="0"/>
              <a:t>significant financial interest </a:t>
            </a:r>
            <a:r>
              <a:rPr lang="en-US" sz="8000" dirty="0" smtClean="0"/>
              <a:t>exists if the value of any remuneration received from the entity in the twelve months preceding the disclosure and the value of any equity interest in the entity as of the date of disclosure, when aggregated, exceeds $5,000.  For purposes of this definition, remuneration includes salary and any payment for services not otherwise identified as salary (e.g., consulting fees, honoraria, paid authorship); equity interest includes any stock, stock option, or other ownership interest, as determined through reference to public prices or other reasonable measures of fair market value;</a:t>
            </a:r>
          </a:p>
          <a:p>
            <a:pPr marL="365760" indent="-256032" fontAlgn="auto">
              <a:lnSpc>
                <a:spcPct val="120000"/>
              </a:lnSpc>
              <a:spcAft>
                <a:spcPts val="0"/>
              </a:spcAft>
              <a:buFont typeface="Wingdings" pitchFamily="2" charset="2"/>
              <a:buNone/>
              <a:defRPr/>
            </a:pPr>
            <a:endParaRPr lang="en-US" sz="4000" dirty="0" smtClean="0"/>
          </a:p>
          <a:p>
            <a:pPr marL="365760" indent="-256032" fontAlgn="auto">
              <a:lnSpc>
                <a:spcPct val="120000"/>
              </a:lnSpc>
              <a:spcAft>
                <a:spcPts val="0"/>
              </a:spcAft>
              <a:buFont typeface="Wingdings" pitchFamily="2" charset="2"/>
              <a:buNone/>
              <a:defRPr/>
            </a:pPr>
            <a:r>
              <a:rPr lang="en-US" sz="4000" dirty="0" smtClean="0"/>
              <a:t>   </a:t>
            </a:r>
            <a:endParaRPr lang="en-US" dirty="0" smtClean="0"/>
          </a:p>
        </p:txBody>
      </p:sp>
      <p:sp>
        <p:nvSpPr>
          <p:cNvPr id="4608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F5F340E4-D431-427B-A382-2EE14F7957E4}" type="slidenum">
              <a:rPr lang="en-US"/>
              <a:pPr eaLnBrk="1" hangingPunct="1"/>
              <a:t>13</a:t>
            </a:fld>
            <a:endParaRPr lang="en-US"/>
          </a:p>
        </p:txBody>
      </p:sp>
      <p:sp>
        <p:nvSpPr>
          <p:cNvPr id="574466" name="Rectangle 2"/>
          <p:cNvSpPr>
            <a:spLocks noGrp="1" noChangeArrowheads="1"/>
          </p:cNvSpPr>
          <p:nvPr>
            <p:ph type="title"/>
          </p:nvPr>
        </p:nvSpPr>
        <p:spPr>
          <a:xfrm>
            <a:off x="0" y="76200"/>
            <a:ext cx="9144000" cy="1066801"/>
          </a:xfrm>
        </p:spPr>
        <p:txBody>
          <a:bodyPr>
            <a:noAutofit/>
          </a:bodyPr>
          <a:lstStyle/>
          <a:p>
            <a:pPr algn="ctr" fontAlgn="auto">
              <a:spcAft>
                <a:spcPts val="0"/>
              </a:spcAft>
              <a:defRPr/>
            </a:pPr>
            <a:r>
              <a:rPr lang="en-US" i="1" dirty="0" smtClean="0"/>
              <a:t>Significant Financial Interest (SFI)</a:t>
            </a:r>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525963"/>
          </a:xfrm>
        </p:spPr>
        <p:txBody>
          <a:bodyPr>
            <a:normAutofit fontScale="77500" lnSpcReduction="20000"/>
          </a:bodyPr>
          <a:lstStyle/>
          <a:p>
            <a:pPr marL="365760" indent="-256032" fontAlgn="auto">
              <a:spcAft>
                <a:spcPts val="0"/>
              </a:spcAft>
              <a:defRPr/>
            </a:pPr>
            <a:endParaRPr lang="en-US" dirty="0" smtClean="0"/>
          </a:p>
          <a:p>
            <a:pPr marL="365760" indent="-256032" fontAlgn="auto">
              <a:lnSpc>
                <a:spcPct val="120000"/>
              </a:lnSpc>
              <a:spcAft>
                <a:spcPts val="0"/>
              </a:spcAft>
              <a:buFont typeface="Wingdings" pitchFamily="2" charset="2"/>
              <a:buNone/>
              <a:defRPr/>
            </a:pPr>
            <a:r>
              <a:rPr lang="en-US" dirty="0" smtClean="0"/>
              <a:t>	(ii) With regard to any non-publicly traded entity, a </a:t>
            </a:r>
            <a:r>
              <a:rPr lang="en-US" i="1" dirty="0" smtClean="0"/>
              <a:t>significant financial interest </a:t>
            </a:r>
            <a:r>
              <a:rPr lang="en-US" dirty="0" smtClean="0"/>
              <a:t>exists if the value of any remuneration received from the entity in the twelve months preceding the disclosure, when aggregated, exceeds $5,000, or when the Investigator (or the Investigator’s spouse or dependent children) holds any equity interest (e.g., stock, stock option, or other ownership interest); or</a:t>
            </a:r>
          </a:p>
          <a:p>
            <a:pPr marL="365760" indent="-256032" fontAlgn="auto">
              <a:lnSpc>
                <a:spcPct val="120000"/>
              </a:lnSpc>
              <a:spcAft>
                <a:spcPts val="0"/>
              </a:spcAft>
              <a:defRPr/>
            </a:pPr>
            <a:endParaRPr lang="en-US" dirty="0" smtClean="0"/>
          </a:p>
          <a:p>
            <a:pPr marL="365760" indent="-256032" fontAlgn="auto">
              <a:lnSpc>
                <a:spcPct val="120000"/>
              </a:lnSpc>
              <a:spcAft>
                <a:spcPts val="0"/>
              </a:spcAft>
              <a:buFont typeface="Wingdings" pitchFamily="2" charset="2"/>
              <a:buNone/>
              <a:defRPr/>
            </a:pPr>
            <a:r>
              <a:rPr lang="en-US" dirty="0" smtClean="0"/>
              <a:t>   (iii) Intellectual property rights and interests (e.g., patents, copyrights), upon receipt of income related to such rights and interests. </a:t>
            </a:r>
          </a:p>
          <a:p>
            <a:pPr marL="365760" indent="-256032" fontAlgn="auto">
              <a:spcAft>
                <a:spcPts val="0"/>
              </a:spcAft>
              <a:defRPr/>
            </a:pPr>
            <a:endParaRPr lang="en-US" dirty="0"/>
          </a:p>
        </p:txBody>
      </p:sp>
      <p:sp>
        <p:nvSpPr>
          <p:cNvPr id="4710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B9EF3406-4295-4C69-95D1-9C9117102212}" type="slidenum">
              <a:rPr lang="en-US"/>
              <a:pPr eaLnBrk="1" hangingPunct="1"/>
              <a:t>14</a:t>
            </a:fld>
            <a:endParaRPr lang="en-US"/>
          </a:p>
        </p:txBody>
      </p:sp>
      <p:sp>
        <p:nvSpPr>
          <p:cNvPr id="4" name="Title 3"/>
          <p:cNvSpPr>
            <a:spLocks noGrp="1"/>
          </p:cNvSpPr>
          <p:nvPr>
            <p:ph type="title"/>
          </p:nvPr>
        </p:nvSpPr>
        <p:spPr>
          <a:xfrm>
            <a:off x="0" y="152400"/>
            <a:ext cx="9144000" cy="1143000"/>
          </a:xfrm>
        </p:spPr>
        <p:txBody>
          <a:bodyPr>
            <a:noAutofit/>
          </a:bodyPr>
          <a:lstStyle/>
          <a:p>
            <a:pPr algn="ctr" fontAlgn="auto">
              <a:spcAft>
                <a:spcPts val="0"/>
              </a:spcAft>
              <a:defRPr/>
            </a:pPr>
            <a:r>
              <a:rPr lang="en-US" i="1" dirty="0" smtClean="0"/>
              <a:t>Significant Financial Interest (SFI)</a:t>
            </a:r>
            <a:endParaRPr lang="en-US" i="1" dirty="0"/>
          </a:p>
        </p:txBody>
      </p:sp>
    </p:spTree>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304800" y="1752600"/>
            <a:ext cx="8450263" cy="5638800"/>
          </a:xfrm>
        </p:spPr>
        <p:txBody>
          <a:bodyPr/>
          <a:lstStyle/>
          <a:p>
            <a:pPr>
              <a:buFont typeface="Wingdings" pitchFamily="2" charset="2"/>
              <a:buNone/>
            </a:pPr>
            <a:r>
              <a:rPr lang="en-US" smtClean="0"/>
              <a:t>  </a:t>
            </a:r>
            <a:r>
              <a:rPr lang="en-US" sz="2400" smtClean="0"/>
              <a:t>(2) Investigators also must disclose the occurrence of any reimbursed or sponsored travel (i.e., that which is paid on behalf of the Investigator and not reimbursed to the Investigator so that the exact monetary value may not be readily available), related to their institutional responsibilities, provided, however, that this disclosure requirement does not apply to travel that is reimbursed or sponsored by excluded sources provided in regulation.   </a:t>
            </a:r>
          </a:p>
        </p:txBody>
      </p:sp>
      <p:sp>
        <p:nvSpPr>
          <p:cNvPr id="4813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641D0A9B-6261-4B80-8530-E6B547B2FAD5}" type="slidenum">
              <a:rPr lang="en-US"/>
              <a:pPr eaLnBrk="1" hangingPunct="1"/>
              <a:t>15</a:t>
            </a:fld>
            <a:endParaRPr lang="en-US"/>
          </a:p>
        </p:txBody>
      </p:sp>
      <p:sp>
        <p:nvSpPr>
          <p:cNvPr id="574466" name="Rectangle 2"/>
          <p:cNvSpPr>
            <a:spLocks noGrp="1" noChangeArrowheads="1"/>
          </p:cNvSpPr>
          <p:nvPr>
            <p:ph type="title"/>
          </p:nvPr>
        </p:nvSpPr>
        <p:spPr>
          <a:xfrm>
            <a:off x="0" y="228600"/>
            <a:ext cx="9144000" cy="838200"/>
          </a:xfrm>
        </p:spPr>
        <p:txBody>
          <a:bodyPr>
            <a:noAutofit/>
          </a:bodyPr>
          <a:lstStyle/>
          <a:p>
            <a:pPr algn="ctr" fontAlgn="auto">
              <a:spcAft>
                <a:spcPts val="0"/>
              </a:spcAft>
              <a:defRPr/>
            </a:pPr>
            <a:r>
              <a:rPr lang="en-US" i="1" dirty="0" smtClean="0"/>
              <a:t>Significant Financial Interest (SFI)</a:t>
            </a:r>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idx="1"/>
          </p:nvPr>
        </p:nvSpPr>
        <p:spPr>
          <a:xfrm>
            <a:off x="381000" y="990600"/>
            <a:ext cx="8534400" cy="5562600"/>
          </a:xfrm>
        </p:spPr>
        <p:txBody>
          <a:bodyPr/>
          <a:lstStyle/>
          <a:p>
            <a:pPr marL="609600" indent="-609600">
              <a:lnSpc>
                <a:spcPct val="20000"/>
              </a:lnSpc>
              <a:buFont typeface="Wingdings" pitchFamily="2" charset="2"/>
              <a:buNone/>
            </a:pPr>
            <a:endParaRPr lang="en-US" smtClean="0"/>
          </a:p>
          <a:p>
            <a:pPr marL="609600" indent="-609600">
              <a:lnSpc>
                <a:spcPct val="90000"/>
              </a:lnSpc>
              <a:buClr>
                <a:schemeClr val="tx1"/>
              </a:buClr>
              <a:buFont typeface="Wingdings" pitchFamily="2" charset="2"/>
              <a:buNone/>
            </a:pPr>
            <a:r>
              <a:rPr lang="en-US" sz="2400" smtClean="0"/>
              <a:t> </a:t>
            </a:r>
          </a:p>
          <a:p>
            <a:pPr marL="609600" indent="-609600">
              <a:lnSpc>
                <a:spcPct val="90000"/>
              </a:lnSpc>
              <a:buClr>
                <a:schemeClr val="tx1"/>
              </a:buClr>
            </a:pPr>
            <a:r>
              <a:rPr lang="en-US" sz="2400" smtClean="0"/>
              <a:t>Salary royalties, or other remuneration paid by the Institution to the Investigator if the Investigator is currently employed or otherwise appointed by the Institution;</a:t>
            </a:r>
          </a:p>
          <a:p>
            <a:pPr marL="609600" indent="-609600">
              <a:lnSpc>
                <a:spcPct val="90000"/>
              </a:lnSpc>
              <a:buClr>
                <a:schemeClr val="tx1"/>
              </a:buClr>
            </a:pPr>
            <a:endParaRPr lang="en-US" sz="2400" smtClean="0"/>
          </a:p>
          <a:p>
            <a:pPr marL="609600" indent="-609600">
              <a:lnSpc>
                <a:spcPct val="90000"/>
              </a:lnSpc>
              <a:buClr>
                <a:schemeClr val="tx1"/>
              </a:buClr>
            </a:pPr>
            <a:r>
              <a:rPr lang="en-US" sz="2400" smtClean="0"/>
              <a:t>Intellectual Property Rights assigned to the Institution and agreements to share in royalties related to such rights;</a:t>
            </a:r>
          </a:p>
          <a:p>
            <a:pPr marL="609600" indent="-609600">
              <a:lnSpc>
                <a:spcPct val="90000"/>
              </a:lnSpc>
              <a:buClr>
                <a:schemeClr val="tx1"/>
              </a:buClr>
            </a:pPr>
            <a:endParaRPr lang="en-US" sz="2400" smtClean="0"/>
          </a:p>
          <a:p>
            <a:pPr marL="609600" indent="-609600">
              <a:lnSpc>
                <a:spcPct val="90000"/>
              </a:lnSpc>
              <a:buClr>
                <a:schemeClr val="tx1"/>
              </a:buClr>
            </a:pPr>
            <a:r>
              <a:rPr lang="en-US" sz="2400" smtClean="0"/>
              <a:t>Any ownership interest in the Institution held by the Investigator, if the Institution is a commercial or for-profit organization;</a:t>
            </a:r>
          </a:p>
        </p:txBody>
      </p:sp>
      <p:sp>
        <p:nvSpPr>
          <p:cNvPr id="447491" name="Rectangle 3"/>
          <p:cNvSpPr>
            <a:spLocks noGrp="1" noChangeArrowheads="1"/>
          </p:cNvSpPr>
          <p:nvPr>
            <p:ph type="title"/>
          </p:nvPr>
        </p:nvSpPr>
        <p:spPr>
          <a:xfrm>
            <a:off x="0" y="0"/>
            <a:ext cx="9144000" cy="990600"/>
          </a:xfrm>
        </p:spPr>
        <p:txBody>
          <a:bodyPr/>
          <a:lstStyle/>
          <a:p>
            <a:pPr algn="ctr" fontAlgn="auto">
              <a:spcAft>
                <a:spcPts val="0"/>
              </a:spcAft>
              <a:defRPr/>
            </a:pPr>
            <a:r>
              <a:rPr lang="en-US" i="1" dirty="0" smtClean="0"/>
              <a:t>SFI  Exclusions</a:t>
            </a:r>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300"/>
          </a:xfrm>
        </p:spPr>
        <p:txBody>
          <a:bodyPr>
            <a:normAutofit fontScale="85000" lnSpcReduction="20000"/>
          </a:bodyPr>
          <a:lstStyle/>
          <a:p>
            <a:pPr marL="609600" indent="-609600" fontAlgn="auto">
              <a:lnSpc>
                <a:spcPct val="90000"/>
              </a:lnSpc>
              <a:spcAft>
                <a:spcPts val="0"/>
              </a:spcAft>
              <a:buClr>
                <a:schemeClr val="tx1"/>
              </a:buClr>
              <a:defRPr/>
            </a:pPr>
            <a:r>
              <a:rPr lang="en-US" dirty="0" smtClean="0"/>
              <a:t>Income from investment vehicles, such as mutual funds and retirement accounts, as long as the Investigator does not directly control the investment decisions made in these vehicles;</a:t>
            </a:r>
          </a:p>
          <a:p>
            <a:pPr marL="609600" indent="-609600" fontAlgn="auto">
              <a:lnSpc>
                <a:spcPct val="90000"/>
              </a:lnSpc>
              <a:spcAft>
                <a:spcPts val="0"/>
              </a:spcAft>
              <a:buClr>
                <a:schemeClr val="tx1"/>
              </a:buClr>
              <a:defRPr/>
            </a:pPr>
            <a:endParaRPr lang="en-US" dirty="0" smtClean="0"/>
          </a:p>
          <a:p>
            <a:pPr marL="609600" indent="-609600" fontAlgn="auto">
              <a:lnSpc>
                <a:spcPct val="90000"/>
              </a:lnSpc>
              <a:spcAft>
                <a:spcPts val="0"/>
              </a:spcAft>
              <a:buClr>
                <a:schemeClr val="tx1"/>
              </a:buClr>
              <a:defRPr/>
            </a:pPr>
            <a:r>
              <a:rPr lang="en-US" dirty="0" smtClean="0"/>
              <a:t>Income from seminars, lectures, or teaching engagements sponsored by a federal, state or local government agency, an Institution of higher education as defined at 20 U.S.C. 1001(a), an academic teaching hospital, a medical center, or a research institute that is affiliated with an Institution of higher education; or</a:t>
            </a:r>
          </a:p>
          <a:p>
            <a:pPr marL="609600" indent="-609600" fontAlgn="auto">
              <a:lnSpc>
                <a:spcPct val="90000"/>
              </a:lnSpc>
              <a:spcAft>
                <a:spcPts val="0"/>
              </a:spcAft>
              <a:buClr>
                <a:schemeClr val="tx1"/>
              </a:buClr>
              <a:defRPr/>
            </a:pPr>
            <a:endParaRPr lang="en-US" dirty="0" smtClean="0"/>
          </a:p>
          <a:p>
            <a:pPr marL="609600" indent="-609600" fontAlgn="auto">
              <a:lnSpc>
                <a:spcPct val="90000"/>
              </a:lnSpc>
              <a:spcAft>
                <a:spcPts val="0"/>
              </a:spcAft>
              <a:buClr>
                <a:schemeClr val="tx1"/>
              </a:buClr>
              <a:defRPr/>
            </a:pPr>
            <a:r>
              <a:rPr lang="en-US" dirty="0" smtClean="0"/>
              <a:t>Income from service on advisory committees or review panels for a federal, state or local government agency, Institution of higher education as defied at 20 U.S.C. 1001(a), an academic teaching hospital, a medical center, or a research institute that is affiliated with an Institution of higher education.</a:t>
            </a:r>
          </a:p>
          <a:p>
            <a:pPr marL="365760" indent="-256032" fontAlgn="auto">
              <a:spcAft>
                <a:spcPts val="0"/>
              </a:spcAft>
              <a:defRPr/>
            </a:pPr>
            <a:endParaRPr lang="en-US" dirty="0"/>
          </a:p>
        </p:txBody>
      </p:sp>
      <p:sp>
        <p:nvSpPr>
          <p:cNvPr id="5017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F6C3C23-29B4-4AC9-90C7-9E7DDCF78E67}" type="slidenum">
              <a:rPr lang="en-US"/>
              <a:pPr eaLnBrk="1" hangingPunct="1"/>
              <a:t>17</a:t>
            </a:fld>
            <a:endParaRPr lang="en-US"/>
          </a:p>
        </p:txBody>
      </p:sp>
      <p:sp>
        <p:nvSpPr>
          <p:cNvPr id="4" name="Title 3"/>
          <p:cNvSpPr>
            <a:spLocks noGrp="1"/>
          </p:cNvSpPr>
          <p:nvPr>
            <p:ph type="title"/>
          </p:nvPr>
        </p:nvSpPr>
        <p:spPr>
          <a:xfrm>
            <a:off x="457200" y="152400"/>
            <a:ext cx="8229600" cy="792162"/>
          </a:xfrm>
        </p:spPr>
        <p:txBody>
          <a:bodyPr/>
          <a:lstStyle/>
          <a:p>
            <a:pPr algn="ctr" fontAlgn="auto">
              <a:spcAft>
                <a:spcPts val="0"/>
              </a:spcAft>
              <a:defRPr/>
            </a:pPr>
            <a:r>
              <a:rPr lang="en-US" i="1" dirty="0" smtClean="0"/>
              <a:t>SFI  Exclusions</a:t>
            </a:r>
            <a:endParaRPr lang="en-US" dirty="0"/>
          </a:p>
        </p:txBody>
      </p:sp>
    </p:spTree>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534988" y="2362200"/>
            <a:ext cx="7999412" cy="3200400"/>
          </a:xfrm>
        </p:spPr>
        <p:txBody>
          <a:bodyPr/>
          <a:lstStyle/>
          <a:p>
            <a:pPr>
              <a:buFont typeface="Wingdings" pitchFamily="2" charset="2"/>
              <a:buNone/>
            </a:pPr>
            <a:r>
              <a:rPr lang="en-US" smtClean="0"/>
              <a:t> 	An SFI that could directly and significantly affect the design, conduct, or reporting of  NIH-funded research.</a:t>
            </a:r>
          </a:p>
          <a:p>
            <a:endParaRPr lang="en-US" smtClean="0"/>
          </a:p>
          <a:p>
            <a:endParaRPr lang="en-US" smtClean="0"/>
          </a:p>
        </p:txBody>
      </p:sp>
      <p:sp>
        <p:nvSpPr>
          <p:cNvPr id="5120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0DA3433C-FE06-450C-AF6F-2FC9F2852C28}" type="slidenum">
              <a:rPr lang="en-US"/>
              <a:pPr eaLnBrk="1" hangingPunct="1"/>
              <a:t>18</a:t>
            </a:fld>
            <a:endParaRPr lang="en-US"/>
          </a:p>
        </p:txBody>
      </p:sp>
      <p:sp>
        <p:nvSpPr>
          <p:cNvPr id="433154" name="Rectangle 2"/>
          <p:cNvSpPr>
            <a:spLocks noGrp="1" noChangeArrowheads="1"/>
          </p:cNvSpPr>
          <p:nvPr>
            <p:ph type="title"/>
          </p:nvPr>
        </p:nvSpPr>
        <p:spPr>
          <a:xfrm>
            <a:off x="0" y="304800"/>
            <a:ext cx="9144000" cy="1295400"/>
          </a:xfrm>
        </p:spPr>
        <p:txBody>
          <a:bodyPr>
            <a:noAutofit/>
          </a:bodyPr>
          <a:lstStyle/>
          <a:p>
            <a:pPr algn="ctr" fontAlgn="auto">
              <a:spcAft>
                <a:spcPts val="0"/>
              </a:spcAft>
              <a:defRPr/>
            </a:pPr>
            <a:r>
              <a:rPr lang="en-US" i="1" dirty="0" smtClean="0"/>
              <a:t>Financial Conflict of Interest (FCOI)</a:t>
            </a:r>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1"/>
          </p:nvPr>
        </p:nvSpPr>
        <p:spPr>
          <a:xfrm>
            <a:off x="457200" y="1676400"/>
            <a:ext cx="8229600" cy="4454525"/>
          </a:xfrm>
        </p:spPr>
        <p:txBody>
          <a:bodyPr/>
          <a:lstStyle/>
          <a:p>
            <a:pPr>
              <a:buFont typeface="Wingdings" pitchFamily="2" charset="2"/>
              <a:buNone/>
            </a:pPr>
            <a:r>
              <a:rPr lang="en-US" smtClean="0"/>
              <a:t> 	Senior/key personnel means the PD/PI and any other person identified as senior/key personnel by the Institution in the grant application, progress report, or any other report submitted to the PHS by the Institution under the regulation.</a:t>
            </a:r>
          </a:p>
          <a:p>
            <a:pPr>
              <a:buFont typeface="Wingdings" pitchFamily="2" charset="2"/>
              <a:buNone/>
            </a:pPr>
            <a:endParaRPr lang="en-US" smtClean="0"/>
          </a:p>
          <a:p>
            <a:pPr>
              <a:buFont typeface="Wingdings" pitchFamily="2" charset="2"/>
              <a:buNone/>
            </a:pPr>
            <a:r>
              <a:rPr lang="en-US" smtClean="0"/>
              <a:t>  Note:  Different definition than the NIH Grants Policy Statement </a:t>
            </a:r>
          </a:p>
        </p:txBody>
      </p:sp>
      <p:sp>
        <p:nvSpPr>
          <p:cNvPr id="5222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FD0C0135-38CB-4E80-AF30-8661A49EE2DA}" type="slidenum">
              <a:rPr lang="en-US"/>
              <a:pPr eaLnBrk="1" hangingPunct="1"/>
              <a:t>19</a:t>
            </a:fld>
            <a:endParaRPr lang="en-US"/>
          </a:p>
        </p:txBody>
      </p:sp>
      <p:sp>
        <p:nvSpPr>
          <p:cNvPr id="2" name="Title 1"/>
          <p:cNvSpPr>
            <a:spLocks noGrp="1"/>
          </p:cNvSpPr>
          <p:nvPr>
            <p:ph type="title"/>
          </p:nvPr>
        </p:nvSpPr>
        <p:spPr/>
        <p:txBody>
          <a:bodyPr/>
          <a:lstStyle/>
          <a:p>
            <a:pPr algn="ctr" fontAlgn="auto">
              <a:spcAft>
                <a:spcPts val="0"/>
              </a:spcAft>
              <a:defRPr/>
            </a:pPr>
            <a:r>
              <a:rPr lang="en-US" i="1" dirty="0" smtClean="0"/>
              <a:t>Senior/Key Personnel</a:t>
            </a:r>
            <a:endParaRPr lang="en-US" i="1" dirty="0"/>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1"/>
          <p:cNvSpPr>
            <a:spLocks noGrp="1"/>
          </p:cNvSpPr>
          <p:nvPr>
            <p:ph idx="1"/>
          </p:nvPr>
        </p:nvSpPr>
        <p:spPr>
          <a:xfrm>
            <a:off x="381000" y="1371600"/>
            <a:ext cx="8229600" cy="4525963"/>
          </a:xfrm>
        </p:spPr>
        <p:txBody>
          <a:bodyPr/>
          <a:lstStyle/>
          <a:p>
            <a:pPr>
              <a:buClrTx/>
              <a:buSzPct val="100000"/>
            </a:pPr>
            <a:r>
              <a:rPr lang="en-US" sz="2600" smtClean="0"/>
              <a:t>Financial Conflict of Interest (FCOI)                                  2011 Revised Regulation</a:t>
            </a:r>
          </a:p>
          <a:p>
            <a:pPr>
              <a:buClrTx/>
              <a:buSzPct val="100000"/>
            </a:pPr>
            <a:r>
              <a:rPr lang="en-US" sz="2600" smtClean="0"/>
              <a:t>Key Definitions</a:t>
            </a:r>
          </a:p>
          <a:p>
            <a:pPr>
              <a:buClrTx/>
              <a:buSzPct val="100000"/>
            </a:pPr>
            <a:r>
              <a:rPr lang="en-US" sz="2600" smtClean="0"/>
              <a:t>Overview of Other Changes</a:t>
            </a:r>
          </a:p>
          <a:p>
            <a:pPr>
              <a:buClrTx/>
              <a:buSzPct val="100000"/>
            </a:pPr>
            <a:r>
              <a:rPr lang="en-US" sz="2600" smtClean="0"/>
              <a:t>Grantee Institution Responsibilities</a:t>
            </a:r>
          </a:p>
          <a:p>
            <a:pPr>
              <a:buClrTx/>
              <a:buSzPct val="100000"/>
            </a:pPr>
            <a:r>
              <a:rPr lang="en-US" sz="2600" smtClean="0"/>
              <a:t>Noncompliance</a:t>
            </a:r>
          </a:p>
          <a:p>
            <a:pPr>
              <a:buClrTx/>
              <a:buSzPct val="100000"/>
            </a:pPr>
            <a:r>
              <a:rPr lang="en-US" sz="2600" smtClean="0"/>
              <a:t>Submitting FCOI Reports to NIH</a:t>
            </a:r>
          </a:p>
          <a:p>
            <a:pPr>
              <a:buClrTx/>
              <a:buSzPct val="100000"/>
            </a:pPr>
            <a:r>
              <a:rPr lang="en-US" sz="2600" smtClean="0"/>
              <a:t>NIH Responsibilities</a:t>
            </a:r>
          </a:p>
          <a:p>
            <a:pPr>
              <a:buClrTx/>
              <a:buSzPct val="100000"/>
            </a:pPr>
            <a:r>
              <a:rPr lang="en-US" sz="2600" smtClean="0"/>
              <a:t>Resources</a:t>
            </a:r>
          </a:p>
          <a:p>
            <a:pPr>
              <a:buClrTx/>
              <a:buSzPct val="100000"/>
            </a:pPr>
            <a:r>
              <a:rPr lang="en-US" sz="2600" smtClean="0"/>
              <a:t>Q&amp;A Panel</a:t>
            </a:r>
          </a:p>
        </p:txBody>
      </p:sp>
      <p:sp>
        <p:nvSpPr>
          <p:cNvPr id="3481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3DAA7EEA-2685-4C43-BB23-8B92AAAFB447}" type="slidenum">
              <a:rPr lang="en-US"/>
              <a:pPr eaLnBrk="1" hangingPunct="1"/>
              <a:t>2</a:t>
            </a:fld>
            <a:endParaRPr lang="en-US"/>
          </a:p>
        </p:txBody>
      </p:sp>
      <p:sp>
        <p:nvSpPr>
          <p:cNvPr id="4" name="Title 3"/>
          <p:cNvSpPr>
            <a:spLocks noGrp="1"/>
          </p:cNvSpPr>
          <p:nvPr>
            <p:ph type="title"/>
          </p:nvPr>
        </p:nvSpPr>
        <p:spPr/>
        <p:txBody>
          <a:bodyPr/>
          <a:lstStyle/>
          <a:p>
            <a:pPr fontAlgn="auto">
              <a:spcAft>
                <a:spcPts val="0"/>
              </a:spcAft>
              <a:defRPr/>
            </a:pPr>
            <a:r>
              <a:rPr lang="en-US" sz="4000" dirty="0" smtClean="0">
                <a:solidFill>
                  <a:schemeClr val="bg2">
                    <a:lumMod val="25000"/>
                  </a:schemeClr>
                </a:solidFill>
                <a:latin typeface="Tahoma" pitchFamily="34" charset="0"/>
                <a:cs typeface="Tahoma" pitchFamily="34" charset="0"/>
              </a:rPr>
              <a:t>FCOI: What You Need to Know</a:t>
            </a:r>
            <a:endParaRPr lang="en-US" sz="4000" dirty="0">
              <a:solidFill>
                <a:schemeClr val="bg2">
                  <a:lumMod val="25000"/>
                </a:schemeClr>
              </a:solidFill>
              <a:latin typeface="Tahoma" pitchFamily="34" charset="0"/>
              <a:cs typeface="Tahoma" pitchFamily="34" charset="0"/>
            </a:endParaRPr>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1E22EA61-D07E-4605-974B-3151BA33F779}" type="slidenum">
              <a:rPr lang="en-US"/>
              <a:pPr eaLnBrk="1" hangingPunct="1"/>
              <a:t>20</a:t>
            </a:fld>
            <a:endParaRPr lang="en-US"/>
          </a:p>
        </p:txBody>
      </p:sp>
      <p:sp>
        <p:nvSpPr>
          <p:cNvPr id="4" name="Title 3"/>
          <p:cNvSpPr>
            <a:spLocks noGrp="1"/>
          </p:cNvSpPr>
          <p:nvPr>
            <p:ph type="title"/>
          </p:nvPr>
        </p:nvSpPr>
        <p:spPr>
          <a:xfrm>
            <a:off x="0" y="1905000"/>
            <a:ext cx="9144000" cy="1143000"/>
          </a:xfrm>
        </p:spPr>
        <p:txBody>
          <a:bodyPr/>
          <a:lstStyle/>
          <a:p>
            <a:pPr fontAlgn="auto">
              <a:spcAft>
                <a:spcPts val="0"/>
              </a:spcAft>
              <a:defRPr/>
            </a:pPr>
            <a:r>
              <a:rPr lang="en-US" sz="6000" dirty="0" smtClean="0"/>
              <a:t/>
            </a:r>
            <a:br>
              <a:rPr lang="en-US" sz="6000" dirty="0" smtClean="0"/>
            </a:br>
            <a:r>
              <a:rPr lang="en-US" sz="6000" dirty="0" smtClean="0"/>
              <a:t>Overview of Other Changes </a:t>
            </a:r>
          </a:p>
        </p:txBody>
      </p:sp>
      <p:sp>
        <p:nvSpPr>
          <p:cNvPr id="53252" name="TextBox 4"/>
          <p:cNvSpPr txBox="1">
            <a:spLocks noChangeArrowheads="1"/>
          </p:cNvSpPr>
          <p:nvPr/>
        </p:nvSpPr>
        <p:spPr bwMode="auto">
          <a:xfrm>
            <a:off x="228600" y="4473575"/>
            <a:ext cx="594360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b="1"/>
              <a:t>Dorit Zuk, Ph.D.</a:t>
            </a:r>
          </a:p>
          <a:p>
            <a:pPr eaLnBrk="1" hangingPunct="1"/>
            <a:endParaRPr lang="en-US" b="1"/>
          </a:p>
          <a:p>
            <a:pPr eaLnBrk="1" hangingPunct="1">
              <a:lnSpc>
                <a:spcPct val="80000"/>
              </a:lnSpc>
              <a:buFont typeface="Wingdings" pitchFamily="2" charset="2"/>
              <a:buNone/>
            </a:pPr>
            <a:r>
              <a:rPr lang="en-US" b="1">
                <a:latin typeface="Tahoma" pitchFamily="34" charset="0"/>
              </a:rPr>
              <a:t>Science Policy Advisor to the NIH Deputy Director for Extramural Research</a:t>
            </a:r>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
          <p:cNvSpPr>
            <a:spLocks noGrp="1" noChangeArrowheads="1"/>
          </p:cNvSpPr>
          <p:nvPr>
            <p:ph idx="1"/>
          </p:nvPr>
        </p:nvSpPr>
        <p:spPr>
          <a:xfrm>
            <a:off x="457200" y="1371600"/>
            <a:ext cx="8229600" cy="4759325"/>
          </a:xfrm>
        </p:spPr>
        <p:txBody>
          <a:bodyPr>
            <a:normAutofit lnSpcReduction="10000"/>
          </a:bodyPr>
          <a:lstStyle/>
          <a:p>
            <a:pPr marL="621792" lvl="1" fontAlgn="auto">
              <a:lnSpc>
                <a:spcPct val="90000"/>
              </a:lnSpc>
              <a:spcBef>
                <a:spcPts val="324"/>
              </a:spcBef>
              <a:spcAft>
                <a:spcPts val="0"/>
              </a:spcAft>
              <a:buFontTx/>
              <a:buNone/>
              <a:defRPr/>
            </a:pPr>
            <a:endParaRPr lang="en-US" sz="2000" dirty="0" smtClean="0"/>
          </a:p>
          <a:p>
            <a:pPr marL="621792" lvl="1" fontAlgn="auto">
              <a:spcBef>
                <a:spcPts val="324"/>
              </a:spcBef>
              <a:spcAft>
                <a:spcPts val="0"/>
              </a:spcAft>
              <a:buFontTx/>
              <a:buNone/>
              <a:defRPr/>
            </a:pPr>
            <a:r>
              <a:rPr lang="en-US" sz="2200" b="1" dirty="0" smtClean="0"/>
              <a:t>1995 REGULATION:</a:t>
            </a:r>
          </a:p>
          <a:p>
            <a:pPr marL="621792" lvl="1" fontAlgn="auto">
              <a:spcBef>
                <a:spcPts val="324"/>
              </a:spcBef>
              <a:spcAft>
                <a:spcPts val="0"/>
              </a:spcAft>
              <a:buFontTx/>
              <a:buNone/>
              <a:defRPr/>
            </a:pPr>
            <a:endParaRPr lang="en-US" sz="2200" dirty="0" smtClean="0"/>
          </a:p>
          <a:p>
            <a:pPr marL="621792" lvl="1" fontAlgn="auto">
              <a:spcBef>
                <a:spcPts val="324"/>
              </a:spcBef>
              <a:spcAft>
                <a:spcPts val="0"/>
              </a:spcAft>
              <a:buFont typeface="Wingdings" pitchFamily="2" charset="2"/>
              <a:buNone/>
              <a:defRPr/>
            </a:pPr>
            <a:r>
              <a:rPr lang="en-US" sz="2200" dirty="0" smtClean="0"/>
              <a:t>	Only SFIs related to NIH-funded research as determined by the Investigator</a:t>
            </a:r>
          </a:p>
          <a:p>
            <a:pPr marL="621792" lvl="1" fontAlgn="auto">
              <a:spcBef>
                <a:spcPts val="324"/>
              </a:spcBef>
              <a:spcAft>
                <a:spcPts val="0"/>
              </a:spcAft>
              <a:buFont typeface="Tahoma" pitchFamily="34" charset="0"/>
              <a:buChar char="−"/>
              <a:defRPr/>
            </a:pPr>
            <a:endParaRPr lang="en-US" sz="2200" b="1" dirty="0" smtClean="0"/>
          </a:p>
          <a:p>
            <a:pPr marL="621792" lvl="1" fontAlgn="auto">
              <a:spcBef>
                <a:spcPts val="324"/>
              </a:spcBef>
              <a:spcAft>
                <a:spcPts val="0"/>
              </a:spcAft>
              <a:buFont typeface="Wingdings" pitchFamily="2" charset="2"/>
              <a:buNone/>
              <a:defRPr/>
            </a:pPr>
            <a:r>
              <a:rPr lang="en-US" sz="2200" b="1" dirty="0" smtClean="0"/>
              <a:t>2011 REVISED REGULATION:</a:t>
            </a:r>
          </a:p>
          <a:p>
            <a:pPr marL="621792" lvl="1" fontAlgn="auto">
              <a:spcBef>
                <a:spcPts val="324"/>
              </a:spcBef>
              <a:spcAft>
                <a:spcPts val="0"/>
              </a:spcAft>
              <a:buFont typeface="Tahoma" pitchFamily="34" charset="0"/>
              <a:buChar char="−"/>
              <a:defRPr/>
            </a:pPr>
            <a:endParaRPr lang="en-US" sz="2200" dirty="0" smtClean="0"/>
          </a:p>
          <a:p>
            <a:pPr marL="621792" lvl="1" fontAlgn="auto">
              <a:spcBef>
                <a:spcPts val="324"/>
              </a:spcBef>
              <a:spcAft>
                <a:spcPts val="600"/>
              </a:spcAft>
              <a:buFont typeface="Wingdings" pitchFamily="2" charset="2"/>
              <a:buNone/>
              <a:defRPr/>
            </a:pPr>
            <a:r>
              <a:rPr lang="en-US" sz="2200" dirty="0" smtClean="0"/>
              <a:t>	SFIs include financial interests that are related to an Investigator’s institutional responsibilities</a:t>
            </a:r>
          </a:p>
          <a:p>
            <a:pPr marL="621792" lvl="1" fontAlgn="auto">
              <a:spcBef>
                <a:spcPts val="324"/>
              </a:spcBef>
              <a:spcAft>
                <a:spcPts val="600"/>
              </a:spcAft>
              <a:buFont typeface="Wingdings" pitchFamily="2" charset="2"/>
              <a:buNone/>
              <a:defRPr/>
            </a:pPr>
            <a:endParaRPr lang="en-US" sz="1600" dirty="0" smtClean="0"/>
          </a:p>
          <a:p>
            <a:pPr marL="621792" lvl="1" fontAlgn="auto">
              <a:spcBef>
                <a:spcPts val="324"/>
              </a:spcBef>
              <a:spcAft>
                <a:spcPts val="0"/>
              </a:spcAft>
              <a:buFont typeface="Wingdings" pitchFamily="2" charset="2"/>
              <a:buNone/>
              <a:defRPr/>
            </a:pPr>
            <a:r>
              <a:rPr lang="en-US" sz="2200" dirty="0" smtClean="0"/>
              <a:t>	Institutions are responsible for determining whether SFI relates to NIH-funded research and if it is an FCOI</a:t>
            </a:r>
          </a:p>
          <a:p>
            <a:pPr marL="365760" indent="-256032" fontAlgn="auto">
              <a:spcAft>
                <a:spcPts val="0"/>
              </a:spcAft>
              <a:defRPr/>
            </a:pPr>
            <a:endParaRPr lang="en-US" sz="2400" dirty="0" smtClean="0"/>
          </a:p>
          <a:p>
            <a:pPr marL="365760" indent="-256032" fontAlgn="auto">
              <a:spcAft>
                <a:spcPts val="0"/>
              </a:spcAft>
              <a:defRPr/>
            </a:pPr>
            <a:endParaRPr lang="en-US" sz="2000" dirty="0" smtClean="0"/>
          </a:p>
          <a:p>
            <a:pPr marL="621792" lvl="1" fontAlgn="auto">
              <a:lnSpc>
                <a:spcPct val="90000"/>
              </a:lnSpc>
              <a:spcBef>
                <a:spcPts val="324"/>
              </a:spcBef>
              <a:spcAft>
                <a:spcPts val="0"/>
              </a:spcAft>
              <a:buFontTx/>
              <a:buNone/>
              <a:defRPr/>
            </a:pPr>
            <a:endParaRPr lang="en-US" sz="2000" dirty="0" smtClean="0"/>
          </a:p>
          <a:p>
            <a:pPr marL="365760" indent="-256032" fontAlgn="auto">
              <a:lnSpc>
                <a:spcPct val="90000"/>
              </a:lnSpc>
              <a:spcAft>
                <a:spcPts val="0"/>
              </a:spcAft>
              <a:defRPr/>
            </a:pPr>
            <a:endParaRPr lang="en-US" sz="2400" dirty="0" smtClean="0"/>
          </a:p>
        </p:txBody>
      </p:sp>
      <p:sp>
        <p:nvSpPr>
          <p:cNvPr id="54275" name="Rectangle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l" eaLnBrk="1" hangingPunct="1"/>
            <a:fld id="{BAC5C101-B92C-441E-9840-B7C84E65D5E0}" type="slidenum">
              <a:rPr lang="en-US">
                <a:latin typeface="Arial" charset="0"/>
                <a:cs typeface="Arial" charset="0"/>
              </a:rPr>
              <a:pPr algn="l" eaLnBrk="1" hangingPunct="1"/>
              <a:t>21</a:t>
            </a:fld>
            <a:endParaRPr lang="en-US">
              <a:latin typeface="Arial" charset="0"/>
              <a:cs typeface="Arial" charset="0"/>
            </a:endParaRPr>
          </a:p>
        </p:txBody>
      </p:sp>
      <p:sp>
        <p:nvSpPr>
          <p:cNvPr id="75778" name="Rectangle 2"/>
          <p:cNvSpPr>
            <a:spLocks noGrp="1" noChangeArrowheads="1"/>
          </p:cNvSpPr>
          <p:nvPr>
            <p:ph type="title"/>
          </p:nvPr>
        </p:nvSpPr>
        <p:spPr/>
        <p:txBody>
          <a:bodyPr/>
          <a:lstStyle/>
          <a:p>
            <a:pPr algn="ctr" fontAlgn="auto">
              <a:spcAft>
                <a:spcPts val="0"/>
              </a:spcAft>
              <a:defRPr/>
            </a:pPr>
            <a:r>
              <a:rPr lang="en-US" dirty="0" smtClean="0"/>
              <a:t>Investigator Disclosure </a:t>
            </a:r>
            <a:endParaRPr lang="en-US" i="1" dirty="0" smtClean="0"/>
          </a:p>
        </p:txBody>
      </p: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idx="1"/>
          </p:nvPr>
        </p:nvSpPr>
        <p:spPr>
          <a:xfrm>
            <a:off x="457200" y="838200"/>
            <a:ext cx="8229600" cy="5216525"/>
          </a:xfrm>
        </p:spPr>
        <p:txBody>
          <a:bodyPr>
            <a:normAutofit fontScale="25000" lnSpcReduction="20000"/>
          </a:bodyPr>
          <a:lstStyle/>
          <a:p>
            <a:pPr marL="621792" lvl="1" fontAlgn="auto">
              <a:lnSpc>
                <a:spcPct val="120000"/>
              </a:lnSpc>
              <a:spcBef>
                <a:spcPts val="324"/>
              </a:spcBef>
              <a:spcAft>
                <a:spcPts val="0"/>
              </a:spcAft>
              <a:buFontTx/>
              <a:buNone/>
              <a:defRPr/>
            </a:pPr>
            <a:endParaRPr lang="en-US" sz="2400" dirty="0" smtClean="0"/>
          </a:p>
          <a:p>
            <a:pPr marL="621792" lvl="1" fontAlgn="auto">
              <a:lnSpc>
                <a:spcPct val="120000"/>
              </a:lnSpc>
              <a:spcBef>
                <a:spcPts val="324"/>
              </a:spcBef>
              <a:spcAft>
                <a:spcPts val="0"/>
              </a:spcAft>
              <a:buFontTx/>
              <a:buNone/>
              <a:defRPr/>
            </a:pPr>
            <a:r>
              <a:rPr lang="en-US" sz="8800" b="1" dirty="0" smtClean="0"/>
              <a:t>1995 REGULATION:</a:t>
            </a:r>
          </a:p>
          <a:p>
            <a:pPr marL="621792" lvl="1" fontAlgn="auto">
              <a:lnSpc>
                <a:spcPct val="120000"/>
              </a:lnSpc>
              <a:spcBef>
                <a:spcPts val="324"/>
              </a:spcBef>
              <a:spcAft>
                <a:spcPts val="0"/>
              </a:spcAft>
              <a:buFontTx/>
              <a:buNone/>
              <a:defRPr/>
            </a:pPr>
            <a:endParaRPr lang="en-US" sz="4400" dirty="0" smtClean="0"/>
          </a:p>
          <a:p>
            <a:pPr marL="621792" lvl="1" fontAlgn="auto">
              <a:lnSpc>
                <a:spcPct val="120000"/>
              </a:lnSpc>
              <a:spcBef>
                <a:spcPts val="324"/>
              </a:spcBef>
              <a:spcAft>
                <a:spcPts val="0"/>
              </a:spcAft>
              <a:buFont typeface="Wingdings" pitchFamily="2" charset="2"/>
              <a:buNone/>
              <a:defRPr/>
            </a:pPr>
            <a:r>
              <a:rPr lang="en-US" sz="8000" dirty="0" smtClean="0"/>
              <a:t>	No requirement</a:t>
            </a:r>
          </a:p>
          <a:p>
            <a:pPr marL="621792" lvl="1" fontAlgn="auto">
              <a:lnSpc>
                <a:spcPct val="120000"/>
              </a:lnSpc>
              <a:spcBef>
                <a:spcPts val="324"/>
              </a:spcBef>
              <a:spcAft>
                <a:spcPts val="0"/>
              </a:spcAft>
              <a:buFontTx/>
              <a:buNone/>
              <a:defRPr/>
            </a:pPr>
            <a:endParaRPr lang="en-US" sz="4400" dirty="0" smtClean="0"/>
          </a:p>
          <a:p>
            <a:pPr marL="621792" lvl="1" fontAlgn="auto">
              <a:lnSpc>
                <a:spcPct val="120000"/>
              </a:lnSpc>
              <a:spcBef>
                <a:spcPts val="324"/>
              </a:spcBef>
              <a:spcAft>
                <a:spcPts val="0"/>
              </a:spcAft>
              <a:buFontTx/>
              <a:buNone/>
              <a:defRPr/>
            </a:pPr>
            <a:r>
              <a:rPr lang="en-US" sz="8800" b="1" dirty="0" smtClean="0"/>
              <a:t>2011 REVISED REGULATION</a:t>
            </a:r>
            <a:r>
              <a:rPr lang="en-US" sz="8800" dirty="0" smtClean="0"/>
              <a:t>:</a:t>
            </a:r>
          </a:p>
          <a:p>
            <a:pPr marL="621792" lvl="1" fontAlgn="auto">
              <a:lnSpc>
                <a:spcPct val="120000"/>
              </a:lnSpc>
              <a:spcBef>
                <a:spcPts val="324"/>
              </a:spcBef>
              <a:spcAft>
                <a:spcPts val="0"/>
              </a:spcAft>
              <a:buFont typeface="Wingdings" pitchFamily="2" charset="2"/>
              <a:buNone/>
              <a:defRPr/>
            </a:pPr>
            <a:endParaRPr lang="en-US" sz="4400" dirty="0" smtClean="0"/>
          </a:p>
          <a:p>
            <a:pPr marL="621792" lvl="1" fontAlgn="auto">
              <a:lnSpc>
                <a:spcPct val="120000"/>
              </a:lnSpc>
              <a:spcBef>
                <a:spcPts val="324"/>
              </a:spcBef>
              <a:spcAft>
                <a:spcPts val="0"/>
              </a:spcAft>
              <a:buFont typeface="Wingdings" pitchFamily="2" charset="2"/>
              <a:buNone/>
              <a:defRPr/>
            </a:pPr>
            <a:r>
              <a:rPr lang="en-US" sz="8000" dirty="0" smtClean="0"/>
              <a:t>   Make FCOI policy available via a publically assessable web site. If the Institution does not have any current presence on a publicly accessible Web site (and only in those cases), the Institution shall make its written policy available to any requestor within five business days of a request.</a:t>
            </a:r>
            <a:endParaRPr lang="en-US" sz="4400" dirty="0" smtClean="0"/>
          </a:p>
          <a:p>
            <a:pPr marL="621792" lvl="1" fontAlgn="auto">
              <a:lnSpc>
                <a:spcPct val="120000"/>
              </a:lnSpc>
              <a:spcBef>
                <a:spcPts val="324"/>
              </a:spcBef>
              <a:spcAft>
                <a:spcPts val="0"/>
              </a:spcAft>
              <a:buFont typeface="Wingdings" pitchFamily="2" charset="2"/>
              <a:buNone/>
              <a:defRPr/>
            </a:pPr>
            <a:r>
              <a:rPr lang="en-US" sz="4400" dirty="0" smtClean="0"/>
              <a:t>	</a:t>
            </a:r>
          </a:p>
          <a:p>
            <a:pPr marL="621792" lvl="1" fontAlgn="auto">
              <a:lnSpc>
                <a:spcPct val="120000"/>
              </a:lnSpc>
              <a:spcBef>
                <a:spcPts val="324"/>
              </a:spcBef>
              <a:spcAft>
                <a:spcPts val="0"/>
              </a:spcAft>
              <a:buFont typeface="Wingdings" pitchFamily="2" charset="2"/>
              <a:buNone/>
              <a:defRPr/>
            </a:pPr>
            <a:r>
              <a:rPr lang="en-US" sz="8000" dirty="0" smtClean="0"/>
              <a:t>	Prior to the expenditure of funds, make certain information concerning FCOIs held by senior/key personnel via a publicly accessible, via a publicly accessible Web site or by a written response to any requestor within five business days of a request, and update such information as specified in the regulation.</a:t>
            </a:r>
          </a:p>
          <a:p>
            <a:pPr marL="365760" indent="-256032" fontAlgn="auto">
              <a:spcAft>
                <a:spcPts val="0"/>
              </a:spcAft>
              <a:buFont typeface="Wingdings" pitchFamily="2" charset="2"/>
              <a:buNone/>
              <a:defRPr/>
            </a:pPr>
            <a:r>
              <a:rPr lang="en-US" sz="5600" dirty="0" smtClean="0"/>
              <a:t>         </a:t>
            </a:r>
          </a:p>
          <a:p>
            <a:pPr marL="365760" indent="-256032" fontAlgn="auto">
              <a:lnSpc>
                <a:spcPct val="80000"/>
              </a:lnSpc>
              <a:spcAft>
                <a:spcPts val="0"/>
              </a:spcAft>
              <a:buFontTx/>
              <a:buNone/>
              <a:defRPr/>
            </a:pPr>
            <a:endParaRPr lang="en-US" dirty="0" smtClean="0"/>
          </a:p>
        </p:txBody>
      </p:sp>
      <p:sp>
        <p:nvSpPr>
          <p:cNvPr id="55299" name="Rectangle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l" eaLnBrk="1" hangingPunct="1"/>
            <a:fld id="{7BD96106-B83F-4CDC-A538-D11C10722E20}" type="slidenum">
              <a:rPr lang="en-US">
                <a:latin typeface="Arial" charset="0"/>
                <a:cs typeface="Arial" charset="0"/>
              </a:rPr>
              <a:pPr algn="l" eaLnBrk="1" hangingPunct="1"/>
              <a:t>22</a:t>
            </a:fld>
            <a:endParaRPr lang="en-US">
              <a:latin typeface="Arial" charset="0"/>
              <a:cs typeface="Arial" charset="0"/>
            </a:endParaRPr>
          </a:p>
        </p:txBody>
      </p:sp>
      <p:sp>
        <p:nvSpPr>
          <p:cNvPr id="76801" name="Rectangle 2"/>
          <p:cNvSpPr>
            <a:spLocks noGrp="1" noChangeArrowheads="1"/>
          </p:cNvSpPr>
          <p:nvPr>
            <p:ph type="title"/>
          </p:nvPr>
        </p:nvSpPr>
        <p:spPr>
          <a:xfrm>
            <a:off x="457200" y="-76200"/>
            <a:ext cx="8229600" cy="1143000"/>
          </a:xfrm>
        </p:spPr>
        <p:txBody>
          <a:bodyPr/>
          <a:lstStyle/>
          <a:p>
            <a:pPr algn="ctr" fontAlgn="auto">
              <a:spcAft>
                <a:spcPts val="0"/>
              </a:spcAft>
              <a:defRPr/>
            </a:pPr>
            <a:r>
              <a:rPr lang="en-US" dirty="0" smtClean="0"/>
              <a:t>Public Accessibility</a:t>
            </a:r>
            <a:endParaRPr lang="en-US" i="1" dirty="0" smtClean="0"/>
          </a:p>
        </p:txBody>
      </p: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457200" y="879475"/>
            <a:ext cx="8229600" cy="4835525"/>
          </a:xfrm>
        </p:spPr>
        <p:txBody>
          <a:bodyPr/>
          <a:lstStyle/>
          <a:p>
            <a:pPr lvl="1">
              <a:lnSpc>
                <a:spcPct val="110000"/>
              </a:lnSpc>
              <a:buFont typeface="Wingdings" pitchFamily="2" charset="2"/>
              <a:buNone/>
            </a:pPr>
            <a:r>
              <a:rPr lang="en-US" sz="2600" b="1" smtClean="0"/>
              <a:t>    </a:t>
            </a:r>
            <a:endParaRPr lang="en-US" smtClean="0"/>
          </a:p>
          <a:p>
            <a:pPr marL="822325" lvl="2">
              <a:lnSpc>
                <a:spcPct val="110000"/>
              </a:lnSpc>
              <a:buFontTx/>
              <a:buNone/>
            </a:pPr>
            <a:r>
              <a:rPr lang="en-US" sz="2400" b="1" smtClean="0"/>
              <a:t>1995 REGULATION:</a:t>
            </a:r>
          </a:p>
          <a:p>
            <a:pPr marL="822325" lvl="2">
              <a:lnSpc>
                <a:spcPct val="110000"/>
              </a:lnSpc>
              <a:buFont typeface="Arial" charset="0"/>
              <a:buNone/>
            </a:pPr>
            <a:r>
              <a:rPr lang="en-US" sz="2400" smtClean="0"/>
              <a:t>	Manner of compliance with regulation not specified (manage, reduce or eliminate are indicated as options)</a:t>
            </a:r>
          </a:p>
          <a:p>
            <a:pPr marL="822325" lvl="2">
              <a:lnSpc>
                <a:spcPct val="110000"/>
              </a:lnSpc>
              <a:buFont typeface="Tahoma" pitchFamily="34" charset="0"/>
              <a:buChar char="−"/>
            </a:pPr>
            <a:endParaRPr lang="en-US" sz="2600" smtClean="0"/>
          </a:p>
          <a:p>
            <a:pPr marL="822325" lvl="2">
              <a:lnSpc>
                <a:spcPct val="110000"/>
              </a:lnSpc>
              <a:buFont typeface="Arial" charset="0"/>
              <a:buNone/>
            </a:pPr>
            <a:r>
              <a:rPr lang="en-US" sz="2400" b="1" smtClean="0"/>
              <a:t>2011 REVISED REGULATION:</a:t>
            </a:r>
            <a:endParaRPr lang="en-US" sz="2400" smtClean="0"/>
          </a:p>
          <a:p>
            <a:pPr marL="822325" lvl="2">
              <a:lnSpc>
                <a:spcPct val="110000"/>
              </a:lnSpc>
              <a:buFont typeface="Arial" charset="0"/>
              <a:buNone/>
            </a:pPr>
            <a:r>
              <a:rPr lang="en-US" sz="2400" smtClean="0"/>
              <a:t>	For all identified FCOIs, Institutions must develop and implement a management plan (may include reduction or elimination of the SFI)</a:t>
            </a:r>
          </a:p>
          <a:p>
            <a:pPr marL="822325" lvl="2">
              <a:lnSpc>
                <a:spcPct val="110000"/>
              </a:lnSpc>
              <a:buFontTx/>
              <a:buChar char="-"/>
            </a:pPr>
            <a:endParaRPr lang="en-US" sz="1600" smtClean="0"/>
          </a:p>
        </p:txBody>
      </p:sp>
      <p:sp>
        <p:nvSpPr>
          <p:cNvPr id="56323" name="Rectangle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l" eaLnBrk="1" hangingPunct="1"/>
            <a:fld id="{27B49BAC-A3A4-4D29-BE62-43BCB5C81BF4}" type="slidenum">
              <a:rPr lang="en-US">
                <a:latin typeface="Arial" charset="0"/>
                <a:cs typeface="Arial" charset="0"/>
              </a:rPr>
              <a:pPr algn="l" eaLnBrk="1" hangingPunct="1"/>
              <a:t>23</a:t>
            </a:fld>
            <a:endParaRPr lang="en-US">
              <a:latin typeface="Arial" charset="0"/>
              <a:cs typeface="Arial" charset="0"/>
            </a:endParaRPr>
          </a:p>
        </p:txBody>
      </p:sp>
      <p:sp>
        <p:nvSpPr>
          <p:cNvPr id="77825" name="Rectangle 2"/>
          <p:cNvSpPr>
            <a:spLocks noGrp="1" noChangeArrowheads="1"/>
          </p:cNvSpPr>
          <p:nvPr>
            <p:ph type="title"/>
          </p:nvPr>
        </p:nvSpPr>
        <p:spPr>
          <a:xfrm>
            <a:off x="457200" y="152400"/>
            <a:ext cx="8229600" cy="1143000"/>
          </a:xfrm>
        </p:spPr>
        <p:txBody>
          <a:bodyPr/>
          <a:lstStyle/>
          <a:p>
            <a:pPr algn="ctr" fontAlgn="auto">
              <a:spcAft>
                <a:spcPts val="0"/>
              </a:spcAft>
              <a:defRPr/>
            </a:pPr>
            <a:r>
              <a:rPr lang="en-US" dirty="0" smtClean="0"/>
              <a:t>Management of FCOI </a:t>
            </a:r>
            <a:endParaRPr lang="en-US" i="1" dirty="0" smtClean="0"/>
          </a:p>
        </p:txBody>
      </p:sp>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idx="1"/>
          </p:nvPr>
        </p:nvSpPr>
        <p:spPr>
          <a:xfrm>
            <a:off x="304800" y="990600"/>
            <a:ext cx="8534400" cy="5410200"/>
          </a:xfrm>
        </p:spPr>
        <p:txBody>
          <a:bodyPr>
            <a:normAutofit fontScale="70000" lnSpcReduction="20000"/>
          </a:bodyPr>
          <a:lstStyle/>
          <a:p>
            <a:pPr marL="365760" indent="-256032" fontAlgn="auto">
              <a:lnSpc>
                <a:spcPct val="110000"/>
              </a:lnSpc>
              <a:spcAft>
                <a:spcPts val="0"/>
              </a:spcAft>
              <a:buFont typeface="Wingdings" pitchFamily="2" charset="2"/>
              <a:buNone/>
              <a:defRPr/>
            </a:pPr>
            <a:r>
              <a:rPr lang="en-US" sz="2400" b="1" dirty="0" smtClean="0"/>
              <a:t>  </a:t>
            </a:r>
            <a:endParaRPr lang="en-US" sz="2000" dirty="0" smtClean="0"/>
          </a:p>
          <a:p>
            <a:pPr marL="621792" lvl="1" fontAlgn="auto">
              <a:lnSpc>
                <a:spcPct val="110000"/>
              </a:lnSpc>
              <a:spcBef>
                <a:spcPts val="324"/>
              </a:spcBef>
              <a:spcAft>
                <a:spcPts val="0"/>
              </a:spcAft>
              <a:buFontTx/>
              <a:buNone/>
              <a:defRPr/>
            </a:pPr>
            <a:r>
              <a:rPr lang="en-US" sz="3400" b="1" dirty="0" smtClean="0"/>
              <a:t>1995 REGULATION</a:t>
            </a:r>
            <a:r>
              <a:rPr lang="en-US" sz="3400" dirty="0" smtClean="0"/>
              <a:t>:</a:t>
            </a:r>
          </a:p>
          <a:p>
            <a:pPr marL="621792" lvl="1" fontAlgn="auto">
              <a:lnSpc>
                <a:spcPct val="110000"/>
              </a:lnSpc>
              <a:spcBef>
                <a:spcPts val="324"/>
              </a:spcBef>
              <a:spcAft>
                <a:spcPts val="0"/>
              </a:spcAft>
              <a:buFontTx/>
              <a:buNone/>
              <a:defRPr/>
            </a:pPr>
            <a:endParaRPr lang="en-US" sz="900" dirty="0" smtClean="0"/>
          </a:p>
          <a:p>
            <a:pPr marL="621792" lvl="1" fontAlgn="auto">
              <a:lnSpc>
                <a:spcPct val="110000"/>
              </a:lnSpc>
              <a:spcBef>
                <a:spcPts val="324"/>
              </a:spcBef>
              <a:spcAft>
                <a:spcPts val="0"/>
              </a:spcAft>
              <a:buFont typeface="Wingdings" pitchFamily="2" charset="2"/>
              <a:buNone/>
              <a:defRPr/>
            </a:pPr>
            <a:r>
              <a:rPr lang="en-US" sz="3100" dirty="0" smtClean="0"/>
              <a:t>	</a:t>
            </a:r>
            <a:r>
              <a:rPr lang="en-US" sz="3400" dirty="0" smtClean="0"/>
              <a:t>Prior to the Institution's expenditure of any funds under the award</a:t>
            </a:r>
            <a:endParaRPr lang="en-US" sz="3100" dirty="0" smtClean="0"/>
          </a:p>
          <a:p>
            <a:pPr marL="621792" lvl="1" fontAlgn="auto">
              <a:lnSpc>
                <a:spcPct val="110000"/>
              </a:lnSpc>
              <a:spcBef>
                <a:spcPts val="324"/>
              </a:spcBef>
              <a:spcAft>
                <a:spcPts val="0"/>
              </a:spcAft>
              <a:buFont typeface="Tahoma" pitchFamily="34" charset="0"/>
              <a:buChar char="−"/>
              <a:defRPr/>
            </a:pPr>
            <a:endParaRPr lang="en-US" sz="1600" dirty="0" smtClean="0"/>
          </a:p>
          <a:p>
            <a:pPr marL="621792" lvl="1" fontAlgn="auto">
              <a:lnSpc>
                <a:spcPct val="110000"/>
              </a:lnSpc>
              <a:spcBef>
                <a:spcPts val="324"/>
              </a:spcBef>
              <a:spcAft>
                <a:spcPts val="0"/>
              </a:spcAft>
              <a:buFont typeface="Wingdings" pitchFamily="2" charset="2"/>
              <a:buNone/>
              <a:defRPr/>
            </a:pPr>
            <a:r>
              <a:rPr lang="en-US" sz="3100" dirty="0" smtClean="0"/>
              <a:t>	</a:t>
            </a:r>
            <a:r>
              <a:rPr lang="en-US" sz="3400" dirty="0" smtClean="0"/>
              <a:t>Within 60 days for any interest that the Institution identifies as conflicting subsequent to the Institution’s initial report under the award </a:t>
            </a:r>
            <a:endParaRPr lang="en-US" sz="3100" dirty="0" smtClean="0"/>
          </a:p>
          <a:p>
            <a:pPr marL="621792" lvl="1" fontAlgn="auto">
              <a:lnSpc>
                <a:spcPct val="110000"/>
              </a:lnSpc>
              <a:spcBef>
                <a:spcPts val="324"/>
              </a:spcBef>
              <a:spcAft>
                <a:spcPts val="0"/>
              </a:spcAft>
              <a:buFont typeface="Tahoma" pitchFamily="34" charset="0"/>
              <a:buChar char="−"/>
              <a:defRPr/>
            </a:pPr>
            <a:endParaRPr lang="en-US" sz="4000" dirty="0" smtClean="0"/>
          </a:p>
          <a:p>
            <a:pPr marL="621792" lvl="1" fontAlgn="auto">
              <a:lnSpc>
                <a:spcPct val="110000"/>
              </a:lnSpc>
              <a:spcBef>
                <a:spcPts val="324"/>
              </a:spcBef>
              <a:spcAft>
                <a:spcPts val="0"/>
              </a:spcAft>
              <a:buFont typeface="Wingdings" pitchFamily="2" charset="2"/>
              <a:buNone/>
              <a:defRPr/>
            </a:pPr>
            <a:r>
              <a:rPr lang="en-US" sz="3400" b="1" dirty="0" smtClean="0"/>
              <a:t>2011 REVISED REGULATION</a:t>
            </a:r>
            <a:r>
              <a:rPr lang="en-US" sz="3400" dirty="0" smtClean="0"/>
              <a:t>:</a:t>
            </a:r>
          </a:p>
          <a:p>
            <a:pPr marL="621792" lvl="1" fontAlgn="auto">
              <a:lnSpc>
                <a:spcPct val="110000"/>
              </a:lnSpc>
              <a:spcBef>
                <a:spcPts val="324"/>
              </a:spcBef>
              <a:spcAft>
                <a:spcPts val="0"/>
              </a:spcAft>
              <a:buFont typeface="Tahoma" pitchFamily="34" charset="0"/>
              <a:buChar char="−"/>
              <a:defRPr/>
            </a:pPr>
            <a:endParaRPr lang="en-US" sz="800" dirty="0" smtClean="0"/>
          </a:p>
          <a:p>
            <a:pPr marL="621792" lvl="1" fontAlgn="auto">
              <a:lnSpc>
                <a:spcPct val="110000"/>
              </a:lnSpc>
              <a:spcBef>
                <a:spcPts val="324"/>
              </a:spcBef>
              <a:spcAft>
                <a:spcPts val="0"/>
              </a:spcAft>
              <a:buFont typeface="Wingdings" pitchFamily="2" charset="2"/>
              <a:buNone/>
              <a:defRPr/>
            </a:pPr>
            <a:r>
              <a:rPr lang="en-US" sz="4000" dirty="0" smtClean="0"/>
              <a:t>	</a:t>
            </a:r>
            <a:r>
              <a:rPr lang="en-US" sz="3400" dirty="0" smtClean="0"/>
              <a:t>Current requirements, plus annual updates on any previously-identified FCOI for the duration of the research project (including during an extension with or without funds)</a:t>
            </a:r>
            <a:endParaRPr lang="en-US" sz="4000" dirty="0" smtClean="0"/>
          </a:p>
          <a:p>
            <a:pPr marL="365760" indent="-256032" fontAlgn="auto">
              <a:lnSpc>
                <a:spcPct val="110000"/>
              </a:lnSpc>
              <a:spcAft>
                <a:spcPts val="0"/>
              </a:spcAft>
              <a:buFontTx/>
              <a:buNone/>
              <a:defRPr/>
            </a:pPr>
            <a:endParaRPr lang="en-US" sz="2600" dirty="0" smtClean="0"/>
          </a:p>
        </p:txBody>
      </p:sp>
      <p:sp>
        <p:nvSpPr>
          <p:cNvPr id="57347" name="Rectangle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l" eaLnBrk="1" hangingPunct="1"/>
            <a:fld id="{FC0D5D89-C97D-4932-B404-6116ED8C2CD2}" type="slidenum">
              <a:rPr lang="en-US">
                <a:latin typeface="Arial" charset="0"/>
                <a:cs typeface="Arial" charset="0"/>
              </a:rPr>
              <a:pPr algn="l" eaLnBrk="1" hangingPunct="1"/>
              <a:t>24</a:t>
            </a:fld>
            <a:endParaRPr lang="en-US">
              <a:latin typeface="Arial" charset="0"/>
              <a:cs typeface="Arial" charset="0"/>
            </a:endParaRPr>
          </a:p>
        </p:txBody>
      </p:sp>
      <p:sp>
        <p:nvSpPr>
          <p:cNvPr id="81921" name="Rectangle 2"/>
          <p:cNvSpPr>
            <a:spLocks noGrp="1" noChangeArrowheads="1"/>
          </p:cNvSpPr>
          <p:nvPr>
            <p:ph type="title"/>
          </p:nvPr>
        </p:nvSpPr>
        <p:spPr>
          <a:xfrm>
            <a:off x="533400" y="76200"/>
            <a:ext cx="8229600" cy="1143000"/>
          </a:xfrm>
        </p:spPr>
        <p:txBody>
          <a:bodyPr/>
          <a:lstStyle/>
          <a:p>
            <a:pPr algn="ctr" fontAlgn="auto">
              <a:spcAft>
                <a:spcPts val="0"/>
              </a:spcAft>
              <a:defRPr/>
            </a:pPr>
            <a:r>
              <a:rPr lang="en-US" dirty="0" smtClean="0"/>
              <a:t>FCOI Reporting </a:t>
            </a:r>
            <a:endParaRPr lang="en-US" i="1" dirty="0" smtClean="0"/>
          </a:p>
        </p:txBody>
      </p:sp>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481138"/>
            <a:ext cx="8229600" cy="4843462"/>
          </a:xfrm>
        </p:spPr>
        <p:txBody>
          <a:bodyPr>
            <a:normAutofit lnSpcReduction="10000"/>
          </a:bodyPr>
          <a:lstStyle/>
          <a:p>
            <a:pPr marL="342900" lvl="1" indent="-342900" fontAlgn="auto">
              <a:spcBef>
                <a:spcPts val="324"/>
              </a:spcBef>
              <a:spcAft>
                <a:spcPts val="0"/>
              </a:spcAft>
              <a:buClr>
                <a:schemeClr val="hlink"/>
              </a:buClr>
              <a:buSzPct val="60000"/>
              <a:buFont typeface="Wingdings" pitchFamily="2" charset="2"/>
              <a:buNone/>
              <a:defRPr/>
            </a:pPr>
            <a:r>
              <a:rPr lang="en-US" sz="2400" b="1" dirty="0" smtClean="0"/>
              <a:t>    1995 REGULATION:</a:t>
            </a:r>
          </a:p>
          <a:p>
            <a:pPr marL="621792" lvl="1" fontAlgn="auto">
              <a:lnSpc>
                <a:spcPct val="90000"/>
              </a:lnSpc>
              <a:spcBef>
                <a:spcPts val="324"/>
              </a:spcBef>
              <a:spcAft>
                <a:spcPts val="0"/>
              </a:spcAft>
              <a:buFont typeface="Wingdings" pitchFamily="2" charset="2"/>
              <a:buNone/>
              <a:defRPr/>
            </a:pPr>
            <a:r>
              <a:rPr lang="en-US" sz="2400" dirty="0" smtClean="0"/>
              <a:t>	  No requirement</a:t>
            </a:r>
          </a:p>
          <a:p>
            <a:pPr marL="621792" lvl="1" fontAlgn="auto">
              <a:lnSpc>
                <a:spcPct val="90000"/>
              </a:lnSpc>
              <a:spcBef>
                <a:spcPts val="324"/>
              </a:spcBef>
              <a:spcAft>
                <a:spcPts val="0"/>
              </a:spcAft>
              <a:buFontTx/>
              <a:buNone/>
              <a:defRPr/>
            </a:pPr>
            <a:endParaRPr lang="en-US" sz="2400" dirty="0" smtClean="0"/>
          </a:p>
          <a:p>
            <a:pPr marL="621792" lvl="1" fontAlgn="auto">
              <a:lnSpc>
                <a:spcPct val="90000"/>
              </a:lnSpc>
              <a:spcBef>
                <a:spcPts val="324"/>
              </a:spcBef>
              <a:spcAft>
                <a:spcPts val="0"/>
              </a:spcAft>
              <a:buFontTx/>
              <a:buNone/>
              <a:defRPr/>
            </a:pPr>
            <a:r>
              <a:rPr lang="en-US" sz="2400" b="1" dirty="0" smtClean="0"/>
              <a:t>2011 REVISED REGULATION:</a:t>
            </a:r>
          </a:p>
          <a:p>
            <a:pPr marL="800100" lvl="3" indent="-342900" fontAlgn="auto">
              <a:spcAft>
                <a:spcPts val="0"/>
              </a:spcAft>
              <a:buClrTx/>
              <a:buFont typeface="Courier New" pitchFamily="49" charset="0"/>
              <a:buNone/>
              <a:defRPr/>
            </a:pPr>
            <a:r>
              <a:rPr lang="en-US" sz="2400" dirty="0" smtClean="0"/>
              <a:t>	The Institution shall, within 120 days of the Institution’s determination of non compliance, complete a retrospective review of the investigator’s activities and the NIH-funded research project to determine if there was bias in the design, conduct, or reporting of such research. Institution is required to document the retrospective review.</a:t>
            </a:r>
          </a:p>
          <a:p>
            <a:pPr marL="800100" lvl="3" indent="-342900" fontAlgn="auto">
              <a:spcAft>
                <a:spcPts val="0"/>
              </a:spcAft>
              <a:buClrTx/>
              <a:buFont typeface="Tahoma" pitchFamily="34" charset="0"/>
              <a:buChar char="−"/>
              <a:defRPr/>
            </a:pPr>
            <a:endParaRPr lang="en-US" sz="2400" dirty="0" smtClean="0"/>
          </a:p>
          <a:p>
            <a:pPr marL="800100" lvl="3" indent="-342900" fontAlgn="auto">
              <a:spcAft>
                <a:spcPts val="0"/>
              </a:spcAft>
              <a:buClrTx/>
              <a:buFont typeface="Courier New" pitchFamily="49" charset="0"/>
              <a:buNone/>
              <a:defRPr/>
            </a:pPr>
            <a:r>
              <a:rPr lang="en-US" sz="2400" dirty="0" smtClean="0"/>
              <a:t>	A Mitigation Report required if bias is found.</a:t>
            </a:r>
          </a:p>
          <a:p>
            <a:pPr marL="365760" indent="-256032" fontAlgn="auto">
              <a:spcAft>
                <a:spcPts val="0"/>
              </a:spcAft>
              <a:defRPr/>
            </a:pPr>
            <a:endParaRPr lang="en-US" sz="2000" dirty="0"/>
          </a:p>
        </p:txBody>
      </p:sp>
      <p:sp>
        <p:nvSpPr>
          <p:cNvPr id="5837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406F9562-299A-4299-A35C-1C24E50FA388}" type="slidenum">
              <a:rPr lang="en-US"/>
              <a:pPr eaLnBrk="1" hangingPunct="1"/>
              <a:t>25</a:t>
            </a:fld>
            <a:endParaRPr lang="en-US"/>
          </a:p>
        </p:txBody>
      </p:sp>
      <p:sp>
        <p:nvSpPr>
          <p:cNvPr id="5" name="Title 4"/>
          <p:cNvSpPr>
            <a:spLocks noGrp="1"/>
          </p:cNvSpPr>
          <p:nvPr>
            <p:ph type="title"/>
          </p:nvPr>
        </p:nvSpPr>
        <p:spPr/>
        <p:txBody>
          <a:bodyPr/>
          <a:lstStyle/>
          <a:p>
            <a:pPr algn="ctr" fontAlgn="auto">
              <a:spcAft>
                <a:spcPts val="0"/>
              </a:spcAft>
              <a:defRPr/>
            </a:pPr>
            <a:r>
              <a:rPr lang="en-US" dirty="0" smtClean="0"/>
              <a:t>Noncompliance </a:t>
            </a:r>
            <a:endParaRPr lang="en-US" dirty="0"/>
          </a:p>
        </p:txBody>
      </p:sp>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idx="1"/>
          </p:nvPr>
        </p:nvSpPr>
        <p:spPr>
          <a:xfrm>
            <a:off x="457200" y="1295400"/>
            <a:ext cx="8229600" cy="4606925"/>
          </a:xfrm>
        </p:spPr>
        <p:txBody>
          <a:bodyPr>
            <a:normAutofit/>
          </a:bodyPr>
          <a:lstStyle/>
          <a:p>
            <a:pPr marL="365760" indent="-256032" fontAlgn="auto">
              <a:lnSpc>
                <a:spcPct val="90000"/>
              </a:lnSpc>
              <a:spcAft>
                <a:spcPts val="0"/>
              </a:spcAft>
              <a:buFont typeface="Wingdings" pitchFamily="2" charset="2"/>
              <a:buNone/>
              <a:defRPr/>
            </a:pPr>
            <a:r>
              <a:rPr lang="en-US" sz="2400" b="1" dirty="0" smtClean="0"/>
              <a:t> 	</a:t>
            </a:r>
            <a:endParaRPr lang="en-US" sz="2400" b="1" dirty="0" smtClean="0">
              <a:effectLst>
                <a:outerShdw blurRad="38100" dist="38100" dir="2700000" algn="tl">
                  <a:srgbClr val="000000">
                    <a:alpha val="43137"/>
                  </a:srgbClr>
                </a:outerShdw>
              </a:effectLst>
            </a:endParaRPr>
          </a:p>
          <a:p>
            <a:pPr marL="621792" lvl="1" fontAlgn="auto">
              <a:lnSpc>
                <a:spcPct val="90000"/>
              </a:lnSpc>
              <a:spcBef>
                <a:spcPts val="324"/>
              </a:spcBef>
              <a:spcAft>
                <a:spcPts val="0"/>
              </a:spcAft>
              <a:buFontTx/>
              <a:buNone/>
              <a:defRPr/>
            </a:pPr>
            <a:r>
              <a:rPr lang="en-US" sz="2400" b="1" dirty="0" smtClean="0"/>
              <a:t>1995 REGULATION</a:t>
            </a:r>
            <a:r>
              <a:rPr lang="en-US" sz="2400" dirty="0" smtClean="0"/>
              <a:t>:</a:t>
            </a:r>
          </a:p>
          <a:p>
            <a:pPr marL="621792" lvl="1" fontAlgn="auto">
              <a:lnSpc>
                <a:spcPct val="90000"/>
              </a:lnSpc>
              <a:spcBef>
                <a:spcPts val="324"/>
              </a:spcBef>
              <a:spcAft>
                <a:spcPts val="0"/>
              </a:spcAft>
              <a:buFontTx/>
              <a:buNone/>
              <a:defRPr/>
            </a:pPr>
            <a:endParaRPr lang="en-US" sz="2400" dirty="0" smtClean="0"/>
          </a:p>
          <a:p>
            <a:pPr marL="621792" lvl="1" fontAlgn="auto">
              <a:lnSpc>
                <a:spcPct val="90000"/>
              </a:lnSpc>
              <a:spcBef>
                <a:spcPts val="324"/>
              </a:spcBef>
              <a:spcAft>
                <a:spcPts val="0"/>
              </a:spcAft>
              <a:buFont typeface="Wingdings" pitchFamily="2" charset="2"/>
              <a:buNone/>
              <a:defRPr/>
            </a:pPr>
            <a:r>
              <a:rPr lang="en-US" sz="2400" dirty="0" smtClean="0"/>
              <a:t>	Does not cover Small Business Innovation Research/Small Business Technology Transfer (SBIR/STTR) Phase I applications</a:t>
            </a:r>
          </a:p>
          <a:p>
            <a:pPr marL="621792" lvl="1" fontAlgn="auto">
              <a:lnSpc>
                <a:spcPct val="90000"/>
              </a:lnSpc>
              <a:spcBef>
                <a:spcPts val="324"/>
              </a:spcBef>
              <a:spcAft>
                <a:spcPts val="0"/>
              </a:spcAft>
              <a:buFontTx/>
              <a:buChar char="-"/>
              <a:defRPr/>
            </a:pPr>
            <a:endParaRPr lang="en-US" sz="2400" dirty="0" smtClean="0"/>
          </a:p>
          <a:p>
            <a:pPr marL="621792" lvl="1" fontAlgn="auto">
              <a:lnSpc>
                <a:spcPct val="90000"/>
              </a:lnSpc>
              <a:spcBef>
                <a:spcPts val="324"/>
              </a:spcBef>
              <a:spcAft>
                <a:spcPts val="0"/>
              </a:spcAft>
              <a:buFontTx/>
              <a:buNone/>
              <a:defRPr/>
            </a:pPr>
            <a:r>
              <a:rPr lang="en-US" sz="2400" b="1" dirty="0" smtClean="0"/>
              <a:t>2011 REVISED REGULATION</a:t>
            </a:r>
            <a:r>
              <a:rPr lang="en-US" sz="2400" dirty="0" smtClean="0"/>
              <a:t>:</a:t>
            </a:r>
          </a:p>
          <a:p>
            <a:pPr marL="621792" lvl="1" fontAlgn="auto">
              <a:lnSpc>
                <a:spcPct val="90000"/>
              </a:lnSpc>
              <a:spcBef>
                <a:spcPts val="324"/>
              </a:spcBef>
              <a:spcAft>
                <a:spcPts val="0"/>
              </a:spcAft>
              <a:buFontTx/>
              <a:buChar char="-"/>
              <a:defRPr/>
            </a:pPr>
            <a:endParaRPr lang="en-US" sz="2400" dirty="0" smtClean="0"/>
          </a:p>
          <a:p>
            <a:pPr marL="621792" lvl="1" fontAlgn="auto">
              <a:lnSpc>
                <a:spcPct val="90000"/>
              </a:lnSpc>
              <a:spcBef>
                <a:spcPts val="324"/>
              </a:spcBef>
              <a:spcAft>
                <a:spcPts val="0"/>
              </a:spcAft>
              <a:buFont typeface="Wingdings" pitchFamily="2" charset="2"/>
              <a:buNone/>
              <a:defRPr/>
            </a:pPr>
            <a:r>
              <a:rPr lang="en-US" sz="2400" dirty="0" smtClean="0"/>
              <a:t>	No changes, continues to exclude SBIR/STTR Phase I applications/awards</a:t>
            </a:r>
          </a:p>
          <a:p>
            <a:pPr marL="365760" indent="-256032" fontAlgn="auto">
              <a:lnSpc>
                <a:spcPct val="80000"/>
              </a:lnSpc>
              <a:spcAft>
                <a:spcPts val="0"/>
              </a:spcAft>
              <a:buFontTx/>
              <a:buNone/>
              <a:defRPr/>
            </a:pPr>
            <a:endParaRPr lang="en-US" sz="2400" dirty="0" smtClean="0"/>
          </a:p>
        </p:txBody>
      </p:sp>
      <p:sp>
        <p:nvSpPr>
          <p:cNvPr id="59395" name="Rectangle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l" eaLnBrk="1" hangingPunct="1"/>
            <a:fld id="{4481FCBD-9965-4EBD-9AB6-9398D4C47E51}" type="slidenum">
              <a:rPr lang="en-US">
                <a:latin typeface="Arial" charset="0"/>
                <a:cs typeface="Arial" charset="0"/>
              </a:rPr>
              <a:pPr algn="l" eaLnBrk="1" hangingPunct="1"/>
              <a:t>26</a:t>
            </a:fld>
            <a:endParaRPr lang="en-US">
              <a:latin typeface="Arial" charset="0"/>
              <a:cs typeface="Arial" charset="0"/>
            </a:endParaRPr>
          </a:p>
        </p:txBody>
      </p:sp>
      <p:sp>
        <p:nvSpPr>
          <p:cNvPr id="82946" name="Rectangle 2"/>
          <p:cNvSpPr>
            <a:spLocks noGrp="1" noChangeArrowheads="1"/>
          </p:cNvSpPr>
          <p:nvPr>
            <p:ph type="title"/>
          </p:nvPr>
        </p:nvSpPr>
        <p:spPr/>
        <p:txBody>
          <a:bodyPr/>
          <a:lstStyle/>
          <a:p>
            <a:pPr algn="ctr" fontAlgn="auto">
              <a:spcAft>
                <a:spcPts val="0"/>
              </a:spcAft>
              <a:defRPr/>
            </a:pPr>
            <a:r>
              <a:rPr lang="en-US" dirty="0" smtClean="0"/>
              <a:t>Scope</a:t>
            </a:r>
            <a:endParaRPr lang="en-US" i="1" dirty="0" smtClean="0"/>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idx="1"/>
          </p:nvPr>
        </p:nvSpPr>
        <p:spPr>
          <a:xfrm>
            <a:off x="381000" y="1066800"/>
            <a:ext cx="8305800" cy="4835525"/>
          </a:xfrm>
        </p:spPr>
        <p:txBody>
          <a:bodyPr>
            <a:normAutofit fontScale="92500" lnSpcReduction="20000"/>
          </a:bodyPr>
          <a:lstStyle/>
          <a:p>
            <a:pPr marL="365760" indent="-256032" fontAlgn="auto">
              <a:lnSpc>
                <a:spcPct val="90000"/>
              </a:lnSpc>
              <a:spcAft>
                <a:spcPts val="0"/>
              </a:spcAft>
              <a:buFont typeface="Wingdings" pitchFamily="2" charset="2"/>
              <a:buNone/>
              <a:defRPr/>
            </a:pPr>
            <a:r>
              <a:rPr lang="en-US" sz="2400" b="1" dirty="0" smtClean="0"/>
              <a:t>     </a:t>
            </a:r>
            <a:endParaRPr lang="en-US" sz="2000" dirty="0" smtClean="0"/>
          </a:p>
          <a:p>
            <a:pPr marL="621792" lvl="1" fontAlgn="auto">
              <a:lnSpc>
                <a:spcPct val="90000"/>
              </a:lnSpc>
              <a:spcBef>
                <a:spcPts val="324"/>
              </a:spcBef>
              <a:spcAft>
                <a:spcPts val="0"/>
              </a:spcAft>
              <a:buFontTx/>
              <a:buNone/>
              <a:defRPr/>
            </a:pPr>
            <a:r>
              <a:rPr lang="en-US" sz="2600" b="1" dirty="0" smtClean="0"/>
              <a:t>1995 REGULATION:</a:t>
            </a:r>
          </a:p>
          <a:p>
            <a:pPr marL="621792" lvl="1" fontAlgn="auto">
              <a:lnSpc>
                <a:spcPct val="90000"/>
              </a:lnSpc>
              <a:spcBef>
                <a:spcPts val="324"/>
              </a:spcBef>
              <a:spcAft>
                <a:spcPts val="0"/>
              </a:spcAft>
              <a:buFontTx/>
              <a:buNone/>
              <a:defRPr/>
            </a:pPr>
            <a:endParaRPr lang="en-US" sz="2600" dirty="0" smtClean="0"/>
          </a:p>
          <a:p>
            <a:pPr marL="621792" lvl="1" fontAlgn="auto">
              <a:lnSpc>
                <a:spcPct val="90000"/>
              </a:lnSpc>
              <a:spcBef>
                <a:spcPts val="324"/>
              </a:spcBef>
              <a:spcAft>
                <a:spcPts val="0"/>
              </a:spcAft>
              <a:buFont typeface="Wingdings" pitchFamily="2" charset="2"/>
              <a:buNone/>
              <a:defRPr/>
            </a:pPr>
            <a:r>
              <a:rPr lang="en-US" sz="2600" dirty="0" smtClean="0"/>
              <a:t>	Institutions must take reasonable steps to ensure that Investigators working for </a:t>
            </a:r>
            <a:r>
              <a:rPr lang="en-US" sz="2600" dirty="0" err="1" smtClean="0"/>
              <a:t>subrecipients</a:t>
            </a:r>
            <a:r>
              <a:rPr lang="en-US" sz="2600" dirty="0" smtClean="0"/>
              <a:t> comply with the regulation</a:t>
            </a:r>
          </a:p>
          <a:p>
            <a:pPr marL="621792" lvl="1" fontAlgn="auto">
              <a:lnSpc>
                <a:spcPct val="90000"/>
              </a:lnSpc>
              <a:spcBef>
                <a:spcPts val="324"/>
              </a:spcBef>
              <a:spcAft>
                <a:spcPts val="0"/>
              </a:spcAft>
              <a:buFontTx/>
              <a:buChar char="-"/>
              <a:defRPr/>
            </a:pPr>
            <a:endParaRPr lang="en-US" sz="2600" dirty="0" smtClean="0"/>
          </a:p>
          <a:p>
            <a:pPr marL="621792" lvl="1" fontAlgn="auto">
              <a:lnSpc>
                <a:spcPct val="90000"/>
              </a:lnSpc>
              <a:spcBef>
                <a:spcPts val="324"/>
              </a:spcBef>
              <a:spcAft>
                <a:spcPts val="0"/>
              </a:spcAft>
              <a:buFontTx/>
              <a:buNone/>
              <a:defRPr/>
            </a:pPr>
            <a:r>
              <a:rPr lang="en-US" sz="2600" b="1" dirty="0" smtClean="0"/>
              <a:t>2011 REVISED REGULATION:</a:t>
            </a:r>
          </a:p>
          <a:p>
            <a:pPr marL="621792" lvl="1" fontAlgn="auto">
              <a:lnSpc>
                <a:spcPct val="90000"/>
              </a:lnSpc>
              <a:spcBef>
                <a:spcPts val="324"/>
              </a:spcBef>
              <a:spcAft>
                <a:spcPts val="0"/>
              </a:spcAft>
              <a:buFontTx/>
              <a:buChar char="-"/>
              <a:defRPr/>
            </a:pPr>
            <a:endParaRPr lang="en-US" sz="2600" dirty="0" smtClean="0"/>
          </a:p>
          <a:p>
            <a:pPr marL="621792" lvl="1" fontAlgn="auto">
              <a:lnSpc>
                <a:spcPct val="90000"/>
              </a:lnSpc>
              <a:spcBef>
                <a:spcPts val="324"/>
              </a:spcBef>
              <a:spcAft>
                <a:spcPts val="0"/>
              </a:spcAft>
              <a:buFont typeface="Wingdings" pitchFamily="2" charset="2"/>
              <a:buNone/>
              <a:defRPr/>
            </a:pPr>
            <a:r>
              <a:rPr lang="en-US" sz="2600" dirty="0" smtClean="0"/>
              <a:t>	Clarifies by requiring the Institution to incorporate language as  part of a written agreement with the subrecipient terms  that establish whether the FCOI policy of the awardee Institution or that of the subrecipient will apply to the </a:t>
            </a:r>
            <a:r>
              <a:rPr lang="en-US" sz="2600" dirty="0" err="1" smtClean="0"/>
              <a:t>subrecipient’s</a:t>
            </a:r>
            <a:r>
              <a:rPr lang="en-US" sz="2600" dirty="0" smtClean="0"/>
              <a:t> Investigators and include a time period to meet disclosure requirements, if applicable, and FCOI reporting requirements to the awardee Institution.</a:t>
            </a:r>
          </a:p>
          <a:p>
            <a:pPr marL="621792" lvl="1" fontAlgn="auto">
              <a:lnSpc>
                <a:spcPct val="90000"/>
              </a:lnSpc>
              <a:spcBef>
                <a:spcPts val="324"/>
              </a:spcBef>
              <a:spcAft>
                <a:spcPts val="0"/>
              </a:spcAft>
              <a:buFontTx/>
              <a:buChar char="-"/>
              <a:defRPr/>
            </a:pPr>
            <a:endParaRPr lang="en-US" sz="1800" dirty="0" smtClean="0"/>
          </a:p>
          <a:p>
            <a:pPr marL="365760" indent="-256032" fontAlgn="auto">
              <a:lnSpc>
                <a:spcPct val="80000"/>
              </a:lnSpc>
              <a:spcAft>
                <a:spcPts val="0"/>
              </a:spcAft>
              <a:buFontTx/>
              <a:buNone/>
              <a:defRPr/>
            </a:pPr>
            <a:endParaRPr lang="en-US" sz="2400" dirty="0" smtClean="0"/>
          </a:p>
        </p:txBody>
      </p:sp>
      <p:sp>
        <p:nvSpPr>
          <p:cNvPr id="60419" name="Rectangle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l" eaLnBrk="1" hangingPunct="1"/>
            <a:fld id="{286DFDCF-6538-490A-9334-64F3195E4843}" type="slidenum">
              <a:rPr lang="en-US">
                <a:latin typeface="Arial" charset="0"/>
                <a:cs typeface="Arial" charset="0"/>
              </a:rPr>
              <a:pPr algn="l" eaLnBrk="1" hangingPunct="1"/>
              <a:t>27</a:t>
            </a:fld>
            <a:endParaRPr lang="en-US">
              <a:latin typeface="Arial" charset="0"/>
              <a:cs typeface="Arial" charset="0"/>
            </a:endParaRPr>
          </a:p>
        </p:txBody>
      </p:sp>
      <p:sp>
        <p:nvSpPr>
          <p:cNvPr id="5" name="Title 4"/>
          <p:cNvSpPr>
            <a:spLocks noGrp="1"/>
          </p:cNvSpPr>
          <p:nvPr>
            <p:ph type="title"/>
          </p:nvPr>
        </p:nvSpPr>
        <p:spPr>
          <a:xfrm>
            <a:off x="457200" y="0"/>
            <a:ext cx="8229600" cy="1143000"/>
          </a:xfrm>
        </p:spPr>
        <p:txBody>
          <a:bodyPr/>
          <a:lstStyle/>
          <a:p>
            <a:pPr algn="ctr" fontAlgn="auto">
              <a:spcAft>
                <a:spcPts val="0"/>
              </a:spcAft>
              <a:defRPr/>
            </a:pPr>
            <a:r>
              <a:rPr lang="en-US" dirty="0" err="1" smtClean="0"/>
              <a:t>Subrecipients</a:t>
            </a:r>
            <a:endParaRPr lang="en-US" dirty="0"/>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idx="1"/>
          </p:nvPr>
        </p:nvSpPr>
        <p:spPr>
          <a:xfrm>
            <a:off x="228600" y="609600"/>
            <a:ext cx="8458200" cy="5791200"/>
          </a:xfrm>
        </p:spPr>
        <p:txBody>
          <a:bodyPr>
            <a:normAutofit fontScale="55000" lnSpcReduction="20000"/>
          </a:bodyPr>
          <a:lstStyle/>
          <a:p>
            <a:pPr marL="365760" indent="-256032" fontAlgn="auto">
              <a:lnSpc>
                <a:spcPct val="90000"/>
              </a:lnSpc>
              <a:spcAft>
                <a:spcPts val="0"/>
              </a:spcAft>
              <a:buFont typeface="Wingdings" pitchFamily="2" charset="2"/>
              <a:buNone/>
              <a:defRPr/>
            </a:pPr>
            <a:r>
              <a:rPr lang="en-US" b="1" dirty="0" smtClean="0"/>
              <a:t>                   </a:t>
            </a:r>
            <a:endParaRPr lang="en-US" b="1" dirty="0" smtClean="0">
              <a:effectLst>
                <a:outerShdw blurRad="38100" dist="38100" dir="2700000" algn="tl">
                  <a:srgbClr val="000000">
                    <a:alpha val="43137"/>
                  </a:srgbClr>
                </a:outerShdw>
              </a:effectLst>
            </a:endParaRPr>
          </a:p>
          <a:p>
            <a:pPr marL="621792" lvl="1" fontAlgn="auto">
              <a:lnSpc>
                <a:spcPct val="90000"/>
              </a:lnSpc>
              <a:spcBef>
                <a:spcPts val="324"/>
              </a:spcBef>
              <a:spcAft>
                <a:spcPts val="0"/>
              </a:spcAft>
              <a:buFontTx/>
              <a:buNone/>
              <a:defRPr/>
            </a:pPr>
            <a:endParaRPr lang="en-US" sz="3800" dirty="0" smtClean="0"/>
          </a:p>
          <a:p>
            <a:pPr marL="621792" lvl="1" fontAlgn="auto">
              <a:lnSpc>
                <a:spcPct val="90000"/>
              </a:lnSpc>
              <a:spcBef>
                <a:spcPts val="324"/>
              </a:spcBef>
              <a:spcAft>
                <a:spcPts val="0"/>
              </a:spcAft>
              <a:buClr>
                <a:schemeClr val="tx1"/>
              </a:buClr>
              <a:buSzPct val="100000"/>
              <a:buFontTx/>
              <a:buNone/>
              <a:defRPr/>
            </a:pPr>
            <a:r>
              <a:rPr lang="en-US" sz="4400" b="1" dirty="0" smtClean="0"/>
              <a:t>1995 REGULATION</a:t>
            </a:r>
            <a:r>
              <a:rPr lang="en-US" sz="4400" dirty="0" smtClean="0"/>
              <a:t>:</a:t>
            </a:r>
          </a:p>
          <a:p>
            <a:pPr marL="621792" lvl="1" fontAlgn="auto">
              <a:lnSpc>
                <a:spcPct val="90000"/>
              </a:lnSpc>
              <a:spcBef>
                <a:spcPts val="324"/>
              </a:spcBef>
              <a:spcAft>
                <a:spcPts val="0"/>
              </a:spcAft>
              <a:buClr>
                <a:schemeClr val="tx1"/>
              </a:buClr>
              <a:buSzPct val="100000"/>
              <a:buFontTx/>
              <a:buNone/>
              <a:defRPr/>
            </a:pPr>
            <a:endParaRPr lang="en-US" sz="4400" dirty="0" smtClean="0"/>
          </a:p>
          <a:p>
            <a:pPr marL="621792" lvl="1" fontAlgn="auto">
              <a:lnSpc>
                <a:spcPct val="90000"/>
              </a:lnSpc>
              <a:spcBef>
                <a:spcPts val="324"/>
              </a:spcBef>
              <a:spcAft>
                <a:spcPts val="0"/>
              </a:spcAft>
              <a:buClr>
                <a:schemeClr val="tx1"/>
              </a:buClr>
              <a:buSzPct val="100000"/>
              <a:buFont typeface="Wingdings" pitchFamily="2" charset="2"/>
              <a:buNone/>
              <a:defRPr/>
            </a:pPr>
            <a:r>
              <a:rPr lang="en-US" sz="4400" dirty="0" smtClean="0"/>
              <a:t>	No requirement</a:t>
            </a:r>
          </a:p>
          <a:p>
            <a:pPr marL="621792" lvl="1" fontAlgn="auto">
              <a:lnSpc>
                <a:spcPct val="90000"/>
              </a:lnSpc>
              <a:spcBef>
                <a:spcPts val="324"/>
              </a:spcBef>
              <a:spcAft>
                <a:spcPts val="0"/>
              </a:spcAft>
              <a:buClr>
                <a:schemeClr val="tx1"/>
              </a:buClr>
              <a:buSzPct val="100000"/>
              <a:buFontTx/>
              <a:buNone/>
              <a:defRPr/>
            </a:pPr>
            <a:endParaRPr lang="en-US" sz="4400" dirty="0" smtClean="0"/>
          </a:p>
          <a:p>
            <a:pPr marL="621792" lvl="1" fontAlgn="auto">
              <a:lnSpc>
                <a:spcPct val="90000"/>
              </a:lnSpc>
              <a:spcBef>
                <a:spcPts val="324"/>
              </a:spcBef>
              <a:spcAft>
                <a:spcPts val="0"/>
              </a:spcAft>
              <a:buClr>
                <a:schemeClr val="tx1"/>
              </a:buClr>
              <a:buSzPct val="100000"/>
              <a:buFontTx/>
              <a:buNone/>
              <a:defRPr/>
            </a:pPr>
            <a:r>
              <a:rPr lang="en-US" sz="4400" b="1" dirty="0" smtClean="0"/>
              <a:t>2011 REVISED REGULATION</a:t>
            </a:r>
            <a:r>
              <a:rPr lang="en-US" sz="4400" dirty="0" smtClean="0"/>
              <a:t>:</a:t>
            </a:r>
          </a:p>
          <a:p>
            <a:pPr marL="621792" lvl="1" fontAlgn="auto">
              <a:lnSpc>
                <a:spcPct val="90000"/>
              </a:lnSpc>
              <a:spcBef>
                <a:spcPts val="324"/>
              </a:spcBef>
              <a:spcAft>
                <a:spcPts val="0"/>
              </a:spcAft>
              <a:buClr>
                <a:schemeClr val="tx1"/>
              </a:buClr>
              <a:buSzPct val="100000"/>
              <a:buFontTx/>
              <a:buNone/>
              <a:defRPr/>
            </a:pPr>
            <a:endParaRPr lang="en-US" sz="4400" dirty="0" smtClean="0"/>
          </a:p>
          <a:p>
            <a:pPr marL="621792" lvl="1" fontAlgn="auto">
              <a:lnSpc>
                <a:spcPct val="110000"/>
              </a:lnSpc>
              <a:spcBef>
                <a:spcPts val="324"/>
              </a:spcBef>
              <a:spcAft>
                <a:spcPts val="0"/>
              </a:spcAft>
              <a:buClr>
                <a:schemeClr val="tx1"/>
              </a:buClr>
              <a:buSzPct val="100000"/>
              <a:buFont typeface="Wingdings" pitchFamily="2" charset="2"/>
              <a:buNone/>
              <a:defRPr/>
            </a:pPr>
            <a:r>
              <a:rPr lang="en-US" sz="4400" dirty="0" smtClean="0"/>
              <a:t>	FCOI training required.  Each Investigator must complete training prior to engaging in research related to any NIH-funded grant and at least every four years, and immediately under the designated circumstances:</a:t>
            </a:r>
          </a:p>
          <a:p>
            <a:pPr marL="859536" lvl="2" fontAlgn="auto">
              <a:lnSpc>
                <a:spcPct val="110000"/>
              </a:lnSpc>
              <a:spcAft>
                <a:spcPts val="0"/>
              </a:spcAft>
              <a:buClr>
                <a:schemeClr val="tx1"/>
              </a:buClr>
              <a:defRPr/>
            </a:pPr>
            <a:r>
              <a:rPr lang="en-US" sz="4000" dirty="0" smtClean="0"/>
              <a:t>Institutional FCOI policies change in a manner that affects Investigator requirements</a:t>
            </a:r>
          </a:p>
          <a:p>
            <a:pPr marL="859536" lvl="2" fontAlgn="auto">
              <a:lnSpc>
                <a:spcPct val="110000"/>
              </a:lnSpc>
              <a:spcAft>
                <a:spcPts val="0"/>
              </a:spcAft>
              <a:buClr>
                <a:schemeClr val="tx1"/>
              </a:buClr>
              <a:defRPr/>
            </a:pPr>
            <a:r>
              <a:rPr lang="en-US" sz="4000" dirty="0" smtClean="0"/>
              <a:t>An Investigator is new to an Institution </a:t>
            </a:r>
          </a:p>
          <a:p>
            <a:pPr marL="859536" lvl="2" fontAlgn="auto">
              <a:lnSpc>
                <a:spcPct val="110000"/>
              </a:lnSpc>
              <a:spcAft>
                <a:spcPts val="0"/>
              </a:spcAft>
              <a:buClr>
                <a:schemeClr val="tx1"/>
              </a:buClr>
              <a:defRPr/>
            </a:pPr>
            <a:r>
              <a:rPr lang="en-US" sz="4000" dirty="0" smtClean="0"/>
              <a:t>An Institution finds an Investigator noncompliant with Institution’s FCOI policy or management plan.</a:t>
            </a:r>
          </a:p>
        </p:txBody>
      </p:sp>
      <p:sp>
        <p:nvSpPr>
          <p:cNvPr id="61443" name="Rectangle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l" eaLnBrk="1" hangingPunct="1"/>
            <a:fld id="{AA3723AB-DB32-4D23-BBFC-8A3A7179F11B}" type="slidenum">
              <a:rPr lang="en-US">
                <a:latin typeface="Arial" charset="0"/>
                <a:cs typeface="Arial" charset="0"/>
              </a:rPr>
              <a:pPr algn="l" eaLnBrk="1" hangingPunct="1"/>
              <a:t>28</a:t>
            </a:fld>
            <a:endParaRPr lang="en-US">
              <a:latin typeface="Arial" charset="0"/>
              <a:cs typeface="Arial" charset="0"/>
            </a:endParaRPr>
          </a:p>
        </p:txBody>
      </p:sp>
      <p:sp>
        <p:nvSpPr>
          <p:cNvPr id="83969" name="Rectangle 2"/>
          <p:cNvSpPr>
            <a:spLocks noGrp="1" noChangeArrowheads="1"/>
          </p:cNvSpPr>
          <p:nvPr>
            <p:ph type="title"/>
          </p:nvPr>
        </p:nvSpPr>
        <p:spPr>
          <a:xfrm>
            <a:off x="0" y="-381000"/>
            <a:ext cx="9144000" cy="1722438"/>
          </a:xfrm>
        </p:spPr>
        <p:txBody>
          <a:bodyPr/>
          <a:lstStyle/>
          <a:p>
            <a:pPr algn="ctr" fontAlgn="auto">
              <a:spcAft>
                <a:spcPts val="0"/>
              </a:spcAft>
              <a:defRPr/>
            </a:pPr>
            <a:r>
              <a:rPr lang="en-US" dirty="0" smtClean="0"/>
              <a:t>Investigator Training</a:t>
            </a:r>
            <a:endParaRPr lang="en-US" i="1" dirty="0" smtClean="0"/>
          </a:p>
        </p:txBody>
      </p:sp>
    </p:spTree>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idx="1"/>
          </p:nvPr>
        </p:nvSpPr>
        <p:spPr>
          <a:xfrm>
            <a:off x="457200" y="1219200"/>
            <a:ext cx="8229600" cy="4911725"/>
          </a:xfrm>
        </p:spPr>
        <p:txBody>
          <a:bodyPr>
            <a:normAutofit lnSpcReduction="10000"/>
          </a:bodyPr>
          <a:lstStyle/>
          <a:p>
            <a:pPr marL="365760" indent="-256032" fontAlgn="auto">
              <a:lnSpc>
                <a:spcPct val="90000"/>
              </a:lnSpc>
              <a:spcAft>
                <a:spcPts val="0"/>
              </a:spcAft>
              <a:buFont typeface="Wingdings" pitchFamily="2" charset="2"/>
              <a:buNone/>
              <a:defRPr/>
            </a:pPr>
            <a:r>
              <a:rPr lang="en-US" sz="2400" b="1" dirty="0" smtClean="0"/>
              <a:t>           </a:t>
            </a:r>
            <a:endParaRPr lang="en-US" sz="2000" dirty="0" smtClean="0"/>
          </a:p>
          <a:p>
            <a:pPr marL="621792" lvl="1" fontAlgn="auto">
              <a:lnSpc>
                <a:spcPct val="90000"/>
              </a:lnSpc>
              <a:spcBef>
                <a:spcPts val="324"/>
              </a:spcBef>
              <a:spcAft>
                <a:spcPts val="0"/>
              </a:spcAft>
              <a:buFontTx/>
              <a:buNone/>
              <a:defRPr/>
            </a:pPr>
            <a:r>
              <a:rPr lang="en-US" sz="2400" b="1" dirty="0" smtClean="0"/>
              <a:t>1995 REGULATION:</a:t>
            </a:r>
          </a:p>
          <a:p>
            <a:pPr marL="621792" lvl="1" fontAlgn="auto">
              <a:lnSpc>
                <a:spcPct val="90000"/>
              </a:lnSpc>
              <a:spcBef>
                <a:spcPts val="324"/>
              </a:spcBef>
              <a:spcAft>
                <a:spcPts val="0"/>
              </a:spcAft>
              <a:buFontTx/>
              <a:buNone/>
              <a:defRPr/>
            </a:pPr>
            <a:endParaRPr lang="en-US" sz="2400" dirty="0" smtClean="0"/>
          </a:p>
          <a:p>
            <a:pPr marL="621792" lvl="1" fontAlgn="auto">
              <a:lnSpc>
                <a:spcPct val="90000"/>
              </a:lnSpc>
              <a:spcBef>
                <a:spcPts val="324"/>
              </a:spcBef>
              <a:spcAft>
                <a:spcPts val="0"/>
              </a:spcAft>
              <a:buFont typeface="Wingdings" pitchFamily="2" charset="2"/>
              <a:buNone/>
              <a:defRPr/>
            </a:pPr>
            <a:r>
              <a:rPr lang="en-US" sz="2400" dirty="0" smtClean="0"/>
              <a:t>	The HHS may at any time inquire into the Institutional procedures and actions regarding conflicting financial interests in NIH-funded research</a:t>
            </a:r>
          </a:p>
          <a:p>
            <a:pPr marL="621792" lvl="1" fontAlgn="auto">
              <a:lnSpc>
                <a:spcPct val="90000"/>
              </a:lnSpc>
              <a:spcBef>
                <a:spcPts val="324"/>
              </a:spcBef>
              <a:spcAft>
                <a:spcPts val="0"/>
              </a:spcAft>
              <a:buFontTx/>
              <a:buNone/>
              <a:defRPr/>
            </a:pPr>
            <a:endParaRPr lang="en-US" sz="2400" dirty="0" smtClean="0"/>
          </a:p>
          <a:p>
            <a:pPr marL="621792" lvl="1" fontAlgn="auto">
              <a:lnSpc>
                <a:spcPct val="90000"/>
              </a:lnSpc>
              <a:spcBef>
                <a:spcPts val="324"/>
              </a:spcBef>
              <a:spcAft>
                <a:spcPts val="0"/>
              </a:spcAft>
              <a:buFontTx/>
              <a:buNone/>
              <a:defRPr/>
            </a:pPr>
            <a:r>
              <a:rPr lang="en-US" sz="2400" b="1" dirty="0" smtClean="0"/>
              <a:t> 2011 REVISED REGULATION:</a:t>
            </a:r>
          </a:p>
          <a:p>
            <a:pPr marL="621792" lvl="1" fontAlgn="auto">
              <a:lnSpc>
                <a:spcPct val="90000"/>
              </a:lnSpc>
              <a:spcBef>
                <a:spcPts val="324"/>
              </a:spcBef>
              <a:spcAft>
                <a:spcPts val="0"/>
              </a:spcAft>
              <a:buFontTx/>
              <a:buNone/>
              <a:defRPr/>
            </a:pPr>
            <a:endParaRPr lang="en-US" sz="2400" dirty="0" smtClean="0"/>
          </a:p>
          <a:p>
            <a:pPr marL="621792" lvl="1" fontAlgn="auto">
              <a:lnSpc>
                <a:spcPct val="90000"/>
              </a:lnSpc>
              <a:spcBef>
                <a:spcPts val="324"/>
              </a:spcBef>
              <a:spcAft>
                <a:spcPts val="0"/>
              </a:spcAft>
              <a:buFont typeface="Wingdings" pitchFamily="2" charset="2"/>
              <a:buNone/>
              <a:defRPr/>
            </a:pPr>
            <a:r>
              <a:rPr lang="en-US" sz="2400" dirty="0" smtClean="0"/>
              <a:t>	Clarifies that HHS authority applies before, during, or after an award with regard to any Investigator disclosure of financial interests, regardless of whether or not the disclosure resulted in the Institution’s determination of an FCOI.</a:t>
            </a:r>
          </a:p>
          <a:p>
            <a:pPr marL="365760" indent="-256032" fontAlgn="auto">
              <a:lnSpc>
                <a:spcPct val="80000"/>
              </a:lnSpc>
              <a:spcAft>
                <a:spcPts val="0"/>
              </a:spcAft>
              <a:buFontTx/>
              <a:buNone/>
              <a:defRPr/>
            </a:pPr>
            <a:endParaRPr lang="en-US" sz="2400" dirty="0" smtClean="0"/>
          </a:p>
        </p:txBody>
      </p:sp>
      <p:sp>
        <p:nvSpPr>
          <p:cNvPr id="62467" name="Rectangle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l" eaLnBrk="1" hangingPunct="1"/>
            <a:fld id="{F5170BEC-C3D9-4244-B0B8-E2A06D10F27C}" type="slidenum">
              <a:rPr lang="en-US">
                <a:latin typeface="Arial" charset="0"/>
                <a:cs typeface="Arial" charset="0"/>
              </a:rPr>
              <a:pPr algn="l" eaLnBrk="1" hangingPunct="1"/>
              <a:t>29</a:t>
            </a:fld>
            <a:endParaRPr lang="en-US">
              <a:latin typeface="Arial" charset="0"/>
              <a:cs typeface="Arial" charset="0"/>
            </a:endParaRPr>
          </a:p>
        </p:txBody>
      </p:sp>
      <p:sp>
        <p:nvSpPr>
          <p:cNvPr id="84993" name="Rectangle 2"/>
          <p:cNvSpPr>
            <a:spLocks noGrp="1" noChangeArrowheads="1"/>
          </p:cNvSpPr>
          <p:nvPr>
            <p:ph type="title"/>
          </p:nvPr>
        </p:nvSpPr>
        <p:spPr/>
        <p:txBody>
          <a:bodyPr/>
          <a:lstStyle/>
          <a:p>
            <a:pPr algn="ctr" fontAlgn="auto">
              <a:spcAft>
                <a:spcPts val="0"/>
              </a:spcAft>
              <a:defRPr/>
            </a:pPr>
            <a:r>
              <a:rPr lang="en-US" dirty="0" smtClean="0"/>
              <a:t>HHS/NIH Authority  </a:t>
            </a:r>
            <a:endParaRPr lang="en-US" i="1" dirty="0" smtClean="0"/>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B3700F1D-2013-4774-A20C-91B8545C4CA4}" type="slidenum">
              <a:rPr lang="en-US"/>
              <a:pPr eaLnBrk="1" hangingPunct="1"/>
              <a:t>3</a:t>
            </a:fld>
            <a:endParaRPr lang="en-US"/>
          </a:p>
        </p:txBody>
      </p:sp>
      <p:sp>
        <p:nvSpPr>
          <p:cNvPr id="3" name="Title 2"/>
          <p:cNvSpPr>
            <a:spLocks noGrp="1"/>
          </p:cNvSpPr>
          <p:nvPr>
            <p:ph type="title"/>
          </p:nvPr>
        </p:nvSpPr>
        <p:spPr/>
        <p:txBody>
          <a:bodyPr/>
          <a:lstStyle/>
          <a:p>
            <a:pPr fontAlgn="auto">
              <a:spcAft>
                <a:spcPts val="0"/>
              </a:spcAft>
              <a:defRPr/>
            </a:pPr>
            <a:r>
              <a:rPr lang="en-US" dirty="0" smtClean="0"/>
              <a:t>FCOI 2011 Revised Regulation</a:t>
            </a:r>
            <a:endParaRPr lang="en-US" dirty="0"/>
          </a:p>
        </p:txBody>
      </p:sp>
      <p:sp>
        <p:nvSpPr>
          <p:cNvPr id="35844" name="TextBox 3"/>
          <p:cNvSpPr txBox="1">
            <a:spLocks noChangeArrowheads="1"/>
          </p:cNvSpPr>
          <p:nvPr/>
        </p:nvSpPr>
        <p:spPr bwMode="auto">
          <a:xfrm>
            <a:off x="228600" y="4419600"/>
            <a:ext cx="594360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b="1"/>
              <a:t>Sally J. Rockey, Ph.D.</a:t>
            </a:r>
          </a:p>
          <a:p>
            <a:pPr eaLnBrk="1" hangingPunct="1"/>
            <a:endParaRPr lang="en-US" b="1"/>
          </a:p>
          <a:p>
            <a:pPr eaLnBrk="1" hangingPunct="1">
              <a:lnSpc>
                <a:spcPct val="80000"/>
              </a:lnSpc>
              <a:buFont typeface="Wingdings" pitchFamily="2" charset="2"/>
              <a:buNone/>
            </a:pPr>
            <a:r>
              <a:rPr lang="en-US" b="1">
                <a:latin typeface="Tahoma" pitchFamily="34" charset="0"/>
              </a:rPr>
              <a:t>Deputy Director for Extramural Research</a:t>
            </a:r>
          </a:p>
          <a:p>
            <a:pPr eaLnBrk="1" hangingPunct="1">
              <a:lnSpc>
                <a:spcPct val="80000"/>
              </a:lnSpc>
              <a:buFont typeface="Wingdings" pitchFamily="2" charset="2"/>
              <a:buNone/>
            </a:pPr>
            <a:r>
              <a:rPr lang="en-US" b="1">
                <a:latin typeface="Tahoma" pitchFamily="34" charset="0"/>
              </a:rPr>
              <a:t>National Institutes of Health</a:t>
            </a:r>
          </a:p>
        </p:txBody>
      </p:sp>
    </p:spTree>
  </p:cSld>
  <p:clrMapOvr>
    <a:masterClrMapping/>
  </p:clrMapOvr>
  <p:transition spd="med">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A697D8B6-431F-4680-8378-9E1F7F8694C6}" type="slidenum">
              <a:rPr lang="en-US"/>
              <a:pPr eaLnBrk="1" hangingPunct="1"/>
              <a:t>30</a:t>
            </a:fld>
            <a:endParaRPr lang="en-US"/>
          </a:p>
        </p:txBody>
      </p:sp>
      <p:sp>
        <p:nvSpPr>
          <p:cNvPr id="7" name="Title 6"/>
          <p:cNvSpPr>
            <a:spLocks noGrp="1"/>
          </p:cNvSpPr>
          <p:nvPr>
            <p:ph type="title"/>
          </p:nvPr>
        </p:nvSpPr>
        <p:spPr>
          <a:xfrm>
            <a:off x="0" y="1447800"/>
            <a:ext cx="9144000" cy="1143000"/>
          </a:xfrm>
        </p:spPr>
        <p:txBody>
          <a:bodyPr>
            <a:normAutofit fontScale="90000"/>
          </a:bodyPr>
          <a:lstStyle/>
          <a:p>
            <a:pPr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6700" dirty="0" smtClean="0"/>
              <a:t/>
            </a:r>
            <a:br>
              <a:rPr lang="en-US" sz="6700" dirty="0" smtClean="0"/>
            </a:br>
            <a:r>
              <a:rPr lang="en-US" sz="6700" dirty="0" smtClean="0"/>
              <a:t>At the Grantee Institution</a:t>
            </a:r>
            <a:br>
              <a:rPr lang="en-US" sz="6700" dirty="0" smtClean="0"/>
            </a:br>
            <a:r>
              <a:rPr lang="en-US" dirty="0" smtClean="0"/>
              <a:t/>
            </a:r>
            <a:br>
              <a:rPr lang="en-US" dirty="0" smtClean="0"/>
            </a:br>
            <a:endParaRPr lang="en-US" dirty="0"/>
          </a:p>
        </p:txBody>
      </p:sp>
      <p:sp>
        <p:nvSpPr>
          <p:cNvPr id="63492" name="TextBox 4"/>
          <p:cNvSpPr txBox="1">
            <a:spLocks noChangeArrowheads="1"/>
          </p:cNvSpPr>
          <p:nvPr/>
        </p:nvSpPr>
        <p:spPr bwMode="auto">
          <a:xfrm>
            <a:off x="228600" y="4343400"/>
            <a:ext cx="5943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b="1"/>
              <a:t>Diane Dean</a:t>
            </a:r>
          </a:p>
          <a:p>
            <a:pPr eaLnBrk="1" hangingPunct="1"/>
            <a:endParaRPr lang="en-US" b="1"/>
          </a:p>
          <a:p>
            <a:pPr eaLnBrk="1" hangingPunct="1">
              <a:lnSpc>
                <a:spcPct val="80000"/>
              </a:lnSpc>
              <a:buFont typeface="Wingdings" pitchFamily="2" charset="2"/>
              <a:buNone/>
            </a:pPr>
            <a:r>
              <a:rPr lang="en-US" b="1">
                <a:latin typeface="Tahoma" pitchFamily="34" charset="0"/>
              </a:rPr>
              <a:t>Director</a:t>
            </a:r>
          </a:p>
          <a:p>
            <a:pPr eaLnBrk="1" hangingPunct="1">
              <a:lnSpc>
                <a:spcPct val="80000"/>
              </a:lnSpc>
              <a:buFont typeface="Wingdings" pitchFamily="2" charset="2"/>
              <a:buNone/>
            </a:pPr>
            <a:r>
              <a:rPr lang="en-US" b="1">
                <a:latin typeface="Tahoma" pitchFamily="34" charset="0"/>
              </a:rPr>
              <a:t>Division of Grants Compliance and Oversight </a:t>
            </a:r>
          </a:p>
          <a:p>
            <a:pPr eaLnBrk="1" hangingPunct="1">
              <a:lnSpc>
                <a:spcPct val="80000"/>
              </a:lnSpc>
              <a:buFont typeface="Wingdings" pitchFamily="2" charset="2"/>
              <a:buNone/>
            </a:pPr>
            <a:r>
              <a:rPr lang="en-US" b="1">
                <a:latin typeface="Tahoma" pitchFamily="34" charset="0"/>
              </a:rPr>
              <a:t>Office of Extramural Research</a:t>
            </a:r>
            <a:endParaRPr lang="en-US"/>
          </a:p>
        </p:txBody>
      </p:sp>
    </p:spTree>
  </p:cSld>
  <p:clrMapOvr>
    <a:masterClrMapping/>
  </p:clrMapOvr>
  <p:transition spd="med">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idx="1"/>
          </p:nvPr>
        </p:nvSpPr>
        <p:spPr>
          <a:xfrm>
            <a:off x="304800" y="1676400"/>
            <a:ext cx="8610600" cy="4724400"/>
          </a:xfrm>
        </p:spPr>
        <p:txBody>
          <a:bodyPr/>
          <a:lstStyle/>
          <a:p>
            <a:r>
              <a:rPr lang="en-US" smtClean="0"/>
              <a:t>Institutions must establish standards that provide a reasonable expectation that the design, conduct,  and reporting of NIH-funded research will be free from bias resulting from Investigator financial conflicts of interest.</a:t>
            </a:r>
          </a:p>
          <a:p>
            <a:pPr>
              <a:buFont typeface="Wingdings" pitchFamily="2" charset="2"/>
              <a:buNone/>
            </a:pPr>
            <a:endParaRPr lang="en-US" smtClean="0"/>
          </a:p>
          <a:p>
            <a:r>
              <a:rPr lang="en-US" smtClean="0"/>
              <a:t>Maintain an up-to-date, written, enforced policy that complies with the FCOI regulation and make available via a publicly accessible Web site.</a:t>
            </a:r>
          </a:p>
          <a:p>
            <a:pPr>
              <a:buClr>
                <a:schemeClr val="folHlink"/>
              </a:buClr>
              <a:buFont typeface="Wingdings 2" pitchFamily="18" charset="2"/>
              <a:buNone/>
            </a:pPr>
            <a:endParaRPr lang="en-US" smtClean="0"/>
          </a:p>
          <a:p>
            <a:pPr>
              <a:buClr>
                <a:schemeClr val="folHlink"/>
              </a:buClr>
              <a:buFont typeface="Wingdings 2" pitchFamily="18" charset="2"/>
              <a:buNone/>
            </a:pPr>
            <a:endParaRPr lang="en-US" smtClean="0"/>
          </a:p>
          <a:p>
            <a:endParaRPr lang="en-US" sz="3600" smtClean="0"/>
          </a:p>
        </p:txBody>
      </p:sp>
      <p:sp>
        <p:nvSpPr>
          <p:cNvPr id="437250" name="Rectangle 2"/>
          <p:cNvSpPr>
            <a:spLocks noGrp="1" noChangeArrowheads="1"/>
          </p:cNvSpPr>
          <p:nvPr>
            <p:ph type="title"/>
          </p:nvPr>
        </p:nvSpPr>
        <p:spPr>
          <a:xfrm>
            <a:off x="0" y="0"/>
            <a:ext cx="9144000" cy="1143000"/>
          </a:xfrm>
        </p:spPr>
        <p:txBody>
          <a:bodyPr/>
          <a:lstStyle/>
          <a:p>
            <a:pPr algn="ctr" fontAlgn="auto">
              <a:spcAft>
                <a:spcPts val="0"/>
              </a:spcAft>
              <a:defRPr/>
            </a:pPr>
            <a:r>
              <a:rPr lang="en-US" dirty="0" smtClean="0"/>
              <a:t>Institutional Responsibilities</a:t>
            </a:r>
          </a:p>
        </p:txBody>
      </p:sp>
    </p:spTree>
  </p:cSld>
  <p:clrMapOvr>
    <a:masterClrMapping/>
  </p:clrMapOvr>
  <p:transition spd="med">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p:cNvSpPr>
            <a:spLocks noGrp="1"/>
          </p:cNvSpPr>
          <p:nvPr>
            <p:ph idx="1"/>
          </p:nvPr>
        </p:nvSpPr>
        <p:spPr>
          <a:xfrm>
            <a:off x="381000" y="1600200"/>
            <a:ext cx="8534400" cy="5257800"/>
          </a:xfrm>
        </p:spPr>
        <p:txBody>
          <a:bodyPr/>
          <a:lstStyle/>
          <a:p>
            <a:pPr>
              <a:buClr>
                <a:schemeClr val="tx1"/>
              </a:buClr>
            </a:pPr>
            <a:r>
              <a:rPr lang="en-US" sz="2600" smtClean="0"/>
              <a:t>Maintain records of all Investigator disclosures of financial interests and the Institution’s review of, and response to, such disclosures (whether or not a disclosure resulted in the Institution’s determination of FCOI) and all actions under the Institution’s policy or retrospective review, if applicable </a:t>
            </a:r>
          </a:p>
          <a:p>
            <a:pPr lvl="1">
              <a:buClr>
                <a:schemeClr val="tx1"/>
              </a:buClr>
              <a:buSzTx/>
              <a:buFont typeface="Arial" charset="0"/>
              <a:buChar char="•"/>
            </a:pPr>
            <a:r>
              <a:rPr lang="en-US" sz="2400" smtClean="0"/>
              <a:t>for at least three years from the date of submission of the final expenditures report or, where applicable, </a:t>
            </a:r>
          </a:p>
          <a:p>
            <a:pPr lvl="1">
              <a:buClr>
                <a:schemeClr val="tx1"/>
              </a:buClr>
              <a:buSzTx/>
              <a:buFont typeface="Arial" charset="0"/>
              <a:buChar char="•"/>
            </a:pPr>
            <a:r>
              <a:rPr lang="en-US" sz="2400" smtClean="0"/>
              <a:t>from other dates specified in 45 C.F.R. 74.53(b) and 92.42 (b) for different situations.  </a:t>
            </a:r>
          </a:p>
          <a:p>
            <a:pPr>
              <a:buFont typeface="Wingdings" pitchFamily="2" charset="2"/>
              <a:buNone/>
            </a:pPr>
            <a:endParaRPr lang="en-US" smtClean="0"/>
          </a:p>
        </p:txBody>
      </p:sp>
      <p:sp>
        <p:nvSpPr>
          <p:cNvPr id="6553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D5D89788-6274-44D7-9EF2-637C5C7B84C5}" type="slidenum">
              <a:rPr lang="en-US"/>
              <a:pPr eaLnBrk="1" hangingPunct="1"/>
              <a:t>32</a:t>
            </a:fld>
            <a:endParaRPr lang="en-US"/>
          </a:p>
        </p:txBody>
      </p:sp>
      <p:sp>
        <p:nvSpPr>
          <p:cNvPr id="2" name="Title 1"/>
          <p:cNvSpPr>
            <a:spLocks noGrp="1"/>
          </p:cNvSpPr>
          <p:nvPr>
            <p:ph type="title"/>
          </p:nvPr>
        </p:nvSpPr>
        <p:spPr>
          <a:xfrm>
            <a:off x="0" y="228600"/>
            <a:ext cx="9144000" cy="1143000"/>
          </a:xfrm>
        </p:spPr>
        <p:txBody>
          <a:bodyPr>
            <a:noAutofit/>
          </a:bodyPr>
          <a:lstStyle/>
          <a:p>
            <a:pPr algn="ctr" fontAlgn="auto">
              <a:spcAft>
                <a:spcPts val="0"/>
              </a:spcAft>
              <a:defRPr/>
            </a:pPr>
            <a:r>
              <a:rPr lang="en-US" dirty="0" smtClean="0"/>
              <a:t>Institutional Responsibilities: </a:t>
            </a:r>
            <a:br>
              <a:rPr lang="en-US" dirty="0" smtClean="0"/>
            </a:br>
            <a:r>
              <a:rPr lang="en-US" sz="3600" dirty="0" smtClean="0">
                <a:solidFill>
                  <a:schemeClr val="accent3">
                    <a:lumMod val="75000"/>
                  </a:schemeClr>
                </a:solidFill>
              </a:rPr>
              <a:t>Maintenance of Records </a:t>
            </a:r>
            <a:endParaRPr lang="en-US" dirty="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idx="1"/>
          </p:nvPr>
        </p:nvSpPr>
        <p:spPr>
          <a:xfrm>
            <a:off x="304800" y="1676400"/>
            <a:ext cx="8610600" cy="5562600"/>
          </a:xfrm>
        </p:spPr>
        <p:txBody>
          <a:bodyPr/>
          <a:lstStyle/>
          <a:p>
            <a:pPr>
              <a:lnSpc>
                <a:spcPct val="80000"/>
              </a:lnSpc>
              <a:buClr>
                <a:schemeClr val="tx1"/>
              </a:buClr>
              <a:buSzPct val="90000"/>
            </a:pPr>
            <a:r>
              <a:rPr lang="en-US" b="1" smtClean="0"/>
              <a:t>Certify in each application for funding that the Institution</a:t>
            </a:r>
            <a:r>
              <a:rPr lang="en-US" smtClean="0"/>
              <a:t>:  </a:t>
            </a:r>
          </a:p>
          <a:p>
            <a:pPr lvl="1">
              <a:lnSpc>
                <a:spcPct val="120000"/>
              </a:lnSpc>
              <a:buClr>
                <a:schemeClr val="tx1"/>
              </a:buClr>
              <a:buSzPct val="90000"/>
              <a:buFont typeface="Arial" charset="0"/>
              <a:buChar char="•"/>
            </a:pPr>
            <a:r>
              <a:rPr lang="en-US" sz="2400" smtClean="0"/>
              <a:t>Has in effect an up-to-date written, and enforced administrative process to identify and manage FCOIs related to all PHS research projects.</a:t>
            </a:r>
          </a:p>
          <a:p>
            <a:pPr lvl="1">
              <a:lnSpc>
                <a:spcPct val="120000"/>
              </a:lnSpc>
              <a:buClr>
                <a:schemeClr val="tx1"/>
              </a:buClr>
              <a:buSzPct val="90000"/>
              <a:buFont typeface="Arial" charset="0"/>
              <a:buChar char="•"/>
            </a:pPr>
            <a:r>
              <a:rPr lang="en-US" sz="2400" smtClean="0"/>
              <a:t>Shall promote and enforce Investigator compliance with the regulation pertaining to disclosure of SFIs.</a:t>
            </a:r>
          </a:p>
          <a:p>
            <a:pPr lvl="1">
              <a:lnSpc>
                <a:spcPct val="120000"/>
              </a:lnSpc>
              <a:buClr>
                <a:schemeClr val="tx1"/>
              </a:buClr>
              <a:buSzPct val="90000"/>
              <a:buFont typeface="Arial" charset="0"/>
              <a:buChar char="•"/>
            </a:pPr>
            <a:r>
              <a:rPr lang="en-US" sz="2400" smtClean="0"/>
              <a:t>Shall manage FCOIs and provide initial and ongoing FCOI reports to PHS/NIH.</a:t>
            </a:r>
          </a:p>
        </p:txBody>
      </p:sp>
      <p:sp>
        <p:nvSpPr>
          <p:cNvPr id="6656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1E56E0D9-EA12-4426-A0A0-F6F066119301}" type="slidenum">
              <a:rPr lang="en-US"/>
              <a:pPr eaLnBrk="1" hangingPunct="1"/>
              <a:t>33</a:t>
            </a:fld>
            <a:endParaRPr lang="en-US"/>
          </a:p>
        </p:txBody>
      </p:sp>
      <p:sp>
        <p:nvSpPr>
          <p:cNvPr id="569346" name="Rectangle 2"/>
          <p:cNvSpPr>
            <a:spLocks noGrp="1" noChangeArrowheads="1"/>
          </p:cNvSpPr>
          <p:nvPr>
            <p:ph type="title"/>
          </p:nvPr>
        </p:nvSpPr>
        <p:spPr>
          <a:xfrm>
            <a:off x="0" y="152401"/>
            <a:ext cx="9144000" cy="1142999"/>
          </a:xfrm>
        </p:spPr>
        <p:txBody>
          <a:bodyPr>
            <a:noAutofit/>
          </a:bodyPr>
          <a:lstStyle/>
          <a:p>
            <a:pPr algn="ctr" fontAlgn="auto">
              <a:spcAft>
                <a:spcPts val="0"/>
              </a:spcAft>
              <a:defRPr/>
            </a:pPr>
            <a:r>
              <a:rPr lang="en-US" dirty="0" smtClean="0"/>
              <a:t>Institutional Responsibilities:</a:t>
            </a:r>
            <a:br>
              <a:rPr lang="en-US" dirty="0" smtClean="0"/>
            </a:br>
            <a:r>
              <a:rPr lang="en-US" sz="3600" dirty="0" smtClean="0">
                <a:solidFill>
                  <a:schemeClr val="accent3">
                    <a:lumMod val="75000"/>
                  </a:schemeClr>
                </a:solidFill>
              </a:rPr>
              <a:t>Application Certification</a:t>
            </a:r>
            <a:endParaRPr lang="en-US" dirty="0" smtClean="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idx="1"/>
          </p:nvPr>
        </p:nvSpPr>
        <p:spPr>
          <a:xfrm>
            <a:off x="304800" y="1828800"/>
            <a:ext cx="8610600" cy="5562600"/>
          </a:xfrm>
        </p:spPr>
        <p:txBody>
          <a:bodyPr/>
          <a:lstStyle/>
          <a:p>
            <a:pPr>
              <a:lnSpc>
                <a:spcPct val="80000"/>
              </a:lnSpc>
              <a:buClr>
                <a:schemeClr val="tx1"/>
              </a:buClr>
              <a:buSzPct val="90000"/>
            </a:pPr>
            <a:r>
              <a:rPr lang="en-US" b="1" smtClean="0"/>
              <a:t>Certify in each application for funding that the Institution</a:t>
            </a:r>
            <a:r>
              <a:rPr lang="en-US" smtClean="0"/>
              <a:t>:  </a:t>
            </a:r>
            <a:endParaRPr lang="en-US" sz="3800" smtClean="0"/>
          </a:p>
          <a:p>
            <a:pPr lvl="1">
              <a:lnSpc>
                <a:spcPct val="120000"/>
              </a:lnSpc>
              <a:buClr>
                <a:schemeClr val="tx1"/>
              </a:buClr>
              <a:buSzPct val="90000"/>
              <a:buFont typeface="Arial" charset="0"/>
              <a:buChar char="•"/>
            </a:pPr>
            <a:r>
              <a:rPr lang="en-US" sz="2400" smtClean="0"/>
              <a:t>Agrees to make information available upon request relating to any Investigator disclosure of financial interest and the Institution’s review of, and response to, such disclosure, whether or not the disclosure resulted in the Institution’s determination of an FCOI.</a:t>
            </a:r>
          </a:p>
          <a:p>
            <a:pPr lvl="1">
              <a:lnSpc>
                <a:spcPct val="120000"/>
              </a:lnSpc>
              <a:buClr>
                <a:schemeClr val="tx1"/>
              </a:buClr>
              <a:buSzPct val="90000"/>
              <a:buFont typeface="Arial" charset="0"/>
              <a:buChar char="•"/>
            </a:pPr>
            <a:r>
              <a:rPr lang="en-US" sz="2400" smtClean="0"/>
              <a:t>Fully comply with the requirements of the regulation.  </a:t>
            </a:r>
          </a:p>
        </p:txBody>
      </p:sp>
      <p:sp>
        <p:nvSpPr>
          <p:cNvPr id="6758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AD4B5B9-04AD-4A03-ADD8-7718C36BB71A}" type="slidenum">
              <a:rPr lang="en-US"/>
              <a:pPr eaLnBrk="1" hangingPunct="1"/>
              <a:t>34</a:t>
            </a:fld>
            <a:endParaRPr lang="en-US"/>
          </a:p>
        </p:txBody>
      </p:sp>
      <p:sp>
        <p:nvSpPr>
          <p:cNvPr id="569346" name="Rectangle 2"/>
          <p:cNvSpPr>
            <a:spLocks noGrp="1" noChangeArrowheads="1"/>
          </p:cNvSpPr>
          <p:nvPr>
            <p:ph type="title"/>
          </p:nvPr>
        </p:nvSpPr>
        <p:spPr>
          <a:xfrm>
            <a:off x="0" y="457201"/>
            <a:ext cx="9144000" cy="1142999"/>
          </a:xfrm>
        </p:spPr>
        <p:txBody>
          <a:bodyPr>
            <a:noAutofit/>
          </a:bodyPr>
          <a:lstStyle/>
          <a:p>
            <a:pPr algn="ctr" fontAlgn="auto">
              <a:spcAft>
                <a:spcPts val="0"/>
              </a:spcAft>
              <a:defRPr/>
            </a:pPr>
            <a:r>
              <a:rPr lang="en-US" dirty="0" smtClean="0"/>
              <a:t>Institutional Responsibilities:</a:t>
            </a:r>
            <a:br>
              <a:rPr lang="en-US" dirty="0" smtClean="0"/>
            </a:br>
            <a:r>
              <a:rPr lang="en-US" sz="3600" dirty="0" smtClean="0">
                <a:solidFill>
                  <a:schemeClr val="accent3">
                    <a:lumMod val="75000"/>
                  </a:schemeClr>
                </a:solidFill>
              </a:rPr>
              <a:t>Application Certification</a:t>
            </a:r>
            <a:r>
              <a:rPr lang="en-US" dirty="0" smtClean="0"/>
              <a:t/>
            </a:r>
            <a:br>
              <a:rPr lang="en-US" dirty="0" smtClean="0"/>
            </a:br>
            <a:endParaRPr lang="en-US" dirty="0" smtClean="0"/>
          </a:p>
        </p:txBody>
      </p:sp>
    </p:spTree>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idx="1"/>
          </p:nvPr>
        </p:nvSpPr>
        <p:spPr>
          <a:xfrm>
            <a:off x="304800" y="1676400"/>
            <a:ext cx="8610600" cy="5715000"/>
          </a:xfrm>
        </p:spPr>
        <p:txBody>
          <a:bodyPr/>
          <a:lstStyle/>
          <a:p>
            <a:pPr>
              <a:lnSpc>
                <a:spcPct val="90000"/>
              </a:lnSpc>
              <a:buClr>
                <a:schemeClr val="tx1"/>
              </a:buClr>
              <a:buSzPct val="90000"/>
            </a:pPr>
            <a:r>
              <a:rPr lang="en-US" sz="2600" smtClean="0"/>
              <a:t>Designate an Institutional Official(s) to solicit &amp; review disclosure statements from each Investigator planning to participate in, or is participating in, PHS/NIH-funded research</a:t>
            </a:r>
          </a:p>
          <a:p>
            <a:pPr>
              <a:lnSpc>
                <a:spcPct val="90000"/>
              </a:lnSpc>
              <a:buClr>
                <a:schemeClr val="tx1"/>
              </a:buClr>
              <a:buSzPct val="90000"/>
              <a:buFont typeface="Wingdings" pitchFamily="2" charset="2"/>
              <a:buNone/>
            </a:pPr>
            <a:endParaRPr lang="en-US" sz="2600" smtClean="0"/>
          </a:p>
          <a:p>
            <a:pPr>
              <a:lnSpc>
                <a:spcPct val="90000"/>
              </a:lnSpc>
              <a:buClr>
                <a:schemeClr val="tx1"/>
              </a:buClr>
              <a:buSzPct val="90000"/>
            </a:pPr>
            <a:r>
              <a:rPr lang="en-US" sz="2600" smtClean="0"/>
              <a:t>Provide guidelines to identify conflicting interests related to proposed or PHS/NIH-funded research </a:t>
            </a:r>
          </a:p>
          <a:p>
            <a:pPr>
              <a:lnSpc>
                <a:spcPct val="90000"/>
              </a:lnSpc>
              <a:buClr>
                <a:schemeClr val="tx1"/>
              </a:buClr>
              <a:buSzPct val="90000"/>
              <a:buFont typeface="Wingdings" pitchFamily="2" charset="2"/>
              <a:buNone/>
            </a:pPr>
            <a:endParaRPr lang="en-US" sz="2600" smtClean="0"/>
          </a:p>
          <a:p>
            <a:pPr>
              <a:lnSpc>
                <a:spcPct val="90000"/>
              </a:lnSpc>
              <a:buClr>
                <a:schemeClr val="tx1"/>
              </a:buClr>
              <a:buSzPct val="90000"/>
            </a:pPr>
            <a:r>
              <a:rPr lang="en-US" sz="2600" smtClean="0"/>
              <a:t>Designated Institutional Official(s) develop management plans that specify the actions that have been, and shall be, taken to manage FCOI</a:t>
            </a:r>
          </a:p>
          <a:p>
            <a:pPr>
              <a:lnSpc>
                <a:spcPct val="90000"/>
              </a:lnSpc>
            </a:pPr>
            <a:endParaRPr lang="en-US" sz="2000" smtClean="0"/>
          </a:p>
        </p:txBody>
      </p:sp>
      <p:sp>
        <p:nvSpPr>
          <p:cNvPr id="6861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C84D048D-532E-490A-B566-C7A724EA8EA6}" type="slidenum">
              <a:rPr lang="en-US"/>
              <a:pPr eaLnBrk="1" hangingPunct="1"/>
              <a:t>35</a:t>
            </a:fld>
            <a:endParaRPr lang="en-US"/>
          </a:p>
        </p:txBody>
      </p:sp>
      <p:sp>
        <p:nvSpPr>
          <p:cNvPr id="589826" name="Rectangle 2"/>
          <p:cNvSpPr>
            <a:spLocks noGrp="1" noChangeArrowheads="1"/>
          </p:cNvSpPr>
          <p:nvPr>
            <p:ph type="title"/>
          </p:nvPr>
        </p:nvSpPr>
        <p:spPr>
          <a:xfrm>
            <a:off x="0" y="0"/>
            <a:ext cx="8915400" cy="1600200"/>
          </a:xfrm>
        </p:spPr>
        <p:txBody>
          <a:bodyPr>
            <a:noAutofit/>
          </a:bodyPr>
          <a:lstStyle/>
          <a:p>
            <a:pPr algn="ctr" fontAlgn="auto">
              <a:spcAft>
                <a:spcPts val="0"/>
              </a:spcAft>
              <a:defRPr/>
            </a:pPr>
            <a:r>
              <a:rPr lang="en-US" dirty="0" smtClean="0"/>
              <a:t>Institutional Responsibilities:</a:t>
            </a:r>
            <a:br>
              <a:rPr lang="en-US" dirty="0" smtClean="0"/>
            </a:br>
            <a:r>
              <a:rPr lang="en-US" sz="3600" dirty="0" smtClean="0">
                <a:solidFill>
                  <a:schemeClr val="accent3">
                    <a:lumMod val="75000"/>
                  </a:schemeClr>
                </a:solidFill>
              </a:rPr>
              <a:t>Designated Institutional Official(s) </a:t>
            </a:r>
          </a:p>
        </p:txBody>
      </p:sp>
    </p:spTree>
  </p:cSld>
  <p:clrMapOvr>
    <a:masterClrMapping/>
  </p:clrMapOvr>
  <p:transition spd="med">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2"/>
          <p:cNvSpPr>
            <a:spLocks noGrp="1"/>
          </p:cNvSpPr>
          <p:nvPr>
            <p:ph idx="1"/>
          </p:nvPr>
        </p:nvSpPr>
        <p:spPr>
          <a:xfrm>
            <a:off x="914400" y="2057400"/>
            <a:ext cx="7627938" cy="4221163"/>
          </a:xfrm>
        </p:spPr>
        <p:txBody>
          <a:bodyPr/>
          <a:lstStyle/>
          <a:p>
            <a:pPr>
              <a:buClr>
                <a:schemeClr val="tx1"/>
              </a:buClr>
              <a:buSzPct val="85000"/>
            </a:pPr>
            <a:r>
              <a:rPr lang="en-US" smtClean="0"/>
              <a:t>Must inform each Investigator of the:</a:t>
            </a:r>
          </a:p>
          <a:p>
            <a:pPr marL="1025525" lvl="1" indent="-571500">
              <a:buClr>
                <a:schemeClr val="tx1"/>
              </a:buClr>
              <a:buSzPct val="80000"/>
              <a:buFont typeface="Arial" charset="0"/>
              <a:buChar char="•"/>
            </a:pPr>
            <a:r>
              <a:rPr lang="en-US" sz="2400" smtClean="0"/>
              <a:t>Regulation;</a:t>
            </a:r>
          </a:p>
          <a:p>
            <a:pPr marL="1025525" lvl="1" indent="-571500">
              <a:buClr>
                <a:schemeClr val="tx1"/>
              </a:buClr>
              <a:buSzPct val="75000"/>
              <a:buFont typeface="Arial" charset="0"/>
              <a:buChar char="•"/>
            </a:pPr>
            <a:r>
              <a:rPr lang="en-US" sz="2400" smtClean="0"/>
              <a:t>Institution’s policy on FCOI; and</a:t>
            </a:r>
          </a:p>
          <a:p>
            <a:pPr marL="1025525" lvl="1" indent="-571500">
              <a:buClr>
                <a:schemeClr val="tx1"/>
              </a:buClr>
              <a:buSzPct val="75000"/>
              <a:buFont typeface="Arial" charset="0"/>
              <a:buChar char="•"/>
            </a:pPr>
            <a:r>
              <a:rPr lang="en-US" sz="2400" smtClean="0"/>
              <a:t>Investigator’s responsibilities regarding disclosure of SFIs</a:t>
            </a:r>
          </a:p>
        </p:txBody>
      </p:sp>
      <p:sp>
        <p:nvSpPr>
          <p:cNvPr id="6963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BBB153B4-892B-46CA-BE42-9A813FCC666A}" type="slidenum">
              <a:rPr lang="en-US"/>
              <a:pPr eaLnBrk="1" hangingPunct="1"/>
              <a:t>36</a:t>
            </a:fld>
            <a:endParaRPr lang="en-US"/>
          </a:p>
        </p:txBody>
      </p:sp>
      <p:sp>
        <p:nvSpPr>
          <p:cNvPr id="2" name="Title 1"/>
          <p:cNvSpPr>
            <a:spLocks noGrp="1"/>
          </p:cNvSpPr>
          <p:nvPr>
            <p:ph type="title"/>
          </p:nvPr>
        </p:nvSpPr>
        <p:spPr/>
        <p:txBody>
          <a:bodyPr>
            <a:noAutofit/>
          </a:bodyPr>
          <a:lstStyle/>
          <a:p>
            <a:pPr algn="ctr" fontAlgn="auto">
              <a:spcAft>
                <a:spcPts val="0"/>
              </a:spcAft>
              <a:defRPr/>
            </a:pPr>
            <a:r>
              <a:rPr lang="en-US" dirty="0" smtClean="0"/>
              <a:t>Institutional Responsibilities:</a:t>
            </a:r>
            <a:br>
              <a:rPr lang="en-US" dirty="0" smtClean="0"/>
            </a:br>
            <a:r>
              <a:rPr lang="en-US" sz="3600" dirty="0" smtClean="0">
                <a:solidFill>
                  <a:schemeClr val="accent3">
                    <a:lumMod val="75000"/>
                  </a:schemeClr>
                </a:solidFill>
              </a:rPr>
              <a:t>Inform Investigators </a:t>
            </a:r>
            <a:endParaRPr lang="en-US" dirty="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839200" cy="5257800"/>
          </a:xfrm>
        </p:spPr>
        <p:txBody>
          <a:bodyPr>
            <a:noAutofit/>
          </a:bodyPr>
          <a:lstStyle/>
          <a:p>
            <a:pPr marL="365760" indent="-256032" fontAlgn="auto">
              <a:spcAft>
                <a:spcPts val="0"/>
              </a:spcAft>
              <a:buFont typeface="Wingdings" pitchFamily="2" charset="2"/>
              <a:buNone/>
              <a:defRPr/>
            </a:pPr>
            <a:r>
              <a:rPr lang="en-US" sz="2400" b="1" dirty="0" smtClean="0"/>
              <a:t>  Institutions must require that each Investigator complete FCOI training</a:t>
            </a:r>
            <a:r>
              <a:rPr lang="en-US" sz="2400" dirty="0" smtClean="0"/>
              <a:t>:</a:t>
            </a:r>
          </a:p>
          <a:p>
            <a:pPr marL="770382" lvl="1" indent="-514350" fontAlgn="auto">
              <a:spcBef>
                <a:spcPts val="324"/>
              </a:spcBef>
              <a:spcAft>
                <a:spcPts val="0"/>
              </a:spcAft>
              <a:buClr>
                <a:schemeClr val="tx1"/>
              </a:buClr>
              <a:buSzPct val="100000"/>
              <a:buFont typeface="Wingdings" pitchFamily="2" charset="2"/>
              <a:buChar char="§"/>
              <a:defRPr/>
            </a:pPr>
            <a:r>
              <a:rPr lang="en-US" sz="2400" dirty="0" smtClean="0"/>
              <a:t>Prior to engaging in research related to any NIH funded project; </a:t>
            </a:r>
          </a:p>
          <a:p>
            <a:pPr marL="770382" lvl="1" indent="-514350" fontAlgn="auto">
              <a:spcBef>
                <a:spcPts val="324"/>
              </a:spcBef>
              <a:spcAft>
                <a:spcPts val="0"/>
              </a:spcAft>
              <a:buClr>
                <a:schemeClr val="tx1"/>
              </a:buClr>
              <a:buSzPct val="100000"/>
              <a:buFont typeface="Wingdings" pitchFamily="2" charset="2"/>
              <a:buChar char="§"/>
              <a:defRPr/>
            </a:pPr>
            <a:r>
              <a:rPr lang="en-US" sz="2400" dirty="0" smtClean="0"/>
              <a:t>At least every four years, and </a:t>
            </a:r>
          </a:p>
          <a:p>
            <a:pPr marL="770382" lvl="1" indent="-514350" fontAlgn="auto">
              <a:spcBef>
                <a:spcPts val="324"/>
              </a:spcBef>
              <a:spcAft>
                <a:spcPts val="0"/>
              </a:spcAft>
              <a:buClr>
                <a:schemeClr val="tx1"/>
              </a:buClr>
              <a:buSzPct val="100000"/>
              <a:buFont typeface="Wingdings" pitchFamily="2" charset="2"/>
              <a:buChar char="§"/>
              <a:defRPr/>
            </a:pPr>
            <a:r>
              <a:rPr lang="en-US" sz="2400" dirty="0" smtClean="0"/>
              <a:t>Immediately when any of the following circumstances apply:</a:t>
            </a:r>
          </a:p>
          <a:p>
            <a:pPr marL="514350" indent="-514350" fontAlgn="auto">
              <a:spcAft>
                <a:spcPts val="0"/>
              </a:spcAft>
              <a:buFont typeface="Wingdings" pitchFamily="2" charset="2"/>
              <a:buNone/>
              <a:defRPr/>
            </a:pPr>
            <a:r>
              <a:rPr lang="en-US" sz="2400" dirty="0" smtClean="0"/>
              <a:t>		</a:t>
            </a:r>
            <a:r>
              <a:rPr lang="en-US" sz="2200" dirty="0" smtClean="0"/>
              <a:t>(i) Institution revises its policy in a manner that affects the 	investigator;</a:t>
            </a:r>
          </a:p>
          <a:p>
            <a:pPr marL="514350" indent="-514350" fontAlgn="auto">
              <a:spcAft>
                <a:spcPts val="0"/>
              </a:spcAft>
              <a:buFont typeface="Wingdings" pitchFamily="2" charset="2"/>
              <a:buNone/>
              <a:defRPr/>
            </a:pPr>
            <a:r>
              <a:rPr lang="en-US" sz="2200" dirty="0" smtClean="0"/>
              <a:t>		(ii) When an investigator is new to the institution; or</a:t>
            </a:r>
          </a:p>
          <a:p>
            <a:pPr marL="514350" indent="-514350" fontAlgn="auto">
              <a:spcAft>
                <a:spcPts val="0"/>
              </a:spcAft>
              <a:buFont typeface="Wingdings" pitchFamily="2" charset="2"/>
              <a:buNone/>
              <a:defRPr/>
            </a:pPr>
            <a:r>
              <a:rPr lang="en-US" sz="2200" dirty="0" smtClean="0"/>
              <a:t>		(iii) When the institution finds an Investigator is not in 	compliance with the Institution’s policy or management plan.</a:t>
            </a:r>
            <a:endParaRPr lang="en-US" sz="2200" dirty="0"/>
          </a:p>
        </p:txBody>
      </p:sp>
      <p:sp>
        <p:nvSpPr>
          <p:cNvPr id="7065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46B7F5B3-5F6C-4B43-8509-8895385B3026}" type="slidenum">
              <a:rPr lang="en-US"/>
              <a:pPr eaLnBrk="1" hangingPunct="1"/>
              <a:t>37</a:t>
            </a:fld>
            <a:endParaRPr lang="en-US"/>
          </a:p>
        </p:txBody>
      </p:sp>
      <p:sp>
        <p:nvSpPr>
          <p:cNvPr id="2" name="Title 1"/>
          <p:cNvSpPr>
            <a:spLocks noGrp="1"/>
          </p:cNvSpPr>
          <p:nvPr>
            <p:ph type="title"/>
          </p:nvPr>
        </p:nvSpPr>
        <p:spPr>
          <a:xfrm>
            <a:off x="533400" y="0"/>
            <a:ext cx="8305800" cy="1219200"/>
          </a:xfrm>
        </p:spPr>
        <p:txBody>
          <a:bodyPr>
            <a:noAutofit/>
          </a:bodyPr>
          <a:lstStyle/>
          <a:p>
            <a:pPr algn="ctr" fontAlgn="auto">
              <a:spcAft>
                <a:spcPts val="0"/>
              </a:spcAft>
              <a:defRPr/>
            </a:pPr>
            <a:r>
              <a:rPr lang="en-US" dirty="0" smtClean="0"/>
              <a:t>Institutional Responsibilities: </a:t>
            </a:r>
            <a:r>
              <a:rPr lang="en-US" sz="3600" dirty="0" smtClean="0">
                <a:solidFill>
                  <a:schemeClr val="accent3">
                    <a:lumMod val="75000"/>
                  </a:schemeClr>
                </a:solidFill>
              </a:rPr>
              <a:t>Investigator Training</a:t>
            </a:r>
            <a:endParaRPr lang="en-US" dirty="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ontent Placeholder 1"/>
          <p:cNvSpPr>
            <a:spLocks noGrp="1"/>
          </p:cNvSpPr>
          <p:nvPr>
            <p:ph idx="1"/>
          </p:nvPr>
        </p:nvSpPr>
        <p:spPr>
          <a:xfrm>
            <a:off x="228600" y="1600200"/>
            <a:ext cx="8763000" cy="5181600"/>
          </a:xfrm>
        </p:spPr>
        <p:txBody>
          <a:bodyPr/>
          <a:lstStyle/>
          <a:p>
            <a:pPr>
              <a:buClr>
                <a:schemeClr val="tx1"/>
              </a:buClr>
            </a:pPr>
            <a:r>
              <a:rPr lang="en-US" sz="2100" b="1" smtClean="0"/>
              <a:t>At time of Application</a:t>
            </a:r>
            <a:r>
              <a:rPr lang="en-US" sz="2100" smtClean="0"/>
              <a:t>: Require that each Investigator, including subrecipient Investigators, if applicable, planning to participate in PHS/NIH-funded research to disclose to the designated official(s) at time of application.</a:t>
            </a:r>
          </a:p>
          <a:p>
            <a:pPr>
              <a:buClr>
                <a:schemeClr val="tx1"/>
              </a:buClr>
            </a:pPr>
            <a:r>
              <a:rPr lang="en-US" sz="2100" b="1" smtClean="0"/>
              <a:t>Annually</a:t>
            </a:r>
            <a:r>
              <a:rPr lang="en-US" sz="2100" smtClean="0"/>
              <a:t>: Require each Investigator, including subrecipient Investigator, if applicable, to submit an updated disclosure of SFI at least annually, in accordance with the specific time period prescribed by the Institution, during the period of the award.</a:t>
            </a:r>
          </a:p>
          <a:p>
            <a:pPr>
              <a:buClr>
                <a:schemeClr val="tx1"/>
              </a:buClr>
            </a:pPr>
            <a:r>
              <a:rPr lang="en-US" sz="2100" b="1" smtClean="0"/>
              <a:t>Within 30 days</a:t>
            </a:r>
            <a:r>
              <a:rPr lang="en-US" sz="2100" smtClean="0"/>
              <a:t>: Require each Investigator, including subrecipient Investigator, if applicable, who is participating in the NIH-funded research to submit an updated disclosure of SFI within thirty days of discovering or acquiring (e.g., through purchase, marriage, or inheritance) a new SFI.</a:t>
            </a:r>
          </a:p>
          <a:p>
            <a:pPr>
              <a:buClr>
                <a:schemeClr val="tx1"/>
              </a:buClr>
              <a:buSzPct val="90000"/>
            </a:pPr>
            <a:endParaRPr lang="en-US" sz="2000" smtClean="0">
              <a:solidFill>
                <a:srgbClr val="FF0000"/>
              </a:solidFill>
            </a:endParaRPr>
          </a:p>
        </p:txBody>
      </p:sp>
      <p:sp>
        <p:nvSpPr>
          <p:cNvPr id="7168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4CCB1FA2-76CC-42E9-B06F-24D98BBDE4C9}" type="slidenum">
              <a:rPr lang="en-US"/>
              <a:pPr eaLnBrk="1" hangingPunct="1"/>
              <a:t>38</a:t>
            </a:fld>
            <a:endParaRPr lang="en-US"/>
          </a:p>
        </p:txBody>
      </p:sp>
      <p:sp>
        <p:nvSpPr>
          <p:cNvPr id="4" name="Title 3"/>
          <p:cNvSpPr>
            <a:spLocks noGrp="1"/>
          </p:cNvSpPr>
          <p:nvPr>
            <p:ph type="title"/>
          </p:nvPr>
        </p:nvSpPr>
        <p:spPr>
          <a:xfrm>
            <a:off x="0" y="0"/>
            <a:ext cx="9144000" cy="1600201"/>
          </a:xfrm>
        </p:spPr>
        <p:txBody>
          <a:bodyPr>
            <a:noAutofit/>
          </a:bodyPr>
          <a:lstStyle/>
          <a:p>
            <a:pPr algn="ctr" fontAlgn="auto">
              <a:spcAft>
                <a:spcPts val="0"/>
              </a:spcAft>
              <a:defRPr/>
            </a:pPr>
            <a:r>
              <a:rPr lang="en-US" dirty="0" smtClean="0"/>
              <a:t>Institutional Responsibilities:</a:t>
            </a:r>
            <a:br>
              <a:rPr lang="en-US" dirty="0" smtClean="0"/>
            </a:br>
            <a:r>
              <a:rPr lang="en-US" sz="3600" dirty="0" smtClean="0">
                <a:solidFill>
                  <a:schemeClr val="accent3">
                    <a:lumMod val="75000"/>
                  </a:schemeClr>
                </a:solidFill>
              </a:rPr>
              <a:t>Investigator Disclosure of SFIs</a:t>
            </a:r>
            <a:endParaRPr lang="en-US" dirty="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1"/>
          <p:cNvSpPr>
            <a:spLocks noGrp="1"/>
          </p:cNvSpPr>
          <p:nvPr>
            <p:ph idx="1"/>
          </p:nvPr>
        </p:nvSpPr>
        <p:spPr>
          <a:xfrm>
            <a:off x="533400" y="1570038"/>
            <a:ext cx="8237538" cy="5059362"/>
          </a:xfrm>
        </p:spPr>
        <p:txBody>
          <a:bodyPr/>
          <a:lstStyle/>
          <a:p>
            <a:pPr>
              <a:buClr>
                <a:schemeClr val="tx1"/>
              </a:buClr>
              <a:buSzPct val="90000"/>
            </a:pPr>
            <a:r>
              <a:rPr lang="en-US" sz="2400" smtClean="0"/>
              <a:t>Take necessary actions to manage FCOIs of its Investigators, including those of subrecipient Investigators</a:t>
            </a:r>
          </a:p>
          <a:p>
            <a:pPr>
              <a:buClr>
                <a:schemeClr val="tx1"/>
              </a:buClr>
              <a:buSzPct val="90000"/>
            </a:pPr>
            <a:r>
              <a:rPr lang="en-US" sz="2400" smtClean="0"/>
              <a:t>Develop a management plan(s) and monitor compliance</a:t>
            </a:r>
          </a:p>
          <a:p>
            <a:pPr>
              <a:buClr>
                <a:schemeClr val="tx1"/>
              </a:buClr>
              <a:buSzPct val="90000"/>
            </a:pPr>
            <a:r>
              <a:rPr lang="en-US" sz="2400" smtClean="0"/>
              <a:t>If an Institution identifies an SFI that was not disclosed or reviewed in a timely manner, the designated official(s) shall within sixty (60) days review the SFI, determine if an FCOI exists and implement an interim management plan, if needed. </a:t>
            </a:r>
          </a:p>
          <a:p>
            <a:pPr>
              <a:buClr>
                <a:schemeClr val="tx1"/>
              </a:buClr>
              <a:buSzPct val="90000"/>
            </a:pPr>
            <a:r>
              <a:rPr lang="en-US" sz="2400" smtClean="0"/>
              <a:t>In cases of non compliance, complete a retrospective review and submit a Mitigation Report if bias is found.</a:t>
            </a:r>
          </a:p>
        </p:txBody>
      </p:sp>
      <p:sp>
        <p:nvSpPr>
          <p:cNvPr id="7270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57418CF-5FC1-411D-B717-500583BB285B}" type="slidenum">
              <a:rPr lang="en-US"/>
              <a:pPr eaLnBrk="1" hangingPunct="1"/>
              <a:t>39</a:t>
            </a:fld>
            <a:endParaRPr lang="en-US"/>
          </a:p>
        </p:txBody>
      </p:sp>
      <p:sp>
        <p:nvSpPr>
          <p:cNvPr id="4" name="Title 3"/>
          <p:cNvSpPr>
            <a:spLocks noGrp="1"/>
          </p:cNvSpPr>
          <p:nvPr>
            <p:ph type="title"/>
          </p:nvPr>
        </p:nvSpPr>
        <p:spPr>
          <a:xfrm>
            <a:off x="457200" y="0"/>
            <a:ext cx="8229600" cy="1368425"/>
          </a:xfrm>
        </p:spPr>
        <p:txBody>
          <a:bodyPr>
            <a:noAutofit/>
          </a:bodyPr>
          <a:lstStyle/>
          <a:p>
            <a:pPr algn="ctr" fontAlgn="auto">
              <a:spcAft>
                <a:spcPts val="0"/>
              </a:spcAft>
              <a:defRPr/>
            </a:pPr>
            <a:r>
              <a:rPr lang="en-US" dirty="0" smtClean="0"/>
              <a:t>Institutional Responsibilities:</a:t>
            </a:r>
            <a:br>
              <a:rPr lang="en-US" dirty="0" smtClean="0"/>
            </a:br>
            <a:r>
              <a:rPr lang="en-US" sz="3600" dirty="0" smtClean="0">
                <a:solidFill>
                  <a:schemeClr val="accent3">
                    <a:lumMod val="75000"/>
                  </a:schemeClr>
                </a:solidFill>
              </a:rPr>
              <a:t>Management of FCOIs</a:t>
            </a:r>
            <a:endParaRPr lang="en-US" dirty="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3" name="Rectangle 3"/>
          <p:cNvSpPr>
            <a:spLocks noGrp="1" noChangeArrowheads="1"/>
          </p:cNvSpPr>
          <p:nvPr>
            <p:ph idx="1"/>
          </p:nvPr>
        </p:nvSpPr>
        <p:spPr>
          <a:xfrm>
            <a:off x="228600" y="1371600"/>
            <a:ext cx="8610600" cy="5334000"/>
          </a:xfrm>
        </p:spPr>
        <p:txBody>
          <a:bodyPr>
            <a:normAutofit/>
          </a:bodyPr>
          <a:lstStyle/>
          <a:p>
            <a:pPr marL="365760" indent="-256032" fontAlgn="auto">
              <a:lnSpc>
                <a:spcPct val="120000"/>
              </a:lnSpc>
              <a:spcAft>
                <a:spcPts val="0"/>
              </a:spcAft>
              <a:buClr>
                <a:schemeClr val="tx1"/>
              </a:buClr>
              <a:buSzPct val="120000"/>
              <a:defRPr/>
            </a:pPr>
            <a:r>
              <a:rPr lang="en-US" dirty="0" smtClean="0"/>
              <a:t>42 CFR Part 50 Subpart F (grants and cooperative agreements)</a:t>
            </a:r>
          </a:p>
          <a:p>
            <a:pPr marL="365760" indent="-256032" fontAlgn="auto">
              <a:lnSpc>
                <a:spcPct val="80000"/>
              </a:lnSpc>
              <a:spcAft>
                <a:spcPts val="0"/>
              </a:spcAft>
              <a:buClr>
                <a:schemeClr val="tx1"/>
              </a:buClr>
              <a:buSzPct val="120000"/>
              <a:defRPr/>
            </a:pPr>
            <a:endParaRPr lang="en-US" sz="1100" dirty="0" smtClean="0"/>
          </a:p>
          <a:p>
            <a:pPr marL="365760" indent="-256032" fontAlgn="auto">
              <a:lnSpc>
                <a:spcPct val="20000"/>
              </a:lnSpc>
              <a:spcAft>
                <a:spcPts val="0"/>
              </a:spcAft>
              <a:buClr>
                <a:schemeClr val="tx1"/>
              </a:buClr>
              <a:buSzPct val="120000"/>
              <a:defRPr/>
            </a:pPr>
            <a:endParaRPr lang="en-US" sz="1050" dirty="0" smtClean="0"/>
          </a:p>
          <a:p>
            <a:pPr marL="365760" indent="-256032" fontAlgn="auto">
              <a:lnSpc>
                <a:spcPct val="80000"/>
              </a:lnSpc>
              <a:spcAft>
                <a:spcPts val="0"/>
              </a:spcAft>
              <a:buClr>
                <a:schemeClr val="tx1"/>
              </a:buClr>
              <a:buSzPct val="120000"/>
              <a:defRPr/>
            </a:pPr>
            <a:r>
              <a:rPr lang="en-US" dirty="0" smtClean="0"/>
              <a:t>45 CFR Part 94 (contracts)</a:t>
            </a:r>
          </a:p>
          <a:p>
            <a:pPr marL="1200150" lvl="3" indent="-342900" fontAlgn="auto">
              <a:spcAft>
                <a:spcPts val="0"/>
              </a:spcAft>
              <a:buClr>
                <a:schemeClr val="tx1"/>
              </a:buClr>
              <a:buSzPct val="120000"/>
              <a:buFont typeface="Courier New" pitchFamily="49" charset="0"/>
              <a:buNone/>
              <a:defRPr/>
            </a:pPr>
            <a:r>
              <a:rPr lang="en-US" sz="2400" dirty="0" smtClean="0"/>
              <a:t>Initial Regulation effective 10-1-95</a:t>
            </a:r>
          </a:p>
          <a:p>
            <a:pPr marL="1200150" lvl="3" indent="-342900" fontAlgn="auto">
              <a:spcAft>
                <a:spcPts val="0"/>
              </a:spcAft>
              <a:buClr>
                <a:schemeClr val="tx1"/>
              </a:buClr>
              <a:buSzPct val="120000"/>
              <a:defRPr/>
            </a:pPr>
            <a:r>
              <a:rPr lang="en-US" sz="2400" dirty="0" smtClean="0">
                <a:hlinkClick r:id="rId3"/>
              </a:rPr>
              <a:t>http://grants.nih.gov/grants/compliance/42_CFR_50_Subpart_F.htm</a:t>
            </a:r>
            <a:endParaRPr lang="en-US" sz="2400" dirty="0" smtClean="0"/>
          </a:p>
          <a:p>
            <a:pPr marL="1200150" lvl="3" indent="-342900" fontAlgn="auto">
              <a:spcAft>
                <a:spcPts val="0"/>
              </a:spcAft>
              <a:buClr>
                <a:schemeClr val="tx1"/>
              </a:buClr>
              <a:buSzPct val="120000"/>
              <a:buFont typeface="Courier New" pitchFamily="49" charset="0"/>
              <a:buNone/>
              <a:defRPr/>
            </a:pPr>
            <a:endParaRPr lang="en-US" sz="2400" dirty="0" smtClean="0"/>
          </a:p>
          <a:p>
            <a:pPr marL="1200150" lvl="3" indent="-342900" fontAlgn="auto">
              <a:spcAft>
                <a:spcPts val="0"/>
              </a:spcAft>
              <a:buClr>
                <a:schemeClr val="tx1"/>
              </a:buClr>
              <a:buSzPct val="120000"/>
              <a:buFont typeface="Courier New" pitchFamily="49" charset="0"/>
              <a:buNone/>
              <a:defRPr/>
            </a:pPr>
            <a:r>
              <a:rPr lang="en-US" sz="2400" dirty="0" smtClean="0"/>
              <a:t>Revised Final Rule published on 8-25-11</a:t>
            </a:r>
          </a:p>
          <a:p>
            <a:pPr marL="1200150" lvl="3" indent="-342900" fontAlgn="auto">
              <a:spcAft>
                <a:spcPts val="0"/>
              </a:spcAft>
              <a:buClr>
                <a:schemeClr val="tx1"/>
              </a:buClr>
              <a:buSzPct val="120000"/>
              <a:defRPr/>
            </a:pPr>
            <a:r>
              <a:rPr lang="en-US" sz="2400" dirty="0" smtClean="0">
                <a:hlinkClick r:id="rId4"/>
              </a:rPr>
              <a:t>http://www.gpo.gov/fdsys/pkg/FR-2011-08-25/pdf/2011-21633.pdf</a:t>
            </a:r>
            <a:r>
              <a:rPr lang="en-US" sz="2400" dirty="0" smtClean="0"/>
              <a:t> </a:t>
            </a:r>
          </a:p>
          <a:p>
            <a:pPr marL="365760" indent="-256032" fontAlgn="auto">
              <a:lnSpc>
                <a:spcPct val="80000"/>
              </a:lnSpc>
              <a:spcAft>
                <a:spcPts val="0"/>
              </a:spcAft>
              <a:buClr>
                <a:schemeClr val="tx1"/>
              </a:buClr>
              <a:buFont typeface="Wingdings" pitchFamily="2" charset="2"/>
              <a:buNone/>
              <a:defRPr/>
            </a:pPr>
            <a:endParaRPr lang="en-US" sz="2600" dirty="0" smtClean="0"/>
          </a:p>
        </p:txBody>
      </p:sp>
      <p:sp>
        <p:nvSpPr>
          <p:cNvPr id="3686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C2BB0855-D8BE-4E79-BB74-FA7F9B7315C5}" type="slidenum">
              <a:rPr lang="en-US"/>
              <a:pPr eaLnBrk="1" hangingPunct="1"/>
              <a:t>4</a:t>
            </a:fld>
            <a:endParaRPr lang="en-US"/>
          </a:p>
        </p:txBody>
      </p:sp>
      <p:sp>
        <p:nvSpPr>
          <p:cNvPr id="435202" name="Rectangle 2"/>
          <p:cNvSpPr>
            <a:spLocks noGrp="1" noChangeArrowheads="1"/>
          </p:cNvSpPr>
          <p:nvPr>
            <p:ph type="title"/>
          </p:nvPr>
        </p:nvSpPr>
        <p:spPr>
          <a:xfrm>
            <a:off x="0" y="76200"/>
            <a:ext cx="9144000" cy="1447800"/>
          </a:xfrm>
        </p:spPr>
        <p:txBody>
          <a:bodyPr>
            <a:noAutofit/>
          </a:bodyPr>
          <a:lstStyle/>
          <a:p>
            <a:pPr algn="ctr" fontAlgn="auto">
              <a:spcAft>
                <a:spcPts val="0"/>
              </a:spcAft>
              <a:defRPr/>
            </a:pPr>
            <a:r>
              <a:rPr lang="en-US" sz="3600" dirty="0" smtClean="0"/>
              <a:t>Financial Conflict of Interest (FCOI)</a:t>
            </a:r>
            <a:br>
              <a:rPr lang="en-US" sz="3600" dirty="0" smtClean="0"/>
            </a:br>
            <a:r>
              <a:rPr lang="en-US" sz="3600" dirty="0" smtClean="0"/>
              <a:t>Regulation</a:t>
            </a:r>
          </a:p>
        </p:txBody>
      </p:sp>
    </p:spTree>
  </p:cSld>
  <p:clrMapOvr>
    <a:masterClrMapping/>
  </p:clrMapOvr>
  <p:transition spd="med">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2"/>
          <p:cNvSpPr>
            <a:spLocks noGrp="1"/>
          </p:cNvSpPr>
          <p:nvPr>
            <p:ph idx="1"/>
          </p:nvPr>
        </p:nvSpPr>
        <p:spPr>
          <a:xfrm>
            <a:off x="152400" y="1143000"/>
            <a:ext cx="8839200" cy="5486400"/>
          </a:xfrm>
        </p:spPr>
        <p:txBody>
          <a:bodyPr/>
          <a:lstStyle/>
          <a:p>
            <a:r>
              <a:rPr lang="en-US" sz="2600" smtClean="0"/>
              <a:t>Provide initial and ongoing FCOI reports to NIH:</a:t>
            </a:r>
          </a:p>
          <a:p>
            <a:pPr lvl="1">
              <a:buSzTx/>
              <a:buFont typeface="Arial" charset="0"/>
              <a:buChar char="•"/>
            </a:pPr>
            <a:r>
              <a:rPr lang="en-US" sz="2400" smtClean="0"/>
              <a:t>Prior to the expenditure of funds</a:t>
            </a:r>
          </a:p>
          <a:p>
            <a:pPr lvl="1">
              <a:buSzTx/>
              <a:buFont typeface="Arial" charset="0"/>
              <a:buChar char="•"/>
            </a:pPr>
            <a:r>
              <a:rPr lang="en-US" sz="2400" smtClean="0"/>
              <a:t>During the period of award </a:t>
            </a:r>
          </a:p>
          <a:p>
            <a:pPr lvl="3">
              <a:buClrTx/>
              <a:buFont typeface="Wingdings" pitchFamily="2" charset="2"/>
              <a:buChar char="q"/>
            </a:pPr>
            <a:r>
              <a:rPr lang="en-US" sz="2200" smtClean="0"/>
              <a:t>Within 60 days of identifying a new FCOI</a:t>
            </a:r>
          </a:p>
          <a:p>
            <a:pPr lvl="1">
              <a:buSzTx/>
              <a:buFont typeface="Arial" charset="0"/>
              <a:buChar char="•"/>
            </a:pPr>
            <a:r>
              <a:rPr lang="en-US" sz="2400" smtClean="0"/>
              <a:t>Annually</a:t>
            </a:r>
          </a:p>
          <a:p>
            <a:pPr lvl="3">
              <a:buClrTx/>
              <a:buFont typeface="Wingdings" pitchFamily="2" charset="2"/>
              <a:buChar char="q"/>
            </a:pPr>
            <a:r>
              <a:rPr lang="en-US" sz="2200" smtClean="0"/>
              <a:t>Report on the status of FCOI and any changes in management plan </a:t>
            </a:r>
          </a:p>
          <a:p>
            <a:pPr lvl="3">
              <a:buClrTx/>
              <a:buFont typeface="Wingdings" pitchFamily="2" charset="2"/>
              <a:buChar char="q"/>
            </a:pPr>
            <a:r>
              <a:rPr lang="en-US" sz="2200" smtClean="0"/>
              <a:t>Due at same time as when grantee submits annual progress report, including multi-year progress report, or at time of extension</a:t>
            </a:r>
          </a:p>
          <a:p>
            <a:endParaRPr lang="en-US" sz="800" smtClean="0"/>
          </a:p>
          <a:p>
            <a:r>
              <a:rPr lang="en-US" sz="2600" smtClean="0"/>
              <a:t>All FCOI reports are submitted to NIH through the eRA Commons FCOI Module.</a:t>
            </a:r>
          </a:p>
        </p:txBody>
      </p:sp>
      <p:sp>
        <p:nvSpPr>
          <p:cNvPr id="7373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73F09861-4FD8-4EDE-95BB-26838E5B9EDE}" type="slidenum">
              <a:rPr lang="en-US"/>
              <a:pPr eaLnBrk="1" hangingPunct="1"/>
              <a:t>40</a:t>
            </a:fld>
            <a:endParaRPr lang="en-US"/>
          </a:p>
        </p:txBody>
      </p:sp>
      <p:sp>
        <p:nvSpPr>
          <p:cNvPr id="2" name="Title 1"/>
          <p:cNvSpPr>
            <a:spLocks noGrp="1"/>
          </p:cNvSpPr>
          <p:nvPr>
            <p:ph type="title"/>
          </p:nvPr>
        </p:nvSpPr>
        <p:spPr>
          <a:xfrm>
            <a:off x="457200" y="76201"/>
            <a:ext cx="8229600" cy="1142999"/>
          </a:xfrm>
        </p:spPr>
        <p:txBody>
          <a:bodyPr>
            <a:normAutofit fontScale="90000"/>
          </a:bodyPr>
          <a:lstStyle/>
          <a:p>
            <a:pPr algn="ctr" fontAlgn="auto">
              <a:spcAft>
                <a:spcPts val="0"/>
              </a:spcAft>
              <a:defRPr/>
            </a:pPr>
            <a:r>
              <a:rPr lang="en-US" sz="4400" dirty="0" smtClean="0"/>
              <a:t>Institutional Responsibilities:</a:t>
            </a:r>
            <a:r>
              <a:rPr lang="en-US" dirty="0" smtClean="0"/>
              <a:t/>
            </a:r>
            <a:br>
              <a:rPr lang="en-US" dirty="0" smtClean="0"/>
            </a:br>
            <a:r>
              <a:rPr lang="en-US" dirty="0" smtClean="0">
                <a:solidFill>
                  <a:schemeClr val="accent3">
                    <a:lumMod val="75000"/>
                  </a:schemeClr>
                </a:solidFill>
              </a:rPr>
              <a:t>FCOI Reporting </a:t>
            </a:r>
            <a:endParaRPr lang="en-US" dirty="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idx="1"/>
          </p:nvPr>
        </p:nvSpPr>
        <p:spPr>
          <a:xfrm>
            <a:off x="152400" y="990600"/>
            <a:ext cx="8991600" cy="5410200"/>
          </a:xfrm>
        </p:spPr>
        <p:txBody>
          <a:bodyPr/>
          <a:lstStyle/>
          <a:p>
            <a:pPr>
              <a:lnSpc>
                <a:spcPct val="90000"/>
              </a:lnSpc>
              <a:buClr>
                <a:schemeClr val="tx1"/>
              </a:buClr>
              <a:buSzPct val="90000"/>
              <a:buFont typeface="Wingdings" pitchFamily="2" charset="2"/>
              <a:buNone/>
            </a:pPr>
            <a:endParaRPr lang="en-US" sz="2400" smtClean="0"/>
          </a:p>
          <a:p>
            <a:pPr lvl="1">
              <a:lnSpc>
                <a:spcPct val="90000"/>
              </a:lnSpc>
              <a:buClr>
                <a:schemeClr val="tx1"/>
              </a:buClr>
              <a:buSzPct val="90000"/>
              <a:buFont typeface="Wingdings" pitchFamily="2" charset="2"/>
              <a:buChar char="§"/>
            </a:pPr>
            <a:r>
              <a:rPr lang="en-US" sz="2200" smtClean="0"/>
              <a:t>Grant number;</a:t>
            </a:r>
          </a:p>
          <a:p>
            <a:pPr lvl="1">
              <a:lnSpc>
                <a:spcPct val="90000"/>
              </a:lnSpc>
              <a:buClr>
                <a:schemeClr val="tx1"/>
              </a:buClr>
              <a:buSzPct val="90000"/>
              <a:buFont typeface="Wingdings" pitchFamily="2" charset="2"/>
              <a:buChar char="§"/>
            </a:pPr>
            <a:r>
              <a:rPr lang="en-US" sz="2200" smtClean="0"/>
              <a:t>PD/PI or contact PD/PI;</a:t>
            </a:r>
          </a:p>
          <a:p>
            <a:pPr lvl="1">
              <a:lnSpc>
                <a:spcPct val="90000"/>
              </a:lnSpc>
              <a:buClr>
                <a:schemeClr val="tx1"/>
              </a:buClr>
              <a:buSzPct val="90000"/>
              <a:buFont typeface="Wingdings" pitchFamily="2" charset="2"/>
              <a:buChar char="§"/>
            </a:pPr>
            <a:r>
              <a:rPr lang="en-US" sz="2200" smtClean="0"/>
              <a:t>Name of Investigator with the FCOI; </a:t>
            </a:r>
          </a:p>
          <a:p>
            <a:pPr lvl="1">
              <a:lnSpc>
                <a:spcPct val="90000"/>
              </a:lnSpc>
              <a:buClr>
                <a:schemeClr val="tx1"/>
              </a:buClr>
              <a:buSzPct val="90000"/>
              <a:buFont typeface="Wingdings" pitchFamily="2" charset="2"/>
              <a:buChar char="§"/>
            </a:pPr>
            <a:r>
              <a:rPr lang="en-US" sz="2200" smtClean="0"/>
              <a:t>Name of the entity with which the Investigator has an FCOI;</a:t>
            </a:r>
          </a:p>
          <a:p>
            <a:pPr lvl="1">
              <a:lnSpc>
                <a:spcPct val="90000"/>
              </a:lnSpc>
              <a:buClr>
                <a:schemeClr val="tx1"/>
              </a:buClr>
              <a:buSzPct val="90000"/>
              <a:buFont typeface="Wingdings" pitchFamily="2" charset="2"/>
              <a:buChar char="§"/>
            </a:pPr>
            <a:r>
              <a:rPr lang="en-US" sz="2200" smtClean="0"/>
              <a:t>Nature of FCOI (e.g., equity, consulting fees, travel reimbursement, honoraria);</a:t>
            </a:r>
          </a:p>
          <a:p>
            <a:pPr lvl="1">
              <a:lnSpc>
                <a:spcPct val="90000"/>
              </a:lnSpc>
              <a:buClr>
                <a:schemeClr val="tx1"/>
              </a:buClr>
              <a:buSzPct val="90000"/>
              <a:buFont typeface="Wingdings" pitchFamily="2" charset="2"/>
              <a:buChar char="§"/>
            </a:pPr>
            <a:r>
              <a:rPr lang="en-US" sz="2200" smtClean="0"/>
              <a:t>Value of the financial interest $0-4,999; $5K-9,999; $10K-19,999; amts between $20K-100K by increments of $20K; amts above $100K by increments of $50K or a statement that a value cannot be readily determined;</a:t>
            </a:r>
          </a:p>
          <a:p>
            <a:pPr lvl="1">
              <a:lnSpc>
                <a:spcPct val="90000"/>
              </a:lnSpc>
              <a:buClr>
                <a:schemeClr val="tx1"/>
              </a:buClr>
              <a:buSzPct val="90000"/>
              <a:buFont typeface="Wingdings" pitchFamily="2" charset="2"/>
              <a:buChar char="§"/>
            </a:pPr>
            <a:r>
              <a:rPr lang="en-US" sz="2200" smtClean="0"/>
              <a:t>A description how the financial interest relates to NIH-funded research and the basis for the Institution’s determination that the financial interest conflicts with such research; and</a:t>
            </a:r>
          </a:p>
          <a:p>
            <a:pPr lvl="1">
              <a:lnSpc>
                <a:spcPct val="90000"/>
              </a:lnSpc>
              <a:buClr>
                <a:schemeClr val="tx1"/>
              </a:buClr>
              <a:buSzPct val="90000"/>
              <a:buFont typeface="Wingdings" pitchFamily="2" charset="2"/>
              <a:buChar char="§"/>
            </a:pPr>
            <a:r>
              <a:rPr lang="en-US" sz="2200" smtClean="0"/>
              <a:t>Key elements of the Institution’s management plan.  </a:t>
            </a:r>
          </a:p>
          <a:p>
            <a:pPr lvl="1">
              <a:lnSpc>
                <a:spcPct val="90000"/>
              </a:lnSpc>
              <a:buFontTx/>
              <a:buNone/>
            </a:pPr>
            <a:endParaRPr lang="en-US" sz="1800" smtClean="0"/>
          </a:p>
        </p:txBody>
      </p:sp>
      <p:sp>
        <p:nvSpPr>
          <p:cNvPr id="74755" name="Slide Number Placeholder 5"/>
          <p:cNvSpPr>
            <a:spLocks noGrp="1"/>
          </p:cNvSpPr>
          <p:nvPr>
            <p:ph type="sldNum" sz="quarter" idx="12"/>
          </p:nvPr>
        </p:nvSpPr>
        <p:spPr bwMode="auto">
          <a:xfrm>
            <a:off x="8458200" y="6408738"/>
            <a:ext cx="5556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a:t>.</a:t>
            </a:r>
            <a:fld id="{7CB7911C-A62A-4F58-8FBF-7B8C04AFAE75}" type="slidenum">
              <a:rPr lang="en-US"/>
              <a:pPr eaLnBrk="1" hangingPunct="1"/>
              <a:t>41</a:t>
            </a:fld>
            <a:endParaRPr lang="en-US"/>
          </a:p>
        </p:txBody>
      </p:sp>
      <p:sp>
        <p:nvSpPr>
          <p:cNvPr id="614402" name="Rectangle 2"/>
          <p:cNvSpPr>
            <a:spLocks noGrp="1" noChangeArrowheads="1"/>
          </p:cNvSpPr>
          <p:nvPr>
            <p:ph type="title"/>
          </p:nvPr>
        </p:nvSpPr>
        <p:spPr>
          <a:xfrm>
            <a:off x="381000" y="76200"/>
            <a:ext cx="8763000" cy="1219200"/>
          </a:xfrm>
        </p:spPr>
        <p:txBody>
          <a:bodyPr>
            <a:noAutofit/>
          </a:bodyPr>
          <a:lstStyle/>
          <a:p>
            <a:pPr algn="ctr" fontAlgn="auto">
              <a:spcAft>
                <a:spcPts val="0"/>
              </a:spcAft>
              <a:defRPr/>
            </a:pPr>
            <a:r>
              <a:rPr lang="en-US" dirty="0" smtClean="0"/>
              <a:t>Institutional Responsibilities:</a:t>
            </a:r>
            <a:br>
              <a:rPr lang="en-US" dirty="0" smtClean="0"/>
            </a:br>
            <a:r>
              <a:rPr lang="en-US" sz="3600" dirty="0" smtClean="0">
                <a:solidFill>
                  <a:schemeClr val="accent3">
                    <a:lumMod val="75000"/>
                  </a:schemeClr>
                </a:solidFill>
              </a:rPr>
              <a:t>Elements of an FCOI Report</a:t>
            </a:r>
            <a:endParaRPr lang="en-US" dirty="0" smtClean="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Content Placeholder 2"/>
          <p:cNvSpPr>
            <a:spLocks noGrp="1"/>
          </p:cNvSpPr>
          <p:nvPr>
            <p:ph idx="1"/>
          </p:nvPr>
        </p:nvSpPr>
        <p:spPr>
          <a:xfrm>
            <a:off x="457200" y="1336675"/>
            <a:ext cx="8229600" cy="4987925"/>
          </a:xfrm>
        </p:spPr>
        <p:txBody>
          <a:bodyPr/>
          <a:lstStyle/>
          <a:p>
            <a:r>
              <a:rPr lang="en-US" smtClean="0"/>
              <a:t>Key Elements of a Management Plan include:</a:t>
            </a:r>
          </a:p>
          <a:p>
            <a:pPr lvl="2">
              <a:buFont typeface="Arial" charset="0"/>
              <a:buChar char="•"/>
            </a:pPr>
            <a:r>
              <a:rPr lang="en-US" sz="2400" smtClean="0"/>
              <a:t>Role and principal duties of the conflicted Investigator in the research project;</a:t>
            </a:r>
          </a:p>
          <a:p>
            <a:pPr lvl="2">
              <a:buFont typeface="Arial" charset="0"/>
              <a:buChar char="•"/>
            </a:pPr>
            <a:r>
              <a:rPr lang="en-US" sz="2400" smtClean="0"/>
              <a:t>Conditions of the management plan;</a:t>
            </a:r>
          </a:p>
          <a:p>
            <a:pPr lvl="2">
              <a:buFont typeface="Arial" charset="0"/>
              <a:buChar char="•"/>
            </a:pPr>
            <a:r>
              <a:rPr lang="en-US" sz="2400" smtClean="0"/>
              <a:t>How the management plan is designed to safeguard objectivity in the research project;</a:t>
            </a:r>
          </a:p>
          <a:p>
            <a:pPr lvl="2">
              <a:buFont typeface="Arial" charset="0"/>
              <a:buChar char="•"/>
            </a:pPr>
            <a:r>
              <a:rPr lang="en-US" sz="2400" smtClean="0"/>
              <a:t>Confirmation of the Investigator’s agreement to the management plan; </a:t>
            </a:r>
          </a:p>
          <a:p>
            <a:pPr lvl="2">
              <a:buFont typeface="Arial" charset="0"/>
              <a:buChar char="•"/>
            </a:pPr>
            <a:r>
              <a:rPr lang="en-US" sz="2400" smtClean="0"/>
              <a:t>How the management plan will be monitored to ensure Investigator compliance; and</a:t>
            </a:r>
          </a:p>
          <a:p>
            <a:pPr lvl="2">
              <a:buFont typeface="Arial" charset="0"/>
              <a:buChar char="•"/>
            </a:pPr>
            <a:r>
              <a:rPr lang="en-US" sz="2400" smtClean="0"/>
              <a:t>Other information as needed.</a:t>
            </a:r>
          </a:p>
        </p:txBody>
      </p:sp>
      <p:sp>
        <p:nvSpPr>
          <p:cNvPr id="7577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4D68ED04-4113-4E8A-B23F-AF4F51980AC2}" type="slidenum">
              <a:rPr lang="en-US"/>
              <a:pPr eaLnBrk="1" hangingPunct="1"/>
              <a:t>42</a:t>
            </a:fld>
            <a:endParaRPr lang="en-US"/>
          </a:p>
        </p:txBody>
      </p:sp>
      <p:sp>
        <p:nvSpPr>
          <p:cNvPr id="2" name="Title 1"/>
          <p:cNvSpPr>
            <a:spLocks noGrp="1"/>
          </p:cNvSpPr>
          <p:nvPr>
            <p:ph type="title"/>
          </p:nvPr>
        </p:nvSpPr>
        <p:spPr>
          <a:xfrm>
            <a:off x="457200" y="1"/>
            <a:ext cx="8229600" cy="1219200"/>
          </a:xfrm>
        </p:spPr>
        <p:txBody>
          <a:bodyPr/>
          <a:lstStyle/>
          <a:p>
            <a:pPr algn="ctr" fontAlgn="auto">
              <a:spcAft>
                <a:spcPts val="0"/>
              </a:spcAft>
              <a:defRPr/>
            </a:pPr>
            <a:r>
              <a:rPr lang="en-US" dirty="0" smtClean="0"/>
              <a:t>FCOI Reporting</a:t>
            </a:r>
            <a:endParaRPr lang="en-US" dirty="0"/>
          </a:p>
        </p:txBody>
      </p:sp>
    </p:spTree>
  </p:cSld>
  <p:clrMapOvr>
    <a:masterClrMapping/>
  </p:clrMapOvr>
  <p:transition spd="med">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1447800"/>
          <a:ext cx="9144000" cy="5202238"/>
        </p:xfrm>
        <a:graphic>
          <a:graphicData uri="http://schemas.openxmlformats.org/drawingml/2006/table">
            <a:tbl>
              <a:tblPr firstRow="1" bandRow="1">
                <a:tableStyleId>{5C22544A-7EE6-4342-B048-85BDC9FD1C3A}</a:tableStyleId>
              </a:tblPr>
              <a:tblGrid>
                <a:gridCol w="4572000"/>
                <a:gridCol w="4572000"/>
              </a:tblGrid>
              <a:tr h="1524084">
                <a:tc>
                  <a:txBody>
                    <a:bodyPr/>
                    <a:lstStyle/>
                    <a:p>
                      <a:r>
                        <a:rPr lang="en-US" sz="2000" b="1" dirty="0" smtClean="0">
                          <a:solidFill>
                            <a:schemeClr val="bg1"/>
                          </a:solidFill>
                          <a:latin typeface="Tahoma" pitchFamily="34" charset="0"/>
                          <a:cs typeface="Tahoma" pitchFamily="34" charset="0"/>
                        </a:rPr>
                        <a:t>Investigator</a:t>
                      </a:r>
                      <a:r>
                        <a:rPr lang="en-US" sz="2000" b="1" baseline="0" dirty="0" smtClean="0">
                          <a:solidFill>
                            <a:schemeClr val="bg1"/>
                          </a:solidFill>
                          <a:latin typeface="Tahoma" pitchFamily="34" charset="0"/>
                          <a:cs typeface="Tahoma" pitchFamily="34" charset="0"/>
                        </a:rPr>
                        <a:t> Discloses known SFI(s) to the Institution</a:t>
                      </a:r>
                      <a:endParaRPr lang="en-US" sz="2000" b="1" dirty="0">
                        <a:solidFill>
                          <a:schemeClr val="bg1"/>
                        </a:solidFill>
                        <a:latin typeface="Tahoma" pitchFamily="34" charset="0"/>
                        <a:cs typeface="Tahoma" pitchFamily="34" charset="0"/>
                      </a:endParaRPr>
                    </a:p>
                  </a:txBody>
                  <a:tcPr marT="45723" marB="45723"/>
                </a:tc>
                <a:tc>
                  <a:txBody>
                    <a:bodyPr/>
                    <a:lstStyle/>
                    <a:p>
                      <a:r>
                        <a:rPr lang="en-US" sz="1800" dirty="0" smtClean="0">
                          <a:solidFill>
                            <a:schemeClr val="bg1"/>
                          </a:solidFill>
                        </a:rPr>
                        <a:t>I</a:t>
                      </a:r>
                      <a:r>
                        <a:rPr lang="en-US" sz="2000" dirty="0" smtClean="0">
                          <a:solidFill>
                            <a:schemeClr val="bg1"/>
                          </a:solidFill>
                          <a:latin typeface="Tahoma" pitchFamily="34" charset="0"/>
                          <a:cs typeface="Tahoma" pitchFamily="34" charset="0"/>
                        </a:rPr>
                        <a:t>nstitution Reports identified FCOI(s) to the NIH  </a:t>
                      </a:r>
                    </a:p>
                    <a:p>
                      <a:r>
                        <a:rPr lang="en-US" sz="1800" b="0" dirty="0" smtClean="0">
                          <a:solidFill>
                            <a:schemeClr val="bg1"/>
                          </a:solidFill>
                        </a:rPr>
                        <a:t>(D</a:t>
                      </a:r>
                      <a:r>
                        <a:rPr lang="en-US" sz="1800" b="0" dirty="0" smtClean="0">
                          <a:solidFill>
                            <a:schemeClr val="bg1"/>
                          </a:solidFill>
                          <a:latin typeface="Tahoma" pitchFamily="34" charset="0"/>
                          <a:cs typeface="Tahoma" pitchFamily="34" charset="0"/>
                        </a:rPr>
                        <a:t>esignated official(s)  review the disclosures to make determinations of FCOIs and report any FCOIs to NIH. )</a:t>
                      </a:r>
                      <a:endParaRPr lang="en-US" sz="1800" b="0" dirty="0">
                        <a:solidFill>
                          <a:schemeClr val="bg1"/>
                        </a:solidFill>
                      </a:endParaRPr>
                    </a:p>
                  </a:txBody>
                  <a:tcPr marT="45723" marB="45723"/>
                </a:tc>
              </a:tr>
              <a:tr h="899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Tahoma" pitchFamily="34" charset="0"/>
                          <a:cs typeface="Tahoma" pitchFamily="34" charset="0"/>
                        </a:rPr>
                        <a:t>At time of Application</a:t>
                      </a:r>
                    </a:p>
                    <a:p>
                      <a:endParaRPr lang="en-US" sz="1800" dirty="0"/>
                    </a:p>
                  </a:txBody>
                  <a:tcPr marT="45723" marB="4572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Tahoma" pitchFamily="34" charset="0"/>
                          <a:cs typeface="Tahoma" pitchFamily="34" charset="0"/>
                        </a:rPr>
                        <a:t>Prior to the Expenditure of Funds</a:t>
                      </a:r>
                      <a:endParaRPr lang="en-US" sz="1800" dirty="0" smtClean="0">
                        <a:latin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23" marB="45723"/>
                </a:tc>
              </a:tr>
              <a:tr h="10121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Tahoma" pitchFamily="34" charset="0"/>
                          <a:cs typeface="Tahoma" pitchFamily="34" charset="0"/>
                        </a:rPr>
                        <a:t>Within 30 days of acquiring or discovering SFI</a:t>
                      </a:r>
                    </a:p>
                    <a:p>
                      <a:endParaRPr lang="en-US" sz="1800" dirty="0"/>
                    </a:p>
                  </a:txBody>
                  <a:tcPr marT="45723" marB="4572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Tahoma" pitchFamily="34" charset="0"/>
                          <a:cs typeface="Tahoma" pitchFamily="34" charset="0"/>
                        </a:rPr>
                        <a:t>Within 60 days of identification  </a:t>
                      </a:r>
                      <a:endParaRPr lang="en-US" sz="1800" dirty="0" smtClean="0">
                        <a:latin typeface="Tahoma" pitchFamily="34" charset="0"/>
                        <a:cs typeface="Tahoma" pitchFamily="34" charset="0"/>
                      </a:endParaRPr>
                    </a:p>
                    <a:p>
                      <a:endParaRPr lang="en-US" sz="1800" dirty="0"/>
                    </a:p>
                  </a:txBody>
                  <a:tcPr marT="45723" marB="45723"/>
                </a:tc>
              </a:tr>
              <a:tr h="1766809">
                <a:tc>
                  <a:txBody>
                    <a:bodyPr/>
                    <a:lstStyle/>
                    <a:p>
                      <a:r>
                        <a:rPr lang="en-US" sz="1800" b="1" dirty="0" smtClean="0">
                          <a:latin typeface="Tahoma" pitchFamily="34" charset="0"/>
                          <a:cs typeface="Tahoma" pitchFamily="34" charset="0"/>
                        </a:rPr>
                        <a:t>Annually at the time period prescribed by the Institution during the award period</a:t>
                      </a:r>
                      <a:endParaRPr lang="en-US" sz="1800" b="1" dirty="0">
                        <a:latin typeface="Tahoma" pitchFamily="34" charset="0"/>
                        <a:cs typeface="Tahoma" pitchFamily="34" charset="0"/>
                      </a:endParaRPr>
                    </a:p>
                  </a:txBody>
                  <a:tcPr marT="45723" marB="45723"/>
                </a:tc>
                <a:tc>
                  <a:txBody>
                    <a:bodyPr/>
                    <a:lstStyle/>
                    <a:p>
                      <a:r>
                        <a:rPr lang="en-US" sz="1800" b="1" dirty="0" smtClean="0">
                          <a:latin typeface="Tahoma" pitchFamily="34" charset="0"/>
                          <a:cs typeface="Tahoma" pitchFamily="34" charset="0"/>
                        </a:rPr>
                        <a:t>Annually:  At the same time as when the grantee submits the annual progress report or the extension of project. Annual FCOI report is submitted through </a:t>
                      </a:r>
                      <a:r>
                        <a:rPr lang="en-US" sz="1800" b="1" dirty="0" err="1" smtClean="0">
                          <a:latin typeface="Tahoma" pitchFamily="34" charset="0"/>
                          <a:cs typeface="Tahoma" pitchFamily="34" charset="0"/>
                        </a:rPr>
                        <a:t>eRA</a:t>
                      </a:r>
                      <a:r>
                        <a:rPr lang="en-US" sz="1800" b="1" baseline="0" dirty="0" smtClean="0">
                          <a:latin typeface="Tahoma" pitchFamily="34" charset="0"/>
                          <a:cs typeface="Tahoma" pitchFamily="34" charset="0"/>
                        </a:rPr>
                        <a:t> Commons </a:t>
                      </a:r>
                      <a:r>
                        <a:rPr lang="en-US" sz="1800" b="1" dirty="0" smtClean="0">
                          <a:latin typeface="Tahoma" pitchFamily="34" charset="0"/>
                          <a:cs typeface="Tahoma" pitchFamily="34" charset="0"/>
                        </a:rPr>
                        <a:t>FCOI Module.</a:t>
                      </a:r>
                      <a:endParaRPr lang="en-US" sz="1800" b="1" dirty="0">
                        <a:latin typeface="Tahoma" pitchFamily="34" charset="0"/>
                        <a:cs typeface="Tahoma" pitchFamily="34" charset="0"/>
                      </a:endParaRPr>
                    </a:p>
                  </a:txBody>
                  <a:tcPr marT="45723" marB="45723"/>
                </a:tc>
              </a:tr>
            </a:tbl>
          </a:graphicData>
        </a:graphic>
      </p:graphicFrame>
      <p:sp>
        <p:nvSpPr>
          <p:cNvPr id="7681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74F4D51A-BFFE-4348-96A6-7D9D5ED3B5EC}" type="slidenum">
              <a:rPr lang="en-US"/>
              <a:pPr eaLnBrk="1" hangingPunct="1"/>
              <a:t>43</a:t>
            </a:fld>
            <a:endParaRPr lang="en-US"/>
          </a:p>
        </p:txBody>
      </p:sp>
      <p:sp>
        <p:nvSpPr>
          <p:cNvPr id="2" name="Title 1"/>
          <p:cNvSpPr>
            <a:spLocks noGrp="1"/>
          </p:cNvSpPr>
          <p:nvPr>
            <p:ph type="title"/>
          </p:nvPr>
        </p:nvSpPr>
        <p:spPr>
          <a:xfrm>
            <a:off x="0" y="0"/>
            <a:ext cx="9144000" cy="1371600"/>
          </a:xfrm>
        </p:spPr>
        <p:txBody>
          <a:bodyPr>
            <a:normAutofit fontScale="90000"/>
          </a:bodyPr>
          <a:lstStyle/>
          <a:p>
            <a:pPr algn="ctr" fontAlgn="auto">
              <a:spcAft>
                <a:spcPts val="0"/>
              </a:spcAft>
              <a:defRPr/>
            </a:pPr>
            <a:r>
              <a:rPr lang="en-US" sz="3600" dirty="0" smtClean="0"/>
              <a:t>Investigator SFI Disclosure and Institutional FCOI Reporting Requirements</a:t>
            </a:r>
            <a:r>
              <a:rPr lang="en-US" dirty="0" smtClean="0"/>
              <a:t> </a:t>
            </a:r>
            <a:endParaRPr lang="en-US" dirty="0"/>
          </a:p>
        </p:txBody>
      </p:sp>
    </p:spTree>
  </p:cSld>
  <p:clrMapOvr>
    <a:masterClrMapping/>
  </p:clrMapOvr>
  <p:transition spd="med">
    <p:fade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8305800" cy="5257800"/>
          </a:xfrm>
        </p:spPr>
        <p:txBody>
          <a:bodyPr>
            <a:normAutofit/>
          </a:bodyPr>
          <a:lstStyle/>
          <a:p>
            <a:pPr marL="365760" indent="-256032" fontAlgn="auto">
              <a:spcAft>
                <a:spcPts val="0"/>
              </a:spcAft>
              <a:buClr>
                <a:schemeClr val="tx1"/>
              </a:buClr>
              <a:defRPr/>
            </a:pPr>
            <a:r>
              <a:rPr lang="en-US" sz="2400" dirty="0" smtClean="0"/>
              <a:t>Incorporate as part of a written agreement terms that establish whether the FCOI policy of the awardee Institution or that of the subrecipient will apply to subrecipient Investigators and include time periods to meet SFI disclosure, if applicable, and FCOI reporting requirements.</a:t>
            </a:r>
          </a:p>
          <a:p>
            <a:pPr marL="365760" indent="-256032" fontAlgn="auto">
              <a:spcAft>
                <a:spcPts val="0"/>
              </a:spcAft>
              <a:buClr>
                <a:schemeClr val="tx1"/>
              </a:buClr>
              <a:defRPr/>
            </a:pPr>
            <a:endParaRPr lang="en-US" sz="1000" dirty="0" smtClean="0"/>
          </a:p>
          <a:p>
            <a:pPr marL="365760" indent="-256032" fontAlgn="auto">
              <a:spcAft>
                <a:spcPts val="0"/>
              </a:spcAft>
              <a:buClr>
                <a:schemeClr val="tx1"/>
              </a:buClr>
              <a:defRPr/>
            </a:pPr>
            <a:r>
              <a:rPr lang="en-US" sz="2400" dirty="0" smtClean="0"/>
              <a:t>Subrecipient Institutions who rely on their FCOI policy must report identified FCOIs to the awardee Institution in sufficient time to allow the awardee Institution to report the FCOI to the PHS/NIH Awarding Component (i.e., to NIH through the eRA Commons FCOI Module) to meet FCOI reporting obligations.</a:t>
            </a:r>
          </a:p>
          <a:p>
            <a:pPr marL="457200" indent="-457200" fontAlgn="auto">
              <a:spcAft>
                <a:spcPts val="0"/>
              </a:spcAft>
              <a:buFont typeface="+mj-lt"/>
              <a:buAutoNum type="arabicPeriod"/>
              <a:defRPr/>
            </a:pPr>
            <a:endParaRPr lang="en-US" sz="2400" dirty="0" smtClean="0"/>
          </a:p>
          <a:p>
            <a:pPr marL="457200" indent="-457200" fontAlgn="auto">
              <a:spcAft>
                <a:spcPts val="0"/>
              </a:spcAft>
              <a:buFont typeface="+mj-lt"/>
              <a:buAutoNum type="arabicPeriod"/>
              <a:defRPr/>
            </a:pPr>
            <a:endParaRPr lang="en-US" sz="2400" dirty="0" smtClean="0"/>
          </a:p>
        </p:txBody>
      </p:sp>
      <p:sp>
        <p:nvSpPr>
          <p:cNvPr id="7782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131C0B56-FECB-4882-88E6-C6C2B5D51FD1}" type="slidenum">
              <a:rPr lang="en-US"/>
              <a:pPr eaLnBrk="1" hangingPunct="1"/>
              <a:t>44</a:t>
            </a:fld>
            <a:endParaRPr lang="en-US"/>
          </a:p>
        </p:txBody>
      </p:sp>
      <p:sp>
        <p:nvSpPr>
          <p:cNvPr id="2" name="Title 1"/>
          <p:cNvSpPr>
            <a:spLocks noGrp="1"/>
          </p:cNvSpPr>
          <p:nvPr>
            <p:ph type="title"/>
          </p:nvPr>
        </p:nvSpPr>
        <p:spPr>
          <a:xfrm>
            <a:off x="0" y="533400"/>
            <a:ext cx="9144000" cy="914400"/>
          </a:xfrm>
        </p:spPr>
        <p:txBody>
          <a:bodyPr>
            <a:normAutofit fontScale="90000"/>
          </a:bodyPr>
          <a:lstStyle/>
          <a:p>
            <a:pPr algn="ctr" fontAlgn="auto">
              <a:spcAft>
                <a:spcPts val="0"/>
              </a:spcAft>
              <a:defRPr/>
            </a:pPr>
            <a:r>
              <a:rPr lang="en-US" sz="4400" dirty="0" smtClean="0"/>
              <a:t>Institutional Responsibilities:</a:t>
            </a:r>
            <a:r>
              <a:rPr lang="en-US" sz="4900" dirty="0" smtClean="0"/>
              <a:t/>
            </a:r>
            <a:br>
              <a:rPr lang="en-US" sz="4900" dirty="0" smtClean="0"/>
            </a:br>
            <a:r>
              <a:rPr lang="en-US" dirty="0" smtClean="0">
                <a:solidFill>
                  <a:schemeClr val="accent3">
                    <a:lumMod val="75000"/>
                  </a:schemeClr>
                </a:solidFill>
              </a:rPr>
              <a:t>Subrecipient Requirements</a:t>
            </a:r>
            <a:r>
              <a:rPr lang="en-US" dirty="0" smtClean="0"/>
              <a:t/>
            </a:r>
            <a:br>
              <a:rPr lang="en-US" dirty="0" smtClean="0"/>
            </a:br>
            <a:endParaRPr lang="en-US" dirty="0"/>
          </a:p>
        </p:txBody>
      </p:sp>
    </p:spTree>
  </p:cSld>
  <p:clrMapOvr>
    <a:masterClrMapping/>
  </p:clrMapOvr>
  <p:transition spd="med">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idx="1"/>
          </p:nvPr>
        </p:nvSpPr>
        <p:spPr>
          <a:xfrm>
            <a:off x="228600" y="1447800"/>
            <a:ext cx="8915400" cy="5029200"/>
          </a:xfrm>
        </p:spPr>
        <p:txBody>
          <a:bodyPr/>
          <a:lstStyle/>
          <a:p>
            <a:pPr lvl="1">
              <a:buSzTx/>
              <a:buFont typeface="Wingdings" pitchFamily="2" charset="2"/>
              <a:buChar char="§"/>
            </a:pPr>
            <a:endParaRPr lang="en-US" sz="2400" smtClean="0"/>
          </a:p>
          <a:p>
            <a:pPr lvl="1">
              <a:buClr>
                <a:schemeClr val="tx1"/>
              </a:buClr>
              <a:buSzTx/>
              <a:buFont typeface="Wingdings" pitchFamily="2" charset="2"/>
              <a:buChar char="§"/>
            </a:pPr>
            <a:r>
              <a:rPr lang="en-US" sz="2800" smtClean="0"/>
              <a:t>Prior to expenditure of funds, make certain information concerning FCOIs held by senior/key personnel publicly accessible via a Web site or provide written response within five business days of a request.</a:t>
            </a:r>
          </a:p>
          <a:p>
            <a:pPr lvl="3">
              <a:buClr>
                <a:schemeClr val="tx1"/>
              </a:buClr>
              <a:buSzTx/>
              <a:buFont typeface="Arial" charset="0"/>
              <a:buChar char="•"/>
            </a:pPr>
            <a:r>
              <a:rPr lang="en-US" sz="2400" smtClean="0"/>
              <a:t>Update the website annually and within 60 days of identifying any new FCOIs when posting FCOIs to website</a:t>
            </a:r>
          </a:p>
          <a:p>
            <a:pPr lvl="3">
              <a:buClr>
                <a:schemeClr val="tx1"/>
              </a:buClr>
              <a:buSzTx/>
              <a:buFont typeface="Arial" charset="0"/>
              <a:buChar char="•"/>
            </a:pPr>
            <a:r>
              <a:rPr lang="en-US" sz="2400" smtClean="0"/>
              <a:t>Retain information for three years</a:t>
            </a:r>
          </a:p>
          <a:p>
            <a:pPr lvl="1">
              <a:buFont typeface="Wingdings" pitchFamily="2" charset="2"/>
              <a:buNone/>
            </a:pPr>
            <a:endParaRPr lang="en-US" sz="2400" smtClean="0"/>
          </a:p>
          <a:p>
            <a:endParaRPr lang="en-US" smtClean="0"/>
          </a:p>
        </p:txBody>
      </p:sp>
      <p:sp>
        <p:nvSpPr>
          <p:cNvPr id="7885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638C3A64-67B0-4C75-BEC5-038F63D2E395}" type="slidenum">
              <a:rPr lang="en-US"/>
              <a:pPr eaLnBrk="1" hangingPunct="1"/>
              <a:t>45</a:t>
            </a:fld>
            <a:endParaRPr lang="en-US"/>
          </a:p>
        </p:txBody>
      </p:sp>
      <p:sp>
        <p:nvSpPr>
          <p:cNvPr id="588802" name="Rectangle 2"/>
          <p:cNvSpPr>
            <a:spLocks noGrp="1" noChangeArrowheads="1"/>
          </p:cNvSpPr>
          <p:nvPr>
            <p:ph type="title"/>
          </p:nvPr>
        </p:nvSpPr>
        <p:spPr>
          <a:xfrm>
            <a:off x="0" y="410837"/>
            <a:ext cx="9144000" cy="884563"/>
          </a:xfrm>
        </p:spPr>
        <p:txBody>
          <a:bodyPr>
            <a:normAutofit fontScale="90000"/>
          </a:bodyPr>
          <a:lstStyle/>
          <a:p>
            <a:pPr algn="ctr" fontAlgn="auto">
              <a:spcAft>
                <a:spcPts val="0"/>
              </a:spcAft>
              <a:defRPr/>
            </a:pPr>
            <a:r>
              <a:rPr lang="en-US" sz="4400" dirty="0" smtClean="0"/>
              <a:t>Institutional Responsibilities:</a:t>
            </a:r>
            <a:r>
              <a:rPr lang="en-US" dirty="0" smtClean="0"/>
              <a:t/>
            </a:r>
            <a:br>
              <a:rPr lang="en-US" dirty="0" smtClean="0"/>
            </a:br>
            <a:r>
              <a:rPr lang="en-US" dirty="0" smtClean="0">
                <a:solidFill>
                  <a:schemeClr val="accent3">
                    <a:lumMod val="75000"/>
                  </a:schemeClr>
                </a:solidFill>
              </a:rPr>
              <a:t>Public Accessibility of FCOIs</a:t>
            </a:r>
          </a:p>
        </p:txBody>
      </p:sp>
    </p:spTree>
  </p:cSld>
  <p:clrMapOvr>
    <a:masterClrMapping/>
  </p:clrMapOvr>
  <p:transition spd="med">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138"/>
            <a:ext cx="8382000" cy="4691062"/>
          </a:xfrm>
        </p:spPr>
        <p:txBody>
          <a:bodyPr>
            <a:normAutofit fontScale="92500"/>
          </a:bodyPr>
          <a:lstStyle/>
          <a:p>
            <a:pPr marL="365760" indent="-256032" fontAlgn="auto">
              <a:spcAft>
                <a:spcPts val="0"/>
              </a:spcAft>
              <a:defRPr/>
            </a:pPr>
            <a:r>
              <a:rPr lang="en-US" dirty="0" smtClean="0"/>
              <a:t>Information to be made publicly available includes the following:</a:t>
            </a:r>
          </a:p>
          <a:p>
            <a:pPr marL="621792" lvl="1" fontAlgn="auto">
              <a:spcBef>
                <a:spcPts val="324"/>
              </a:spcBef>
              <a:spcAft>
                <a:spcPts val="0"/>
              </a:spcAft>
              <a:buSzPct val="100000"/>
              <a:buFont typeface="Arial" pitchFamily="34" charset="0"/>
              <a:buChar char="•"/>
              <a:defRPr/>
            </a:pPr>
            <a:r>
              <a:rPr lang="en-US" dirty="0" smtClean="0"/>
              <a:t>Investigator’s name;</a:t>
            </a:r>
          </a:p>
          <a:p>
            <a:pPr marL="621792" lvl="1" fontAlgn="auto">
              <a:spcBef>
                <a:spcPts val="324"/>
              </a:spcBef>
              <a:spcAft>
                <a:spcPts val="0"/>
              </a:spcAft>
              <a:buSzPct val="100000"/>
              <a:buFont typeface="Arial" pitchFamily="34" charset="0"/>
              <a:buChar char="•"/>
              <a:defRPr/>
            </a:pPr>
            <a:r>
              <a:rPr lang="en-US" dirty="0" smtClean="0"/>
              <a:t>Investigator’s title and role with respect to the research project;</a:t>
            </a:r>
          </a:p>
          <a:p>
            <a:pPr marL="621792" lvl="1" fontAlgn="auto">
              <a:spcBef>
                <a:spcPts val="324"/>
              </a:spcBef>
              <a:spcAft>
                <a:spcPts val="0"/>
              </a:spcAft>
              <a:buSzPct val="100000"/>
              <a:buFont typeface="Arial" pitchFamily="34" charset="0"/>
              <a:buChar char="•"/>
              <a:defRPr/>
            </a:pPr>
            <a:r>
              <a:rPr lang="en-US" dirty="0" smtClean="0"/>
              <a:t>Name of the entity in which the SFI is held;</a:t>
            </a:r>
          </a:p>
          <a:p>
            <a:pPr marL="621792" lvl="1" fontAlgn="auto">
              <a:spcBef>
                <a:spcPts val="324"/>
              </a:spcBef>
              <a:spcAft>
                <a:spcPts val="0"/>
              </a:spcAft>
              <a:buSzPct val="100000"/>
              <a:buFont typeface="Arial" pitchFamily="34" charset="0"/>
              <a:buChar char="•"/>
              <a:defRPr/>
            </a:pPr>
            <a:r>
              <a:rPr lang="en-US" dirty="0" smtClean="0"/>
              <a:t>Nature of the SFI; and</a:t>
            </a:r>
          </a:p>
          <a:p>
            <a:pPr marL="621792" lvl="1" fontAlgn="auto">
              <a:spcBef>
                <a:spcPts val="324"/>
              </a:spcBef>
              <a:spcAft>
                <a:spcPts val="0"/>
              </a:spcAft>
              <a:buSzPct val="100000"/>
              <a:buFont typeface="Arial" pitchFamily="34" charset="0"/>
              <a:buChar char="•"/>
              <a:defRPr/>
            </a:pPr>
            <a:r>
              <a:rPr lang="en-US" dirty="0" smtClean="0"/>
              <a:t>Approximate dollar value of the SFI (dollar ranges are permissible:  $0-$4,999; $5,000-$9,999; $10,000-$19,999; amounts between $20,000-$100,000 by increments of $20,000; amounts above $100,000 by increments of $50,000), or a statement that the interest is one whose value cannot be readily determined through references to public prices or other reasonable measures of fair market value.</a:t>
            </a:r>
          </a:p>
          <a:p>
            <a:pPr marL="621792" lvl="1" fontAlgn="auto">
              <a:spcBef>
                <a:spcPts val="324"/>
              </a:spcBef>
              <a:spcAft>
                <a:spcPts val="0"/>
              </a:spcAft>
              <a:defRPr/>
            </a:pPr>
            <a:endParaRPr lang="en-US" dirty="0" smtClean="0"/>
          </a:p>
          <a:p>
            <a:pPr marL="621792" lvl="1" fontAlgn="auto">
              <a:spcBef>
                <a:spcPts val="324"/>
              </a:spcBef>
              <a:spcAft>
                <a:spcPts val="0"/>
              </a:spcAft>
              <a:defRPr/>
            </a:pPr>
            <a:endParaRPr lang="en-US" dirty="0"/>
          </a:p>
        </p:txBody>
      </p:sp>
      <p:sp>
        <p:nvSpPr>
          <p:cNvPr id="7987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C76F172E-7C38-4BB9-8BA3-CE0205D6BE75}" type="slidenum">
              <a:rPr lang="en-US"/>
              <a:pPr eaLnBrk="1" hangingPunct="1"/>
              <a:t>46</a:t>
            </a:fld>
            <a:endParaRPr lang="en-US"/>
          </a:p>
        </p:txBody>
      </p:sp>
      <p:sp>
        <p:nvSpPr>
          <p:cNvPr id="4" name="Title 3"/>
          <p:cNvSpPr>
            <a:spLocks noGrp="1"/>
          </p:cNvSpPr>
          <p:nvPr>
            <p:ph type="title"/>
          </p:nvPr>
        </p:nvSpPr>
        <p:spPr/>
        <p:txBody>
          <a:bodyPr>
            <a:normAutofit fontScale="90000"/>
          </a:bodyPr>
          <a:lstStyle/>
          <a:p>
            <a:pPr algn="ctr" fontAlgn="auto">
              <a:spcAft>
                <a:spcPts val="0"/>
              </a:spcAft>
              <a:defRPr/>
            </a:pPr>
            <a:r>
              <a:rPr lang="en-US" sz="4600" dirty="0" smtClean="0"/>
              <a:t>Institutional Responsibilities:</a:t>
            </a:r>
            <a:r>
              <a:rPr lang="en-US" dirty="0" smtClean="0"/>
              <a:t/>
            </a:r>
            <a:br>
              <a:rPr lang="en-US" dirty="0" smtClean="0"/>
            </a:br>
            <a:r>
              <a:rPr lang="en-US" dirty="0" smtClean="0">
                <a:solidFill>
                  <a:schemeClr val="accent3">
                    <a:lumMod val="75000"/>
                  </a:schemeClr>
                </a:solidFill>
              </a:rPr>
              <a:t>Public Accessibility of FCOIs</a:t>
            </a:r>
            <a:endParaRPr lang="en-US" dirty="0">
              <a:solidFill>
                <a:schemeClr val="accent3">
                  <a:lumMod val="75000"/>
                </a:schemeClr>
              </a:solidFill>
            </a:endParaRPr>
          </a:p>
        </p:txBody>
      </p:sp>
    </p:spTree>
  </p:cSld>
  <p:clrMapOvr>
    <a:masterClrMapping/>
  </p:clrMapOvr>
  <p:transition spd="med">
    <p:fade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CFFBF4C1-B618-49C4-8F4D-17F4B1114AD6}" type="slidenum">
              <a:rPr lang="en-US"/>
              <a:pPr eaLnBrk="1" hangingPunct="1"/>
              <a:t>47</a:t>
            </a:fld>
            <a:endParaRPr lang="en-US"/>
          </a:p>
        </p:txBody>
      </p:sp>
      <p:sp>
        <p:nvSpPr>
          <p:cNvPr id="5" name="Title 4"/>
          <p:cNvSpPr>
            <a:spLocks noGrp="1"/>
          </p:cNvSpPr>
          <p:nvPr>
            <p:ph type="title"/>
          </p:nvPr>
        </p:nvSpPr>
        <p:spPr/>
        <p:txBody>
          <a:bodyPr/>
          <a:lstStyle/>
          <a:p>
            <a:pPr fontAlgn="auto">
              <a:spcAft>
                <a:spcPts val="0"/>
              </a:spcAft>
              <a:defRPr/>
            </a:pPr>
            <a:r>
              <a:rPr lang="en-US" dirty="0" smtClean="0"/>
              <a:t>Noncompliance</a:t>
            </a:r>
            <a:endParaRPr lang="en-US" dirty="0"/>
          </a:p>
        </p:txBody>
      </p:sp>
      <p:sp>
        <p:nvSpPr>
          <p:cNvPr id="80900" name="TextBox 5"/>
          <p:cNvSpPr txBox="1">
            <a:spLocks noChangeArrowheads="1"/>
          </p:cNvSpPr>
          <p:nvPr/>
        </p:nvSpPr>
        <p:spPr bwMode="auto">
          <a:xfrm>
            <a:off x="228600" y="4343400"/>
            <a:ext cx="5943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b="1"/>
              <a:t>Kathy Hancock</a:t>
            </a:r>
          </a:p>
          <a:p>
            <a:pPr eaLnBrk="1" hangingPunct="1"/>
            <a:endParaRPr lang="en-US" b="1"/>
          </a:p>
          <a:p>
            <a:pPr eaLnBrk="1" hangingPunct="1">
              <a:lnSpc>
                <a:spcPct val="80000"/>
              </a:lnSpc>
              <a:buFont typeface="Wingdings" pitchFamily="2" charset="2"/>
              <a:buNone/>
            </a:pPr>
            <a:r>
              <a:rPr lang="en-US" b="1">
                <a:latin typeface="Tahoma" pitchFamily="34" charset="0"/>
              </a:rPr>
              <a:t>Assistant Grants Compliance Officer</a:t>
            </a:r>
          </a:p>
          <a:p>
            <a:pPr eaLnBrk="1" hangingPunct="1">
              <a:lnSpc>
                <a:spcPct val="80000"/>
              </a:lnSpc>
              <a:buFont typeface="Wingdings" pitchFamily="2" charset="2"/>
              <a:buNone/>
            </a:pPr>
            <a:r>
              <a:rPr lang="en-US" b="1">
                <a:latin typeface="Tahoma" pitchFamily="34" charset="0"/>
              </a:rPr>
              <a:t>Division of Grants Compliance and Oversight </a:t>
            </a:r>
          </a:p>
          <a:p>
            <a:pPr eaLnBrk="1" hangingPunct="1">
              <a:lnSpc>
                <a:spcPct val="80000"/>
              </a:lnSpc>
              <a:buFont typeface="Wingdings" pitchFamily="2" charset="2"/>
              <a:buNone/>
            </a:pPr>
            <a:r>
              <a:rPr lang="en-US" b="1">
                <a:latin typeface="Tahoma" pitchFamily="34" charset="0"/>
              </a:rPr>
              <a:t>Office of Extramural Research</a:t>
            </a:r>
            <a:endParaRPr lang="en-US"/>
          </a:p>
        </p:txBody>
      </p:sp>
    </p:spTree>
  </p:cSld>
  <p:clrMapOvr>
    <a:masterClrMapping/>
  </p:clrMapOvr>
  <p:transition spd="med">
    <p:fade thruBlk="1"/>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466138" cy="5486400"/>
          </a:xfrm>
        </p:spPr>
        <p:txBody>
          <a:bodyPr>
            <a:normAutofit fontScale="77500" lnSpcReduction="20000"/>
          </a:bodyPr>
          <a:lstStyle/>
          <a:p>
            <a:pPr marL="621792" lvl="1" algn="ctr" fontAlgn="auto">
              <a:spcBef>
                <a:spcPts val="324"/>
              </a:spcBef>
              <a:spcAft>
                <a:spcPts val="0"/>
              </a:spcAft>
              <a:buFont typeface="Wingdings" pitchFamily="2" charset="2"/>
              <a:buNone/>
              <a:defRPr/>
            </a:pPr>
            <a:endParaRPr lang="en-US" sz="2200" dirty="0" smtClean="0"/>
          </a:p>
          <a:p>
            <a:pPr marL="621792" lvl="1" fontAlgn="auto">
              <a:lnSpc>
                <a:spcPct val="120000"/>
              </a:lnSpc>
              <a:spcBef>
                <a:spcPts val="324"/>
              </a:spcBef>
              <a:spcAft>
                <a:spcPts val="0"/>
              </a:spcAft>
              <a:buClr>
                <a:schemeClr val="tx1"/>
              </a:buClr>
              <a:buSzPct val="100000"/>
              <a:buFont typeface="Wingdings" pitchFamily="2" charset="2"/>
              <a:buChar char="§"/>
              <a:defRPr/>
            </a:pPr>
            <a:r>
              <a:rPr lang="en-US" sz="3100" dirty="0" smtClean="0"/>
              <a:t>Whenever an FCOI is not identified or managed in a timely manner, including failure by the Investigator to disclose an SFI, failure by the Institution to review or manage an FCOI, or failure to comply with the management plan, the institution shall within 120 days of the determination of noncompliance, complete a retrospective review of the Investigator’s activities and the project to determine bias in the design, conduct or reporting of such research.</a:t>
            </a:r>
          </a:p>
          <a:p>
            <a:pPr marL="621792" lvl="1" fontAlgn="auto">
              <a:lnSpc>
                <a:spcPct val="120000"/>
              </a:lnSpc>
              <a:spcBef>
                <a:spcPts val="324"/>
              </a:spcBef>
              <a:spcAft>
                <a:spcPts val="0"/>
              </a:spcAft>
              <a:buClr>
                <a:schemeClr val="tx1"/>
              </a:buClr>
              <a:buSzPct val="100000"/>
              <a:buFont typeface="Arial" pitchFamily="34" charset="0"/>
              <a:buChar char="•"/>
              <a:defRPr/>
            </a:pPr>
            <a:endParaRPr lang="en-US" sz="3600" dirty="0" smtClean="0"/>
          </a:p>
          <a:p>
            <a:pPr marL="621792" lvl="1" fontAlgn="auto">
              <a:lnSpc>
                <a:spcPct val="120000"/>
              </a:lnSpc>
              <a:spcBef>
                <a:spcPts val="324"/>
              </a:spcBef>
              <a:spcAft>
                <a:spcPts val="0"/>
              </a:spcAft>
              <a:buClr>
                <a:schemeClr val="tx1"/>
              </a:buClr>
              <a:buSzPct val="100000"/>
              <a:buFont typeface="Wingdings" pitchFamily="2" charset="2"/>
              <a:buChar char="§"/>
              <a:defRPr/>
            </a:pPr>
            <a:r>
              <a:rPr lang="en-US" sz="3100" dirty="0" smtClean="0"/>
              <a:t>Notify NIH promptly and submit a Mitigation Report when bias is found.</a:t>
            </a:r>
          </a:p>
          <a:p>
            <a:pPr marL="621792" lvl="1" fontAlgn="auto">
              <a:lnSpc>
                <a:spcPct val="120000"/>
              </a:lnSpc>
              <a:spcBef>
                <a:spcPts val="324"/>
              </a:spcBef>
              <a:spcAft>
                <a:spcPts val="0"/>
              </a:spcAft>
              <a:buClr>
                <a:schemeClr val="tx1"/>
              </a:buClr>
              <a:buSzPct val="100000"/>
              <a:defRPr/>
            </a:pPr>
            <a:endParaRPr lang="en-US" sz="4400" dirty="0"/>
          </a:p>
        </p:txBody>
      </p:sp>
      <p:sp>
        <p:nvSpPr>
          <p:cNvPr id="8192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B67829B9-5423-4A50-B1E7-9D0B0E6E6E65}" type="slidenum">
              <a:rPr lang="en-US"/>
              <a:pPr eaLnBrk="1" hangingPunct="1"/>
              <a:t>48</a:t>
            </a:fld>
            <a:endParaRPr lang="en-US"/>
          </a:p>
        </p:txBody>
      </p:sp>
      <p:sp>
        <p:nvSpPr>
          <p:cNvPr id="2" name="Title 1"/>
          <p:cNvSpPr>
            <a:spLocks noGrp="1"/>
          </p:cNvSpPr>
          <p:nvPr>
            <p:ph type="title"/>
          </p:nvPr>
        </p:nvSpPr>
        <p:spPr>
          <a:xfrm>
            <a:off x="304800" y="304800"/>
            <a:ext cx="8839200" cy="914400"/>
          </a:xfrm>
        </p:spPr>
        <p:txBody>
          <a:bodyPr>
            <a:noAutofit/>
          </a:bodyPr>
          <a:lstStyle/>
          <a:p>
            <a:pPr algn="ctr" fontAlgn="auto">
              <a:spcAft>
                <a:spcPts val="0"/>
              </a:spcAft>
              <a:defRPr/>
            </a:pPr>
            <a:r>
              <a:rPr lang="en-US" dirty="0" smtClean="0"/>
              <a:t>Institutional Responsibilities: </a:t>
            </a:r>
            <a:r>
              <a:rPr lang="en-US" sz="3600" dirty="0" smtClean="0">
                <a:solidFill>
                  <a:schemeClr val="accent3">
                    <a:lumMod val="75000"/>
                  </a:schemeClr>
                </a:solidFill>
              </a:rPr>
              <a:t>Retrospective Review </a:t>
            </a:r>
            <a:endParaRPr lang="en-US" dirty="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8305800" cy="5410200"/>
          </a:xfrm>
        </p:spPr>
        <p:txBody>
          <a:bodyPr>
            <a:normAutofit fontScale="70000" lnSpcReduction="20000"/>
          </a:bodyPr>
          <a:lstStyle/>
          <a:p>
            <a:pPr marL="621792" lvl="1" algn="ctr" fontAlgn="auto">
              <a:spcBef>
                <a:spcPts val="324"/>
              </a:spcBef>
              <a:spcAft>
                <a:spcPts val="0"/>
              </a:spcAft>
              <a:buFont typeface="Wingdings" pitchFamily="2" charset="2"/>
              <a:buNone/>
              <a:defRPr/>
            </a:pPr>
            <a:endParaRPr lang="en-US" dirty="0" smtClean="0"/>
          </a:p>
          <a:p>
            <a:pPr marL="365760" indent="-256032" fontAlgn="auto">
              <a:spcAft>
                <a:spcPts val="0"/>
              </a:spcAft>
              <a:buClr>
                <a:schemeClr val="tx1"/>
              </a:buClr>
              <a:buSzPct val="95000"/>
              <a:defRPr/>
            </a:pPr>
            <a:r>
              <a:rPr lang="en-US" sz="3400" dirty="0" smtClean="0"/>
              <a:t>Documentation of the key elements of a retrospective review:</a:t>
            </a:r>
          </a:p>
          <a:p>
            <a:pPr marL="624078" indent="-514350" fontAlgn="auto">
              <a:spcAft>
                <a:spcPts val="0"/>
              </a:spcAft>
              <a:buClr>
                <a:schemeClr val="tx1"/>
              </a:buClr>
              <a:buSzPct val="95000"/>
              <a:buFont typeface="Arial" pitchFamily="34" charset="0"/>
              <a:buChar char="•"/>
              <a:defRPr/>
            </a:pPr>
            <a:r>
              <a:rPr lang="en-US" sz="3100" dirty="0" smtClean="0"/>
              <a:t>Project number;</a:t>
            </a:r>
          </a:p>
          <a:p>
            <a:pPr marL="624078" indent="-514350" fontAlgn="auto">
              <a:spcAft>
                <a:spcPts val="0"/>
              </a:spcAft>
              <a:buClr>
                <a:schemeClr val="tx1"/>
              </a:buClr>
              <a:buSzPct val="95000"/>
              <a:buFont typeface="Arial" pitchFamily="34" charset="0"/>
              <a:buChar char="•"/>
              <a:defRPr/>
            </a:pPr>
            <a:r>
              <a:rPr lang="en-US" sz="3100" dirty="0" smtClean="0"/>
              <a:t>Project title;  </a:t>
            </a:r>
          </a:p>
          <a:p>
            <a:pPr marL="624078" indent="-514350" fontAlgn="auto">
              <a:spcAft>
                <a:spcPts val="0"/>
              </a:spcAft>
              <a:buClr>
                <a:schemeClr val="tx1"/>
              </a:buClr>
              <a:buSzPct val="95000"/>
              <a:buFont typeface="Arial" pitchFamily="34" charset="0"/>
              <a:buChar char="•"/>
              <a:defRPr/>
            </a:pPr>
            <a:r>
              <a:rPr lang="en-US" sz="3100" dirty="0" smtClean="0"/>
              <a:t>PD/PI or contact PD/PI if a multiple PD/PI model is used;</a:t>
            </a:r>
          </a:p>
          <a:p>
            <a:pPr marL="624078" indent="-514350" fontAlgn="auto">
              <a:spcAft>
                <a:spcPts val="0"/>
              </a:spcAft>
              <a:buClr>
                <a:schemeClr val="tx1"/>
              </a:buClr>
              <a:buSzPct val="95000"/>
              <a:buFont typeface="Arial" pitchFamily="34" charset="0"/>
              <a:buChar char="•"/>
              <a:defRPr/>
            </a:pPr>
            <a:r>
              <a:rPr lang="en-US" sz="3100" dirty="0" smtClean="0"/>
              <a:t>Name of the Investigator with the FCOI;</a:t>
            </a:r>
          </a:p>
          <a:p>
            <a:pPr marL="624078" indent="-514350" fontAlgn="auto">
              <a:spcAft>
                <a:spcPts val="0"/>
              </a:spcAft>
              <a:buClr>
                <a:schemeClr val="tx1"/>
              </a:buClr>
              <a:buSzPct val="95000"/>
              <a:buFont typeface="Arial" pitchFamily="34" charset="0"/>
              <a:buChar char="•"/>
              <a:defRPr/>
            </a:pPr>
            <a:r>
              <a:rPr lang="en-US" sz="3100" dirty="0" smtClean="0"/>
              <a:t>Name of the entity with which the Investigator has an FCOI;</a:t>
            </a:r>
          </a:p>
          <a:p>
            <a:pPr marL="624078" indent="-514350" fontAlgn="auto">
              <a:spcAft>
                <a:spcPts val="0"/>
              </a:spcAft>
              <a:buClr>
                <a:schemeClr val="tx1"/>
              </a:buClr>
              <a:buSzPct val="95000"/>
              <a:buFont typeface="Arial" pitchFamily="34" charset="0"/>
              <a:buChar char="•"/>
              <a:defRPr/>
            </a:pPr>
            <a:r>
              <a:rPr lang="en-US" sz="3100" dirty="0" smtClean="0"/>
              <a:t>Reason(s) for the retrospective review; </a:t>
            </a:r>
          </a:p>
          <a:p>
            <a:pPr marL="624078" indent="-514350" fontAlgn="auto">
              <a:spcAft>
                <a:spcPts val="0"/>
              </a:spcAft>
              <a:buClr>
                <a:schemeClr val="tx1"/>
              </a:buClr>
              <a:buSzPct val="95000"/>
              <a:buFont typeface="Arial" pitchFamily="34" charset="0"/>
              <a:buChar char="•"/>
              <a:defRPr/>
            </a:pPr>
            <a:r>
              <a:rPr lang="en-US" sz="3100" dirty="0" smtClean="0"/>
              <a:t>Detailed methodology used for the retrospective review (e.g., methodology of the review process, composition of the review panel, documents reviewed);</a:t>
            </a:r>
          </a:p>
          <a:p>
            <a:pPr marL="624078" indent="-514350" fontAlgn="auto">
              <a:spcAft>
                <a:spcPts val="0"/>
              </a:spcAft>
              <a:buClr>
                <a:schemeClr val="tx1"/>
              </a:buClr>
              <a:buSzPct val="95000"/>
              <a:buFont typeface="Arial" pitchFamily="34" charset="0"/>
              <a:buChar char="•"/>
              <a:defRPr/>
            </a:pPr>
            <a:r>
              <a:rPr lang="en-US" sz="3100" dirty="0" smtClean="0"/>
              <a:t>Findings and conclusions of the review.</a:t>
            </a:r>
          </a:p>
          <a:p>
            <a:pPr marL="624078" indent="-514350" fontAlgn="auto">
              <a:spcAft>
                <a:spcPts val="0"/>
              </a:spcAft>
              <a:buSzPct val="95000"/>
              <a:buFont typeface="Wingdings" pitchFamily="2" charset="2"/>
              <a:buNone/>
              <a:defRPr/>
            </a:pPr>
            <a:endParaRPr lang="en-US" sz="2400" dirty="0" smtClean="0"/>
          </a:p>
          <a:p>
            <a:pPr marL="624078" indent="-514350" fontAlgn="auto">
              <a:spcAft>
                <a:spcPts val="0"/>
              </a:spcAft>
              <a:buSzPct val="95000"/>
              <a:buFont typeface="Wingdings" pitchFamily="2" charset="2"/>
              <a:buNone/>
              <a:defRPr/>
            </a:pPr>
            <a:r>
              <a:rPr lang="en-US" sz="3400" dirty="0" smtClean="0"/>
              <a:t>	If results of the retrospective review warrant, update previously submitted FCOI report </a:t>
            </a:r>
          </a:p>
          <a:p>
            <a:pPr marL="621792" lvl="1" fontAlgn="auto">
              <a:spcBef>
                <a:spcPts val="324"/>
              </a:spcBef>
              <a:spcAft>
                <a:spcPts val="0"/>
              </a:spcAft>
              <a:defRPr/>
            </a:pPr>
            <a:endParaRPr lang="en-US" dirty="0" smtClean="0"/>
          </a:p>
        </p:txBody>
      </p:sp>
      <p:sp>
        <p:nvSpPr>
          <p:cNvPr id="8294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2D2355CC-85E5-466D-ACFA-A81FB2EA56EF}" type="slidenum">
              <a:rPr lang="en-US"/>
              <a:pPr eaLnBrk="1" hangingPunct="1"/>
              <a:t>49</a:t>
            </a:fld>
            <a:endParaRPr lang="en-US"/>
          </a:p>
        </p:txBody>
      </p:sp>
      <p:sp>
        <p:nvSpPr>
          <p:cNvPr id="2" name="Title 1"/>
          <p:cNvSpPr>
            <a:spLocks noGrp="1"/>
          </p:cNvSpPr>
          <p:nvPr>
            <p:ph type="title"/>
          </p:nvPr>
        </p:nvSpPr>
        <p:spPr>
          <a:xfrm>
            <a:off x="457200" y="76200"/>
            <a:ext cx="8229600" cy="1371600"/>
          </a:xfrm>
        </p:spPr>
        <p:txBody>
          <a:bodyPr>
            <a:noAutofit/>
          </a:bodyPr>
          <a:lstStyle/>
          <a:p>
            <a:pPr algn="ctr" fontAlgn="auto">
              <a:spcAft>
                <a:spcPts val="0"/>
              </a:spcAft>
              <a:defRPr/>
            </a:pPr>
            <a:r>
              <a:rPr lang="en-US" dirty="0" smtClean="0"/>
              <a:t>Institutional Responsibilities: </a:t>
            </a:r>
            <a:r>
              <a:rPr lang="en-US" sz="3600" dirty="0" smtClean="0">
                <a:solidFill>
                  <a:schemeClr val="accent3">
                    <a:lumMod val="75000"/>
                  </a:schemeClr>
                </a:solidFill>
              </a:rPr>
              <a:t>Retrospective Review </a:t>
            </a:r>
            <a:endParaRPr lang="en-US" dirty="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381000" y="1371600"/>
            <a:ext cx="8610600" cy="4876800"/>
          </a:xfrm>
        </p:spPr>
        <p:txBody>
          <a:bodyPr/>
          <a:lstStyle/>
          <a:p>
            <a:pPr>
              <a:lnSpc>
                <a:spcPct val="120000"/>
              </a:lnSpc>
              <a:buClr>
                <a:schemeClr val="tx1"/>
              </a:buClr>
              <a:buSzPct val="80000"/>
            </a:pPr>
            <a:r>
              <a:rPr lang="en-US" smtClean="0"/>
              <a:t>Revised regulations on:</a:t>
            </a:r>
          </a:p>
          <a:p>
            <a:pPr lvl="1">
              <a:lnSpc>
                <a:spcPct val="120000"/>
              </a:lnSpc>
              <a:buClr>
                <a:schemeClr val="tx1"/>
              </a:buClr>
              <a:buSzPct val="80000"/>
              <a:buFont typeface="Arial" charset="0"/>
              <a:buChar char="•"/>
            </a:pPr>
            <a:r>
              <a:rPr lang="en-US" sz="2400" smtClean="0"/>
              <a:t> </a:t>
            </a:r>
            <a:r>
              <a:rPr lang="en-US" sz="2400" i="1" smtClean="0"/>
              <a:t>Responsibility of Applicants for Promoting Objectivity in Research for which Public Health Service Funding is Sought </a:t>
            </a:r>
          </a:p>
          <a:p>
            <a:pPr lvl="1">
              <a:lnSpc>
                <a:spcPct val="120000"/>
              </a:lnSpc>
              <a:buClr>
                <a:schemeClr val="tx1"/>
              </a:buClr>
              <a:buSzPct val="80000"/>
              <a:buFont typeface="Arial" charset="0"/>
              <a:buChar char="•"/>
            </a:pPr>
            <a:r>
              <a:rPr lang="en-US" sz="2400" i="1" smtClean="0"/>
              <a:t>Responsible Prospective Contractors</a:t>
            </a:r>
            <a:endParaRPr lang="en-US" sz="1200" smtClean="0"/>
          </a:p>
          <a:p>
            <a:pPr>
              <a:lnSpc>
                <a:spcPct val="120000"/>
              </a:lnSpc>
              <a:buClr>
                <a:schemeClr val="tx1"/>
              </a:buClr>
              <a:buSzPct val="80000"/>
            </a:pPr>
            <a:r>
              <a:rPr lang="en-US" smtClean="0"/>
              <a:t>Published in Federal Register on August 25, 2011</a:t>
            </a:r>
          </a:p>
          <a:p>
            <a:pPr>
              <a:lnSpc>
                <a:spcPct val="120000"/>
              </a:lnSpc>
              <a:buClr>
                <a:schemeClr val="tx1"/>
              </a:buClr>
              <a:buSzPct val="80000"/>
            </a:pPr>
            <a:r>
              <a:rPr lang="en-US" smtClean="0"/>
              <a:t>Implementation by August 24, 2012</a:t>
            </a:r>
          </a:p>
          <a:p>
            <a:pPr>
              <a:lnSpc>
                <a:spcPct val="120000"/>
              </a:lnSpc>
              <a:buClr>
                <a:schemeClr val="tx1"/>
              </a:buClr>
              <a:buSzPct val="80000"/>
            </a:pPr>
            <a:r>
              <a:rPr lang="en-US" smtClean="0"/>
              <a:t>Applies to each Notice of Award issued subsequent to compliance dates of final rule </a:t>
            </a:r>
          </a:p>
        </p:txBody>
      </p:sp>
      <p:sp>
        <p:nvSpPr>
          <p:cNvPr id="378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C674C9C4-C079-4107-8444-B0E9357B941E}" type="slidenum">
              <a:rPr lang="en-US"/>
              <a:pPr eaLnBrk="1" hangingPunct="1"/>
              <a:t>5</a:t>
            </a:fld>
            <a:endParaRPr lang="en-US"/>
          </a:p>
        </p:txBody>
      </p:sp>
      <p:sp>
        <p:nvSpPr>
          <p:cNvPr id="2" name="Title 1"/>
          <p:cNvSpPr>
            <a:spLocks noGrp="1"/>
          </p:cNvSpPr>
          <p:nvPr>
            <p:ph type="title"/>
          </p:nvPr>
        </p:nvSpPr>
        <p:spPr>
          <a:xfrm>
            <a:off x="0" y="0"/>
            <a:ext cx="9144000" cy="1143000"/>
          </a:xfrm>
        </p:spPr>
        <p:txBody>
          <a:bodyPr/>
          <a:lstStyle/>
          <a:p>
            <a:pPr algn="ctr" fontAlgn="auto">
              <a:spcAft>
                <a:spcPts val="0"/>
              </a:spcAft>
              <a:defRPr/>
            </a:pPr>
            <a:r>
              <a:rPr lang="en-US" dirty="0" smtClean="0"/>
              <a:t>2011 Revised FCOI Regulation</a:t>
            </a:r>
            <a:endParaRPr lang="en-US" dirty="0"/>
          </a:p>
        </p:txBody>
      </p:sp>
    </p:spTree>
  </p:cSld>
  <p:clrMapOvr>
    <a:masterClrMapping/>
  </p:clrMapOvr>
  <p:transition spd="med">
    <p:fade thruBlk="1"/>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Content Placeholder 2"/>
          <p:cNvSpPr>
            <a:spLocks noGrp="1"/>
          </p:cNvSpPr>
          <p:nvPr>
            <p:ph idx="1"/>
          </p:nvPr>
        </p:nvSpPr>
        <p:spPr>
          <a:xfrm>
            <a:off x="533400" y="1646238"/>
            <a:ext cx="8229600" cy="4525962"/>
          </a:xfrm>
        </p:spPr>
        <p:txBody>
          <a:bodyPr/>
          <a:lstStyle/>
          <a:p>
            <a:r>
              <a:rPr lang="en-US" sz="2400" smtClean="0"/>
              <a:t>If bias is found through retrospective review, notify the NIH Awarding Component  promptly (through the eRA Commons) and submit a Mitigation Report.</a:t>
            </a:r>
          </a:p>
          <a:p>
            <a:endParaRPr lang="en-US" sz="1200" smtClean="0"/>
          </a:p>
          <a:p>
            <a:r>
              <a:rPr lang="en-US" sz="2400" smtClean="0"/>
              <a:t>Mitigation Report</a:t>
            </a:r>
          </a:p>
          <a:p>
            <a:pPr lvl="1">
              <a:buFont typeface="Arial" charset="0"/>
              <a:buChar char="•"/>
            </a:pPr>
            <a:r>
              <a:rPr lang="en-US" sz="2200" smtClean="0"/>
              <a:t>Key elements documented in retrospective review</a:t>
            </a:r>
          </a:p>
          <a:p>
            <a:pPr lvl="1">
              <a:buFont typeface="Arial" charset="0"/>
              <a:buChar char="•"/>
            </a:pPr>
            <a:r>
              <a:rPr lang="en-US" sz="2200" smtClean="0"/>
              <a:t>Description of the impact of the bias on the research project</a:t>
            </a:r>
          </a:p>
          <a:p>
            <a:pPr lvl="1">
              <a:buFont typeface="Arial" charset="0"/>
              <a:buChar char="•"/>
            </a:pPr>
            <a:r>
              <a:rPr lang="en-US" sz="2200" smtClean="0"/>
              <a:t>Plan of action(s) to eliminate or mitigate the effect of the bias</a:t>
            </a:r>
          </a:p>
          <a:p>
            <a:pPr lvl="1">
              <a:buFont typeface="Arial" charset="0"/>
              <a:buChar char="•"/>
            </a:pPr>
            <a:endParaRPr lang="en-US" sz="1200" smtClean="0"/>
          </a:p>
          <a:p>
            <a:r>
              <a:rPr lang="en-US" sz="2400" smtClean="0"/>
              <a:t>Thereafter, submit FCOI reports annually.</a:t>
            </a:r>
          </a:p>
          <a:p>
            <a:endParaRPr lang="en-US" smtClean="0"/>
          </a:p>
          <a:p>
            <a:pPr lvl="1"/>
            <a:endParaRPr lang="en-US" smtClean="0"/>
          </a:p>
          <a:p>
            <a:endParaRPr lang="en-US" smtClean="0"/>
          </a:p>
          <a:p>
            <a:endParaRPr lang="en-US" smtClean="0"/>
          </a:p>
          <a:p>
            <a:endParaRPr lang="en-US" smtClean="0"/>
          </a:p>
          <a:p>
            <a:endParaRPr lang="en-US" smtClean="0"/>
          </a:p>
        </p:txBody>
      </p:sp>
      <p:sp>
        <p:nvSpPr>
          <p:cNvPr id="8397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228C0F0A-397B-4636-911F-7A6292A37C1B}" type="slidenum">
              <a:rPr lang="en-US"/>
              <a:pPr eaLnBrk="1" hangingPunct="1"/>
              <a:t>50</a:t>
            </a:fld>
            <a:endParaRPr lang="en-US"/>
          </a:p>
        </p:txBody>
      </p:sp>
      <p:sp>
        <p:nvSpPr>
          <p:cNvPr id="2" name="Title 1"/>
          <p:cNvSpPr>
            <a:spLocks noGrp="1"/>
          </p:cNvSpPr>
          <p:nvPr>
            <p:ph type="title"/>
          </p:nvPr>
        </p:nvSpPr>
        <p:spPr>
          <a:xfrm>
            <a:off x="457200" y="1"/>
            <a:ext cx="8229600" cy="1417638"/>
          </a:xfrm>
        </p:spPr>
        <p:txBody>
          <a:bodyPr/>
          <a:lstStyle/>
          <a:p>
            <a:pPr algn="ctr" fontAlgn="auto">
              <a:spcAft>
                <a:spcPts val="0"/>
              </a:spcAft>
              <a:defRPr/>
            </a:pPr>
            <a:r>
              <a:rPr lang="en-US" dirty="0" smtClean="0"/>
              <a:t>Institutional Responsibilities: </a:t>
            </a:r>
            <a:r>
              <a:rPr lang="en-US" sz="3600" dirty="0" smtClean="0">
                <a:solidFill>
                  <a:schemeClr val="accent3">
                    <a:lumMod val="75000"/>
                  </a:schemeClr>
                </a:solidFill>
              </a:rPr>
              <a:t>Mitigation Report </a:t>
            </a:r>
            <a:endParaRPr lang="en-US" dirty="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304800" y="533400"/>
          <a:ext cx="82296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Down Arrow 9"/>
          <p:cNvSpPr/>
          <p:nvPr/>
        </p:nvSpPr>
        <p:spPr>
          <a:xfrm>
            <a:off x="8305800" y="13716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Down Arrow 10"/>
          <p:cNvSpPr/>
          <p:nvPr/>
        </p:nvSpPr>
        <p:spPr>
          <a:xfrm>
            <a:off x="8305800" y="25146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Down Arrow 11"/>
          <p:cNvSpPr/>
          <p:nvPr/>
        </p:nvSpPr>
        <p:spPr>
          <a:xfrm>
            <a:off x="8305800" y="37338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Down Arrow 12"/>
          <p:cNvSpPr/>
          <p:nvPr/>
        </p:nvSpPr>
        <p:spPr>
          <a:xfrm>
            <a:off x="8305800" y="49530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p:cNvSpPr/>
          <p:nvPr/>
        </p:nvSpPr>
        <p:spPr>
          <a:xfrm>
            <a:off x="0" y="0"/>
            <a:ext cx="9677400" cy="661988"/>
          </a:xfrm>
          <a:prstGeom prst="rect">
            <a:avLst/>
          </a:prstGeom>
          <a:noFill/>
        </p:spPr>
        <p:txBody>
          <a:bodyPr>
            <a:spAutoFit/>
          </a:bodyPr>
          <a:lstStyle/>
          <a:p>
            <a:pPr algn="ctr">
              <a:defRPr/>
            </a:pPr>
            <a:r>
              <a:rPr lang="en-US" sz="3700" b="1" dirty="0">
                <a:effectLst>
                  <a:outerShdw blurRad="31750" dist="25400" dir="5400000" algn="tl" rotWithShape="0">
                    <a:srgbClr val="000000">
                      <a:alpha val="25000"/>
                    </a:srgbClr>
                  </a:outerShdw>
                </a:effectLst>
                <a:latin typeface="+mj-lt"/>
                <a:ea typeface="+mj-ea"/>
                <a:cs typeface="+mj-cs"/>
              </a:rPr>
              <a:t>Summary of FCOI Noncompliance</a:t>
            </a:r>
          </a:p>
        </p:txBody>
      </p:sp>
    </p:spTree>
  </p:cSld>
  <p:clrMapOvr>
    <a:masterClrMapping/>
  </p:clrMapOvr>
  <p:transition spd="med">
    <p:fade thruBlk="1"/>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p:cNvSpPr>
            <a:spLocks noGrp="1"/>
          </p:cNvSpPr>
          <p:nvPr>
            <p:ph idx="1"/>
          </p:nvPr>
        </p:nvSpPr>
        <p:spPr>
          <a:xfrm>
            <a:off x="685800" y="2438400"/>
            <a:ext cx="8229600" cy="4343400"/>
          </a:xfrm>
        </p:spPr>
        <p:txBody>
          <a:bodyPr/>
          <a:lstStyle/>
          <a:p>
            <a:pPr>
              <a:buClr>
                <a:schemeClr val="tx1"/>
              </a:buClr>
            </a:pPr>
            <a:r>
              <a:rPr lang="en-US" smtClean="0"/>
              <a:t>Establish adequate enforcement mechanisms and provide for employee sanctions or other administrative actions to ensure Investigator compliance.</a:t>
            </a:r>
          </a:p>
        </p:txBody>
      </p:sp>
      <p:sp>
        <p:nvSpPr>
          <p:cNvPr id="8601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945972F7-9E47-4F80-8E82-3DDEC5705FAE}" type="slidenum">
              <a:rPr lang="en-US"/>
              <a:pPr eaLnBrk="1" hangingPunct="1"/>
              <a:t>52</a:t>
            </a:fld>
            <a:endParaRPr lang="en-US"/>
          </a:p>
        </p:txBody>
      </p:sp>
      <p:sp>
        <p:nvSpPr>
          <p:cNvPr id="2" name="Title 1"/>
          <p:cNvSpPr>
            <a:spLocks noGrp="1"/>
          </p:cNvSpPr>
          <p:nvPr>
            <p:ph type="title"/>
          </p:nvPr>
        </p:nvSpPr>
        <p:spPr>
          <a:xfrm>
            <a:off x="533400" y="228600"/>
            <a:ext cx="8382000" cy="1143000"/>
          </a:xfrm>
        </p:spPr>
        <p:txBody>
          <a:bodyPr>
            <a:noAutofit/>
          </a:bodyPr>
          <a:lstStyle/>
          <a:p>
            <a:pPr algn="ctr" fontAlgn="auto">
              <a:spcAft>
                <a:spcPts val="0"/>
              </a:spcAft>
              <a:defRPr/>
            </a:pPr>
            <a:r>
              <a:rPr lang="en-US" dirty="0" smtClean="0"/>
              <a:t>Institutional Responsibilities: </a:t>
            </a:r>
            <a:r>
              <a:rPr lang="en-US" sz="3600" dirty="0" smtClean="0">
                <a:solidFill>
                  <a:schemeClr val="accent3">
                    <a:lumMod val="75000"/>
                  </a:schemeClr>
                </a:solidFill>
              </a:rPr>
              <a:t>Enforcement</a:t>
            </a:r>
            <a:endParaRPr lang="en-US" dirty="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F8A867E-EBEB-417A-8735-133AEB2F33B7}" type="slidenum">
              <a:rPr lang="en-US"/>
              <a:pPr eaLnBrk="1" hangingPunct="1"/>
              <a:t>53</a:t>
            </a:fld>
            <a:endParaRPr lang="en-US"/>
          </a:p>
        </p:txBody>
      </p:sp>
      <p:sp>
        <p:nvSpPr>
          <p:cNvPr id="6" name="Title 5"/>
          <p:cNvSpPr>
            <a:spLocks noGrp="1"/>
          </p:cNvSpPr>
          <p:nvPr>
            <p:ph type="title"/>
          </p:nvPr>
        </p:nvSpPr>
        <p:spPr/>
        <p:txBody>
          <a:bodyPr/>
          <a:lstStyle/>
          <a:p>
            <a:pPr fontAlgn="auto">
              <a:spcAft>
                <a:spcPts val="0"/>
              </a:spcAft>
              <a:defRPr/>
            </a:pPr>
            <a:r>
              <a:rPr lang="en-US" dirty="0" smtClean="0"/>
              <a:t>Submitting FCOI Reports to NIH</a:t>
            </a:r>
            <a:endParaRPr lang="en-US" dirty="0"/>
          </a:p>
        </p:txBody>
      </p:sp>
      <p:sp>
        <p:nvSpPr>
          <p:cNvPr id="87044" name="TextBox 4"/>
          <p:cNvSpPr txBox="1">
            <a:spLocks noChangeArrowheads="1"/>
          </p:cNvSpPr>
          <p:nvPr/>
        </p:nvSpPr>
        <p:spPr bwMode="auto">
          <a:xfrm>
            <a:off x="228600" y="4343400"/>
            <a:ext cx="5943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b="1"/>
              <a:t>Kathy Hancock</a:t>
            </a:r>
          </a:p>
          <a:p>
            <a:pPr eaLnBrk="1" hangingPunct="1"/>
            <a:endParaRPr lang="en-US" b="1"/>
          </a:p>
          <a:p>
            <a:pPr eaLnBrk="1" hangingPunct="1">
              <a:lnSpc>
                <a:spcPct val="80000"/>
              </a:lnSpc>
              <a:buFont typeface="Wingdings" pitchFamily="2" charset="2"/>
              <a:buNone/>
            </a:pPr>
            <a:r>
              <a:rPr lang="en-US" b="1">
                <a:latin typeface="Tahoma" pitchFamily="34" charset="0"/>
              </a:rPr>
              <a:t>Assistant Grants Compliance Officer</a:t>
            </a:r>
          </a:p>
          <a:p>
            <a:pPr eaLnBrk="1" hangingPunct="1">
              <a:lnSpc>
                <a:spcPct val="80000"/>
              </a:lnSpc>
              <a:buFont typeface="Wingdings" pitchFamily="2" charset="2"/>
              <a:buNone/>
            </a:pPr>
            <a:r>
              <a:rPr lang="en-US" b="1">
                <a:latin typeface="Tahoma" pitchFamily="34" charset="0"/>
              </a:rPr>
              <a:t>Division of Grants Compliance and Oversight </a:t>
            </a:r>
          </a:p>
          <a:p>
            <a:pPr eaLnBrk="1" hangingPunct="1">
              <a:lnSpc>
                <a:spcPct val="80000"/>
              </a:lnSpc>
              <a:buFont typeface="Wingdings" pitchFamily="2" charset="2"/>
              <a:buNone/>
            </a:pPr>
            <a:r>
              <a:rPr lang="en-US" b="1">
                <a:latin typeface="Tahoma" pitchFamily="34" charset="0"/>
              </a:rPr>
              <a:t>Office of Extramural Research</a:t>
            </a:r>
            <a:endParaRPr lang="en-US"/>
          </a:p>
        </p:txBody>
      </p:sp>
    </p:spTree>
  </p:cSld>
  <p:clrMapOvr>
    <a:masterClrMapping/>
  </p:clrMapOvr>
  <p:transition spd="med">
    <p:fade thruBlk="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p:cNvSpPr>
            <a:spLocks noGrp="1" noChangeArrowheads="1"/>
          </p:cNvSpPr>
          <p:nvPr>
            <p:ph idx="1"/>
          </p:nvPr>
        </p:nvSpPr>
        <p:spPr>
          <a:xfrm>
            <a:off x="609600" y="1600200"/>
            <a:ext cx="8153400" cy="4953000"/>
          </a:xfrm>
        </p:spPr>
        <p:txBody>
          <a:bodyPr/>
          <a:lstStyle/>
          <a:p>
            <a:pPr>
              <a:buClr>
                <a:schemeClr val="tx1"/>
              </a:buClr>
              <a:buSzPct val="90000"/>
            </a:pPr>
            <a:r>
              <a:rPr lang="en-US" smtClean="0"/>
              <a:t>Electronic Research Administration (eRA) Commons FCOI Module</a:t>
            </a:r>
            <a:r>
              <a:rPr lang="en-US" sz="3200" smtClean="0"/>
              <a:t> </a:t>
            </a:r>
          </a:p>
          <a:p>
            <a:pPr lvl="1">
              <a:buSzPct val="90000"/>
              <a:buFont typeface="Arial" charset="0"/>
              <a:buChar char="•"/>
            </a:pPr>
            <a:r>
              <a:rPr lang="en-US" sz="2600" smtClean="0"/>
              <a:t>Reporting tool for submitting FCOI reports for grants and cooperative agreements </a:t>
            </a:r>
          </a:p>
          <a:p>
            <a:pPr lvl="1">
              <a:buSzPct val="90000"/>
              <a:buFont typeface="Arial" charset="0"/>
              <a:buChar char="•"/>
            </a:pPr>
            <a:r>
              <a:rPr lang="en-US" sz="2600" smtClean="0"/>
              <a:t>Existing reporting tool is being enhanced</a:t>
            </a:r>
          </a:p>
          <a:p>
            <a:pPr>
              <a:lnSpc>
                <a:spcPct val="90000"/>
              </a:lnSpc>
              <a:buClr>
                <a:schemeClr val="tx1"/>
              </a:buClr>
              <a:buSzPct val="80000"/>
            </a:pPr>
            <a:endParaRPr lang="en-US" sz="2400" smtClean="0"/>
          </a:p>
          <a:p>
            <a:pPr lvl="2">
              <a:buFont typeface="Arial" charset="0"/>
              <a:buChar char="•"/>
            </a:pPr>
            <a:endParaRPr lang="en-US" smtClean="0"/>
          </a:p>
          <a:p>
            <a:pPr>
              <a:buFont typeface="Wingdings" pitchFamily="2" charset="2"/>
              <a:buNone/>
            </a:pPr>
            <a:r>
              <a:rPr lang="en-US" sz="2200" smtClean="0"/>
              <a:t>	Note:  FCOI reports for NIH-funded research contracts should be sent to the NIH Office of Acquisition Management and Policy at </a:t>
            </a:r>
            <a:r>
              <a:rPr lang="en-US" sz="2200" u="sng" smtClean="0">
                <a:hlinkClick r:id="rId3"/>
              </a:rPr>
              <a:t>fcoicontracts@mail.nih.gov</a:t>
            </a:r>
            <a:r>
              <a:rPr lang="en-US" sz="2200" smtClean="0"/>
              <a:t>. </a:t>
            </a:r>
            <a:r>
              <a:rPr lang="en-US" sz="2000" smtClean="0"/>
              <a:t> </a:t>
            </a:r>
          </a:p>
          <a:p>
            <a:pPr lvl="2">
              <a:buFont typeface="Wingdings" pitchFamily="2" charset="2"/>
              <a:buNone/>
            </a:pPr>
            <a:endParaRPr lang="en-US" smtClean="0">
              <a:solidFill>
                <a:srgbClr val="FF0000"/>
              </a:solidFill>
            </a:endParaRPr>
          </a:p>
          <a:p>
            <a:pPr lvl="1"/>
            <a:endParaRPr lang="en-US" smtClean="0"/>
          </a:p>
        </p:txBody>
      </p:sp>
      <p:sp>
        <p:nvSpPr>
          <p:cNvPr id="8806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8E41F73F-217B-4DC2-877F-5558B1E2F5C7}" type="slidenum">
              <a:rPr lang="en-US"/>
              <a:pPr eaLnBrk="1" hangingPunct="1"/>
              <a:t>54</a:t>
            </a:fld>
            <a:endParaRPr lang="en-US"/>
          </a:p>
        </p:txBody>
      </p:sp>
      <p:sp>
        <p:nvSpPr>
          <p:cNvPr id="616450" name="Rectangle 2"/>
          <p:cNvSpPr>
            <a:spLocks noGrp="1" noChangeArrowheads="1"/>
          </p:cNvSpPr>
          <p:nvPr>
            <p:ph type="title"/>
          </p:nvPr>
        </p:nvSpPr>
        <p:spPr>
          <a:xfrm>
            <a:off x="685800" y="381000"/>
            <a:ext cx="8077200" cy="914400"/>
          </a:xfrm>
        </p:spPr>
        <p:txBody>
          <a:bodyPr/>
          <a:lstStyle/>
          <a:p>
            <a:pPr algn="ctr" fontAlgn="auto">
              <a:spcAft>
                <a:spcPts val="0"/>
              </a:spcAft>
              <a:defRPr/>
            </a:pPr>
            <a:r>
              <a:rPr lang="en-US" dirty="0" smtClean="0"/>
              <a:t>FCOI Reporting </a:t>
            </a:r>
          </a:p>
        </p:txBody>
      </p:sp>
    </p:spTree>
  </p:cSld>
  <p:clrMapOvr>
    <a:masterClrMapping/>
  </p:clrMapOvr>
  <p:transition spd="med">
    <p:fade thruBlk="1"/>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3" name="Rectangle 3"/>
          <p:cNvSpPr>
            <a:spLocks noGrp="1" noChangeArrowheads="1"/>
          </p:cNvSpPr>
          <p:nvPr>
            <p:ph idx="1"/>
          </p:nvPr>
        </p:nvSpPr>
        <p:spPr>
          <a:xfrm>
            <a:off x="381000" y="1676400"/>
            <a:ext cx="8458200" cy="4800600"/>
          </a:xfrm>
        </p:spPr>
        <p:txBody>
          <a:bodyPr>
            <a:normAutofit fontScale="70000" lnSpcReduction="20000"/>
          </a:bodyPr>
          <a:lstStyle/>
          <a:p>
            <a:pPr marL="365760" indent="-256032" fontAlgn="auto">
              <a:lnSpc>
                <a:spcPct val="80000"/>
              </a:lnSpc>
              <a:spcAft>
                <a:spcPts val="0"/>
              </a:spcAft>
              <a:buClr>
                <a:schemeClr val="tx1"/>
              </a:buClr>
              <a:defRPr/>
            </a:pPr>
            <a:r>
              <a:rPr lang="en-US" sz="2600" b="1" dirty="0" smtClean="0"/>
              <a:t>System allows institutions to:</a:t>
            </a:r>
            <a:endParaRPr lang="en-US" sz="2600" dirty="0" smtClean="0"/>
          </a:p>
          <a:p>
            <a:pPr marL="621792" lvl="1" fontAlgn="auto">
              <a:lnSpc>
                <a:spcPct val="110000"/>
              </a:lnSpc>
              <a:spcBef>
                <a:spcPts val="324"/>
              </a:spcBef>
              <a:spcAft>
                <a:spcPts val="0"/>
              </a:spcAft>
              <a:buClr>
                <a:schemeClr val="tx1"/>
              </a:buClr>
              <a:buSzPct val="90000"/>
              <a:buFont typeface="Arial" pitchFamily="34" charset="0"/>
              <a:buChar char="•"/>
              <a:defRPr/>
            </a:pPr>
            <a:r>
              <a:rPr lang="en-US" sz="2600" dirty="0" smtClean="0"/>
              <a:t>Initiate and send FCOI Reports to NIH electronically through the eRA Commons FCOI Module</a:t>
            </a:r>
          </a:p>
          <a:p>
            <a:pPr marL="621792" lvl="1" fontAlgn="auto">
              <a:lnSpc>
                <a:spcPct val="110000"/>
              </a:lnSpc>
              <a:spcBef>
                <a:spcPts val="324"/>
              </a:spcBef>
              <a:spcAft>
                <a:spcPts val="0"/>
              </a:spcAft>
              <a:buClr>
                <a:schemeClr val="tx1"/>
              </a:buClr>
              <a:buSzPct val="90000"/>
              <a:buFont typeface="Arial" pitchFamily="34" charset="0"/>
              <a:buChar char="•"/>
              <a:defRPr/>
            </a:pPr>
            <a:r>
              <a:rPr lang="en-US" sz="2600" dirty="0" smtClean="0"/>
              <a:t>Revise or update a previously submitted FCOI report (future enhancement)</a:t>
            </a:r>
          </a:p>
          <a:p>
            <a:pPr marL="621792" lvl="1" fontAlgn="auto">
              <a:lnSpc>
                <a:spcPct val="110000"/>
              </a:lnSpc>
              <a:spcBef>
                <a:spcPts val="324"/>
              </a:spcBef>
              <a:spcAft>
                <a:spcPts val="0"/>
              </a:spcAft>
              <a:buClr>
                <a:schemeClr val="tx1"/>
              </a:buClr>
              <a:buSzPct val="90000"/>
              <a:buFont typeface="Arial" pitchFamily="34" charset="0"/>
              <a:buChar char="•"/>
              <a:defRPr/>
            </a:pPr>
            <a:r>
              <a:rPr lang="en-US" sz="2600" dirty="0" smtClean="0"/>
              <a:t>Submit a Mitigation Report when bias is found (future enhancement)</a:t>
            </a:r>
          </a:p>
          <a:p>
            <a:pPr marL="621792" lvl="1" fontAlgn="auto">
              <a:lnSpc>
                <a:spcPct val="110000"/>
              </a:lnSpc>
              <a:spcBef>
                <a:spcPts val="324"/>
              </a:spcBef>
              <a:spcAft>
                <a:spcPts val="0"/>
              </a:spcAft>
              <a:buClr>
                <a:schemeClr val="tx1"/>
              </a:buClr>
              <a:buSzPct val="90000"/>
              <a:buFont typeface="Arial" pitchFamily="34" charset="0"/>
              <a:buChar char="•"/>
              <a:defRPr/>
            </a:pPr>
            <a:r>
              <a:rPr lang="en-US" sz="2600" dirty="0" smtClean="0"/>
              <a:t>Search previously created records</a:t>
            </a:r>
          </a:p>
          <a:p>
            <a:pPr marL="621792" lvl="1" fontAlgn="auto">
              <a:lnSpc>
                <a:spcPct val="110000"/>
              </a:lnSpc>
              <a:spcBef>
                <a:spcPts val="324"/>
              </a:spcBef>
              <a:spcAft>
                <a:spcPts val="0"/>
              </a:spcAft>
              <a:buClr>
                <a:schemeClr val="tx1"/>
              </a:buClr>
              <a:buSzPct val="90000"/>
              <a:buFont typeface="Arial" pitchFamily="34" charset="0"/>
              <a:buChar char="•"/>
              <a:defRPr/>
            </a:pPr>
            <a:r>
              <a:rPr lang="en-US" sz="2600" dirty="0" smtClean="0"/>
              <a:t>Edit a previously submitted record</a:t>
            </a:r>
          </a:p>
          <a:p>
            <a:pPr marL="621792" lvl="1" fontAlgn="auto">
              <a:lnSpc>
                <a:spcPct val="110000"/>
              </a:lnSpc>
              <a:spcBef>
                <a:spcPts val="324"/>
              </a:spcBef>
              <a:spcAft>
                <a:spcPts val="0"/>
              </a:spcAft>
              <a:buClr>
                <a:schemeClr val="tx1"/>
              </a:buClr>
              <a:buSzPct val="90000"/>
              <a:buFont typeface="Arial" pitchFamily="34" charset="0"/>
              <a:buChar char="•"/>
              <a:defRPr/>
            </a:pPr>
            <a:r>
              <a:rPr lang="en-US" sz="2600" dirty="0" smtClean="0"/>
              <a:t>Respond to a request for additional information </a:t>
            </a:r>
          </a:p>
          <a:p>
            <a:pPr marL="621792" lvl="1" fontAlgn="auto">
              <a:lnSpc>
                <a:spcPct val="110000"/>
              </a:lnSpc>
              <a:spcBef>
                <a:spcPts val="324"/>
              </a:spcBef>
              <a:spcAft>
                <a:spcPts val="0"/>
              </a:spcAft>
              <a:buClr>
                <a:schemeClr val="tx1"/>
              </a:buClr>
              <a:buSzPct val="90000"/>
              <a:buFont typeface="Arial" pitchFamily="34" charset="0"/>
              <a:buChar char="•"/>
              <a:defRPr/>
            </a:pPr>
            <a:r>
              <a:rPr lang="en-US" sz="2600" dirty="0" smtClean="0"/>
              <a:t>Rescind a previously submitted record</a:t>
            </a:r>
          </a:p>
          <a:p>
            <a:pPr marL="621792" lvl="1" fontAlgn="auto">
              <a:lnSpc>
                <a:spcPct val="110000"/>
              </a:lnSpc>
              <a:spcBef>
                <a:spcPts val="324"/>
              </a:spcBef>
              <a:spcAft>
                <a:spcPts val="0"/>
              </a:spcAft>
              <a:buClr>
                <a:schemeClr val="tx1"/>
              </a:buClr>
              <a:buSzPct val="90000"/>
              <a:buFont typeface="Arial" pitchFamily="34" charset="0"/>
              <a:buChar char="•"/>
              <a:defRPr/>
            </a:pPr>
            <a:r>
              <a:rPr lang="en-US" sz="2600" dirty="0" smtClean="0"/>
              <a:t>View history of actions</a:t>
            </a:r>
          </a:p>
          <a:p>
            <a:pPr marL="365760" indent="-256032" fontAlgn="auto">
              <a:lnSpc>
                <a:spcPct val="120000"/>
              </a:lnSpc>
              <a:spcAft>
                <a:spcPts val="0"/>
              </a:spcAft>
              <a:buClr>
                <a:schemeClr val="tx1"/>
              </a:buClr>
              <a:defRPr/>
            </a:pPr>
            <a:endParaRPr lang="en-US" sz="1300" dirty="0" smtClean="0"/>
          </a:p>
          <a:p>
            <a:pPr marL="365760" indent="-256032" fontAlgn="auto">
              <a:lnSpc>
                <a:spcPct val="120000"/>
              </a:lnSpc>
              <a:spcAft>
                <a:spcPts val="0"/>
              </a:spcAft>
              <a:buClr>
                <a:schemeClr val="tx1"/>
              </a:buClr>
              <a:defRPr/>
            </a:pPr>
            <a:r>
              <a:rPr lang="en-US" sz="2600" dirty="0" smtClean="0"/>
              <a:t>To prepare, Institutional Signing Officials must assign FCOI roles to users in eRA Commons.</a:t>
            </a:r>
          </a:p>
          <a:p>
            <a:pPr marL="365760" indent="-256032" fontAlgn="auto">
              <a:lnSpc>
                <a:spcPct val="120000"/>
              </a:lnSpc>
              <a:spcAft>
                <a:spcPts val="0"/>
              </a:spcAft>
              <a:buClr>
                <a:schemeClr val="tx1"/>
              </a:buClr>
              <a:defRPr/>
            </a:pPr>
            <a:endParaRPr lang="en-US" sz="1300" dirty="0" smtClean="0"/>
          </a:p>
          <a:p>
            <a:pPr marL="365760" indent="-256032" fontAlgn="auto">
              <a:lnSpc>
                <a:spcPct val="80000"/>
              </a:lnSpc>
              <a:spcAft>
                <a:spcPts val="0"/>
              </a:spcAft>
              <a:buClr>
                <a:schemeClr val="tx1"/>
              </a:buClr>
              <a:defRPr/>
            </a:pPr>
            <a:r>
              <a:rPr lang="en-US" sz="2600" dirty="0" smtClean="0"/>
              <a:t>More information on the FCOI Module can be found at </a:t>
            </a:r>
            <a:r>
              <a:rPr lang="en-US" sz="2600" dirty="0" smtClean="0">
                <a:hlinkClick r:id="rId3"/>
              </a:rPr>
              <a:t>http://era.nih.gov/services_for_applicants/other/fcoi.cfm</a:t>
            </a:r>
            <a:endParaRPr lang="en-US" sz="2600" dirty="0" smtClean="0"/>
          </a:p>
          <a:p>
            <a:pPr marL="365760" indent="-256032" fontAlgn="auto">
              <a:lnSpc>
                <a:spcPct val="80000"/>
              </a:lnSpc>
              <a:spcAft>
                <a:spcPts val="0"/>
              </a:spcAft>
              <a:defRPr/>
            </a:pPr>
            <a:endParaRPr lang="en-US" sz="2000" dirty="0" smtClean="0"/>
          </a:p>
          <a:p>
            <a:pPr marL="365760" indent="-256032" fontAlgn="auto">
              <a:lnSpc>
                <a:spcPct val="80000"/>
              </a:lnSpc>
              <a:spcAft>
                <a:spcPts val="0"/>
              </a:spcAft>
              <a:buFont typeface="Wingdings" pitchFamily="2" charset="2"/>
              <a:buNone/>
              <a:defRPr/>
            </a:pPr>
            <a:endParaRPr lang="en-US" dirty="0" smtClean="0"/>
          </a:p>
          <a:p>
            <a:pPr marL="365760" indent="-256032" fontAlgn="auto">
              <a:lnSpc>
                <a:spcPct val="80000"/>
              </a:lnSpc>
              <a:spcAft>
                <a:spcPts val="0"/>
              </a:spcAft>
              <a:defRPr/>
            </a:pPr>
            <a:endParaRPr lang="en-US" sz="2400" dirty="0" smtClean="0"/>
          </a:p>
        </p:txBody>
      </p:sp>
      <p:sp>
        <p:nvSpPr>
          <p:cNvPr id="8909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F53AF18D-3E66-4466-AE0A-04BFC4A26A13}" type="slidenum">
              <a:rPr lang="en-US"/>
              <a:pPr eaLnBrk="1" hangingPunct="1"/>
              <a:t>55</a:t>
            </a:fld>
            <a:endParaRPr lang="en-US"/>
          </a:p>
        </p:txBody>
      </p:sp>
      <p:sp>
        <p:nvSpPr>
          <p:cNvPr id="619522" name="Rectangle 2"/>
          <p:cNvSpPr>
            <a:spLocks noGrp="1" noChangeArrowheads="1"/>
          </p:cNvSpPr>
          <p:nvPr>
            <p:ph type="title"/>
          </p:nvPr>
        </p:nvSpPr>
        <p:spPr>
          <a:xfrm>
            <a:off x="457200" y="152400"/>
            <a:ext cx="8229600" cy="1143000"/>
          </a:xfrm>
        </p:spPr>
        <p:txBody>
          <a:bodyPr>
            <a:noAutofit/>
          </a:bodyPr>
          <a:lstStyle/>
          <a:p>
            <a:pPr algn="ctr" fontAlgn="auto">
              <a:spcAft>
                <a:spcPts val="0"/>
              </a:spcAft>
              <a:defRPr/>
            </a:pPr>
            <a:r>
              <a:rPr lang="en-US" dirty="0" smtClean="0"/>
              <a:t>eRA Commons FCOI Module: </a:t>
            </a:r>
            <a:br>
              <a:rPr lang="en-US" dirty="0" smtClean="0"/>
            </a:br>
            <a:r>
              <a:rPr lang="en-US" sz="3600" dirty="0" smtClean="0">
                <a:solidFill>
                  <a:schemeClr val="accent3">
                    <a:lumMod val="75000"/>
                  </a:schemeClr>
                </a:solidFill>
              </a:rPr>
              <a:t>FCOI Reporting Tool</a:t>
            </a:r>
            <a:endParaRPr lang="en-US" dirty="0" smtClean="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Grp="1" noChangeArrowheads="1"/>
          </p:cNvSpPr>
          <p:nvPr>
            <p:ph idx="1"/>
          </p:nvPr>
        </p:nvSpPr>
        <p:spPr>
          <a:xfrm>
            <a:off x="609600" y="1828800"/>
            <a:ext cx="7932738" cy="5029200"/>
          </a:xfrm>
        </p:spPr>
        <p:txBody>
          <a:bodyPr/>
          <a:lstStyle/>
          <a:p>
            <a:pPr>
              <a:lnSpc>
                <a:spcPct val="80000"/>
              </a:lnSpc>
              <a:buClr>
                <a:schemeClr val="tx1"/>
              </a:buClr>
              <a:buSzPct val="90000"/>
            </a:pPr>
            <a:r>
              <a:rPr lang="en-US" smtClean="0"/>
              <a:t>Enhancements to the existing FCOI Module are forthcoming to accommodate additional FCOI reporting requirements.</a:t>
            </a:r>
          </a:p>
          <a:p>
            <a:pPr>
              <a:lnSpc>
                <a:spcPct val="80000"/>
              </a:lnSpc>
              <a:buClr>
                <a:schemeClr val="tx1"/>
              </a:buClr>
              <a:buSzPct val="90000"/>
            </a:pPr>
            <a:endParaRPr lang="en-US" smtClean="0"/>
          </a:p>
          <a:p>
            <a:pPr>
              <a:lnSpc>
                <a:spcPct val="80000"/>
              </a:lnSpc>
              <a:buClr>
                <a:schemeClr val="tx1"/>
              </a:buClr>
              <a:buSzPct val="90000"/>
            </a:pPr>
            <a:r>
              <a:rPr lang="en-US" smtClean="0"/>
              <a:t>After Institution implements the 2011 regulatory requirements, additional FCOI information must be provided as an attachment to the existing Module if the submission occurs prior to the release of the revised FCOI Module.</a:t>
            </a:r>
          </a:p>
          <a:p>
            <a:pPr marL="342900" lvl="1" indent="-342900">
              <a:lnSpc>
                <a:spcPct val="80000"/>
              </a:lnSpc>
              <a:buSzPct val="90000"/>
              <a:buFont typeface="Wingdings" pitchFamily="2" charset="2"/>
              <a:buChar char="n"/>
            </a:pPr>
            <a:endParaRPr lang="en-US" sz="2400" smtClean="0"/>
          </a:p>
          <a:p>
            <a:pPr>
              <a:lnSpc>
                <a:spcPct val="80000"/>
              </a:lnSpc>
              <a:buClr>
                <a:schemeClr val="tx1"/>
              </a:buClr>
              <a:buSzPct val="90000"/>
            </a:pPr>
            <a:endParaRPr lang="en-US" smtClean="0"/>
          </a:p>
          <a:p>
            <a:pPr>
              <a:lnSpc>
                <a:spcPct val="80000"/>
              </a:lnSpc>
              <a:buFont typeface="Wingdings" pitchFamily="2" charset="2"/>
              <a:buNone/>
            </a:pPr>
            <a:endParaRPr lang="en-US" smtClean="0"/>
          </a:p>
          <a:p>
            <a:pPr>
              <a:lnSpc>
                <a:spcPct val="80000"/>
              </a:lnSpc>
            </a:pPr>
            <a:endParaRPr lang="en-US" smtClean="0"/>
          </a:p>
        </p:txBody>
      </p:sp>
      <p:sp>
        <p:nvSpPr>
          <p:cNvPr id="9011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C236D40A-03B2-46E1-A2AF-60D5C2B5C974}" type="slidenum">
              <a:rPr lang="en-US"/>
              <a:pPr eaLnBrk="1" hangingPunct="1"/>
              <a:t>56</a:t>
            </a:fld>
            <a:endParaRPr lang="en-US"/>
          </a:p>
        </p:txBody>
      </p:sp>
      <p:sp>
        <p:nvSpPr>
          <p:cNvPr id="619522" name="Rectangle 2"/>
          <p:cNvSpPr>
            <a:spLocks noGrp="1" noChangeArrowheads="1"/>
          </p:cNvSpPr>
          <p:nvPr>
            <p:ph type="title"/>
          </p:nvPr>
        </p:nvSpPr>
        <p:spPr/>
        <p:txBody>
          <a:bodyPr>
            <a:noAutofit/>
          </a:bodyPr>
          <a:lstStyle/>
          <a:p>
            <a:pPr algn="ctr" fontAlgn="auto">
              <a:spcAft>
                <a:spcPts val="0"/>
              </a:spcAft>
              <a:defRPr/>
            </a:pPr>
            <a:r>
              <a:rPr lang="en-US" dirty="0" smtClean="0"/>
              <a:t>eRA Commons FCOI Module: </a:t>
            </a:r>
            <a:br>
              <a:rPr lang="en-US" dirty="0" smtClean="0"/>
            </a:br>
            <a:r>
              <a:rPr lang="en-US" sz="3600" dirty="0" smtClean="0">
                <a:solidFill>
                  <a:schemeClr val="accent3">
                    <a:lumMod val="75000"/>
                  </a:schemeClr>
                </a:solidFill>
              </a:rPr>
              <a:t>Future Enhancements </a:t>
            </a:r>
            <a:endParaRPr lang="en-US" dirty="0" smtClean="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sp>
        <p:nvSpPr>
          <p:cNvPr id="9113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024CE3F4-84AF-4B58-B8B8-3C142655F8AD}" type="slidenum">
              <a:rPr lang="en-US"/>
              <a:pPr eaLnBrk="1" hangingPunct="1"/>
              <a:t>57</a:t>
            </a:fld>
            <a:endParaRPr lang="en-US"/>
          </a:p>
        </p:txBody>
      </p:sp>
      <p:graphicFrame>
        <p:nvGraphicFramePr>
          <p:cNvPr id="3" name="Table 2"/>
          <p:cNvGraphicFramePr>
            <a:graphicFrameLocks noGrp="1"/>
          </p:cNvGraphicFramePr>
          <p:nvPr/>
        </p:nvGraphicFramePr>
        <p:xfrm>
          <a:off x="0" y="0"/>
          <a:ext cx="9144000" cy="6802479"/>
        </p:xfrm>
        <a:graphic>
          <a:graphicData uri="http://schemas.openxmlformats.org/drawingml/2006/table">
            <a:tbl>
              <a:tblPr firstRow="1" bandRow="1">
                <a:tableStyleId>{5C22544A-7EE6-4342-B048-85BDC9FD1C3A}</a:tableStyleId>
              </a:tblPr>
              <a:tblGrid>
                <a:gridCol w="1676400"/>
                <a:gridCol w="4419600"/>
                <a:gridCol w="3048000"/>
              </a:tblGrid>
              <a:tr h="701032">
                <a:tc gridSpan="3">
                  <a:txBody>
                    <a:bodyPr/>
                    <a:lstStyle/>
                    <a:p>
                      <a:pPr algn="ctr"/>
                      <a:r>
                        <a:rPr lang="en-US" sz="2000" dirty="0" smtClean="0"/>
                        <a:t>REQUIRED FCOI REPORTS TO</a:t>
                      </a:r>
                      <a:r>
                        <a:rPr lang="en-US" sz="2000" baseline="0" dirty="0" smtClean="0"/>
                        <a:t> BE PROVIDED TO NIH </a:t>
                      </a:r>
                    </a:p>
                    <a:p>
                      <a:pPr algn="ctr"/>
                      <a:r>
                        <a:rPr lang="en-US" sz="2000" baseline="0" dirty="0" smtClean="0"/>
                        <a:t>THROUGH eRA COMMONS FCOI MODULE</a:t>
                      </a:r>
                      <a:endParaRPr lang="en-US" sz="2000" dirty="0">
                        <a:latin typeface="Tahoma" pitchFamily="34" charset="0"/>
                        <a:cs typeface="Tahoma" pitchFamily="34" charset="0"/>
                      </a:endParaRPr>
                    </a:p>
                  </a:txBody>
                  <a:tcPr/>
                </a:tc>
                <a:tc hMerge="1">
                  <a:txBody>
                    <a:bodyPr/>
                    <a:lstStyle/>
                    <a:p>
                      <a:endParaRPr lang="en-US" dirty="0"/>
                    </a:p>
                  </a:txBody>
                  <a:tcPr/>
                </a:tc>
                <a:tc hMerge="1">
                  <a:txBody>
                    <a:bodyPr/>
                    <a:lstStyle/>
                    <a:p>
                      <a:endParaRPr lang="en-US" dirty="0"/>
                    </a:p>
                  </a:txBody>
                  <a:tcPr/>
                </a:tc>
              </a:tr>
              <a:tr h="396236">
                <a:tc>
                  <a:txBody>
                    <a:bodyPr/>
                    <a:lstStyle/>
                    <a:p>
                      <a:r>
                        <a:rPr lang="en-US" sz="2000" b="1" dirty="0" smtClean="0"/>
                        <a:t>Report</a:t>
                      </a:r>
                      <a:endParaRPr lang="en-US" sz="2000" b="1" dirty="0">
                        <a:latin typeface="Tahoma" pitchFamily="34" charset="0"/>
                        <a:cs typeface="Tahoma" pitchFamily="34" charset="0"/>
                      </a:endParaRPr>
                    </a:p>
                  </a:txBody>
                  <a:tcPr/>
                </a:tc>
                <a:tc>
                  <a:txBody>
                    <a:bodyPr/>
                    <a:lstStyle/>
                    <a:p>
                      <a:r>
                        <a:rPr lang="en-US" sz="2000" b="1" dirty="0" smtClean="0"/>
                        <a:t>Content</a:t>
                      </a:r>
                      <a:endParaRPr lang="en-US" sz="2000" b="1" dirty="0">
                        <a:latin typeface="Tahoma" pitchFamily="34" charset="0"/>
                        <a:cs typeface="Tahoma" pitchFamily="34" charset="0"/>
                      </a:endParaRPr>
                    </a:p>
                  </a:txBody>
                  <a:tcPr/>
                </a:tc>
                <a:tc>
                  <a:txBody>
                    <a:bodyPr/>
                    <a:lstStyle/>
                    <a:p>
                      <a:r>
                        <a:rPr lang="en-US" sz="2000" b="1" dirty="0" smtClean="0"/>
                        <a:t>Required when?</a:t>
                      </a:r>
                      <a:endParaRPr lang="en-US" sz="2000" b="1" dirty="0">
                        <a:latin typeface="Tahoma" pitchFamily="34" charset="0"/>
                        <a:cs typeface="Tahoma" pitchFamily="34" charset="0"/>
                      </a:endParaRPr>
                    </a:p>
                  </a:txBody>
                  <a:tcPr/>
                </a:tc>
              </a:tr>
              <a:tr h="1645902">
                <a:tc>
                  <a:txBody>
                    <a:bodyPr/>
                    <a:lstStyle/>
                    <a:p>
                      <a:r>
                        <a:rPr lang="en-US" sz="1700" b="1" dirty="0" smtClean="0"/>
                        <a:t>Initial</a:t>
                      </a:r>
                      <a:r>
                        <a:rPr lang="en-US" sz="1700" b="1" baseline="0" dirty="0" smtClean="0"/>
                        <a:t> </a:t>
                      </a:r>
                      <a:r>
                        <a:rPr lang="en-US" sz="1700" b="1" dirty="0" smtClean="0"/>
                        <a:t>FCOI</a:t>
                      </a:r>
                      <a:r>
                        <a:rPr lang="en-US" sz="1700" b="1" baseline="0" dirty="0" smtClean="0"/>
                        <a:t> Report</a:t>
                      </a:r>
                      <a:endParaRPr lang="en-US" sz="1700" b="1" dirty="0">
                        <a:latin typeface="Tahoma" pitchFamily="34" charset="0"/>
                        <a:cs typeface="Tahoma" pitchFamily="34" charset="0"/>
                      </a:endParaRPr>
                    </a:p>
                  </a:txBody>
                  <a:tcPr/>
                </a:tc>
                <a:tc>
                  <a:txBody>
                    <a:bodyPr/>
                    <a:lstStyle/>
                    <a:p>
                      <a:r>
                        <a:rPr lang="en-US" sz="1700" dirty="0" smtClean="0"/>
                        <a:t>Grant</a:t>
                      </a:r>
                      <a:r>
                        <a:rPr lang="en-US" sz="1700" baseline="0" dirty="0" smtClean="0"/>
                        <a:t> Number, PI, Name of Entity with FCOI, Nature of FCOI, Value of financial interest (in increments), Description of how FI relates to research, Key Elements of Management Plan.</a:t>
                      </a:r>
                      <a:endParaRPr lang="en-US" sz="1700" dirty="0">
                        <a:latin typeface="Tahoma" pitchFamily="34" charset="0"/>
                        <a:cs typeface="Tahoma" pitchFamily="34" charset="0"/>
                      </a:endParaRPr>
                    </a:p>
                  </a:txBody>
                  <a:tcPr/>
                </a:tc>
                <a:tc>
                  <a:txBody>
                    <a:bodyPr/>
                    <a:lstStyle/>
                    <a:p>
                      <a:pPr marL="342900" indent="-342900">
                        <a:buAutoNum type="arabicParenBoth"/>
                      </a:pPr>
                      <a:r>
                        <a:rPr lang="en-US" sz="1700" baseline="0" dirty="0" smtClean="0"/>
                        <a:t>Prior to expenditure of funds</a:t>
                      </a:r>
                    </a:p>
                    <a:p>
                      <a:pPr marL="342900" indent="-342900">
                        <a:buAutoNum type="arabicParenBoth"/>
                      </a:pPr>
                      <a:r>
                        <a:rPr lang="en-US" sz="1700" baseline="0" dirty="0" smtClean="0"/>
                        <a:t>Within 60 days of any subsequently identified FCOI</a:t>
                      </a:r>
                    </a:p>
                    <a:p>
                      <a:pPr marL="342900" indent="-342900">
                        <a:buNone/>
                      </a:pPr>
                      <a:endParaRPr lang="en-US" sz="1700" dirty="0">
                        <a:solidFill>
                          <a:srgbClr val="FF0000"/>
                        </a:solidFill>
                        <a:latin typeface="Tahoma" pitchFamily="34" charset="0"/>
                        <a:cs typeface="Tahoma" pitchFamily="34" charset="0"/>
                      </a:endParaRPr>
                    </a:p>
                  </a:txBody>
                  <a:tcPr/>
                </a:tc>
              </a:tr>
              <a:tr h="1295387">
                <a:tc>
                  <a:txBody>
                    <a:bodyPr/>
                    <a:lstStyle/>
                    <a:p>
                      <a:r>
                        <a:rPr lang="en-US" sz="1700" b="1" dirty="0" smtClean="0"/>
                        <a:t>Annual FCOI Report</a:t>
                      </a:r>
                      <a:endParaRPr lang="en-US" sz="1700" b="1" dirty="0">
                        <a:latin typeface="Tahoma" pitchFamily="34" charset="0"/>
                        <a:cs typeface="Tahoma" pitchFamily="34" charset="0"/>
                      </a:endParaRPr>
                    </a:p>
                  </a:txBody>
                  <a:tcPr/>
                </a:tc>
                <a:tc>
                  <a:txBody>
                    <a:bodyPr/>
                    <a:lstStyle/>
                    <a:p>
                      <a:r>
                        <a:rPr lang="en-US" sz="1700" dirty="0" smtClean="0"/>
                        <a:t>Status of FCOI and</a:t>
                      </a:r>
                      <a:r>
                        <a:rPr lang="en-US" sz="1700" baseline="0" dirty="0" smtClean="0"/>
                        <a:t> Changes to Management Plan </a:t>
                      </a:r>
                      <a:endParaRPr lang="en-US" sz="1700" dirty="0" smtClean="0">
                        <a:latin typeface="Tahoma" pitchFamily="34" charset="0"/>
                        <a:cs typeface="Tahoma" pitchFamily="34" charset="0"/>
                      </a:endParaRPr>
                    </a:p>
                  </a:txBody>
                  <a:tcPr/>
                </a:tc>
                <a:tc>
                  <a:txBody>
                    <a:bodyPr/>
                    <a:lstStyle/>
                    <a:p>
                      <a:pPr marL="0" lvl="0" indent="-342900" algn="l" defTabSz="914400" rtl="0" eaLnBrk="1" latinLnBrk="0" hangingPunct="1">
                        <a:buNone/>
                      </a:pPr>
                      <a:r>
                        <a:rPr lang="en-US" sz="1700" kern="1200" baseline="0" dirty="0" smtClean="0"/>
                        <a:t>Annual report due at same time as when submitting annual progress report or at time of extension.</a:t>
                      </a:r>
                      <a:endParaRPr lang="en-US" sz="1700" kern="1200" baseline="0" dirty="0">
                        <a:solidFill>
                          <a:schemeClr val="bg2"/>
                        </a:solidFill>
                        <a:latin typeface="Tahoma" pitchFamily="34" charset="0"/>
                        <a:ea typeface="+mn-ea"/>
                        <a:cs typeface="Tahoma" pitchFamily="34" charset="0"/>
                      </a:endParaRPr>
                    </a:p>
                  </a:txBody>
                  <a:tcPr/>
                </a:tc>
              </a:tr>
              <a:tr h="1127748">
                <a:tc>
                  <a:txBody>
                    <a:bodyPr/>
                    <a:lstStyle/>
                    <a:p>
                      <a:r>
                        <a:rPr lang="en-US" sz="1700" b="1" dirty="0" smtClean="0"/>
                        <a:t>Revised FCOI Report</a:t>
                      </a:r>
                      <a:endParaRPr lang="en-US" sz="1700" b="1" dirty="0">
                        <a:latin typeface="Tahoma" pitchFamily="34" charset="0"/>
                        <a:cs typeface="Tahoma" pitchFamily="34" charset="0"/>
                      </a:endParaRPr>
                    </a:p>
                  </a:txBody>
                  <a:tcPr/>
                </a:tc>
                <a:tc>
                  <a:txBody>
                    <a:bodyPr/>
                    <a:lstStyle/>
                    <a:p>
                      <a:r>
                        <a:rPr lang="en-US" sz="1700" dirty="0" smtClean="0"/>
                        <a:t>If applicable, update</a:t>
                      </a:r>
                      <a:r>
                        <a:rPr lang="en-US" sz="1700" baseline="0" dirty="0" smtClean="0"/>
                        <a:t> a previously submitted FCOI report to describe  actions that will be taken to manage FCOI going forward.</a:t>
                      </a:r>
                      <a:endParaRPr lang="en-US" sz="1700" dirty="0">
                        <a:latin typeface="Tahoma" pitchFamily="34" charset="0"/>
                        <a:cs typeface="Tahoma" pitchFamily="34" charset="0"/>
                      </a:endParaRPr>
                    </a:p>
                  </a:txBody>
                  <a:tcPr/>
                </a:tc>
                <a:tc>
                  <a:txBody>
                    <a:bodyPr/>
                    <a:lstStyle/>
                    <a:p>
                      <a:r>
                        <a:rPr lang="en-US" sz="1700" baseline="0" dirty="0" smtClean="0"/>
                        <a:t>After completion of retrospective review, if needed.</a:t>
                      </a:r>
                      <a:endParaRPr lang="en-US" sz="1700" dirty="0">
                        <a:solidFill>
                          <a:schemeClr val="bg2"/>
                        </a:solidFill>
                        <a:latin typeface="Tahoma" pitchFamily="34" charset="0"/>
                        <a:cs typeface="Tahoma" pitchFamily="34" charset="0"/>
                      </a:endParaRPr>
                    </a:p>
                  </a:txBody>
                  <a:tcPr/>
                </a:tc>
              </a:tr>
              <a:tr h="1636132">
                <a:tc>
                  <a:txBody>
                    <a:bodyPr/>
                    <a:lstStyle/>
                    <a:p>
                      <a:r>
                        <a:rPr lang="en-US" sz="1700" b="1" dirty="0" smtClean="0"/>
                        <a:t>Mitigation</a:t>
                      </a:r>
                      <a:r>
                        <a:rPr lang="en-US" sz="1700" b="1" baseline="0" dirty="0" smtClean="0"/>
                        <a:t> Report</a:t>
                      </a:r>
                      <a:endParaRPr lang="en-US" sz="1700" b="1" dirty="0">
                        <a:latin typeface="Tahoma" pitchFamily="34" charset="0"/>
                        <a:cs typeface="Tahoma" pitchFamily="34" charset="0"/>
                      </a:endParaRPr>
                    </a:p>
                  </a:txBody>
                  <a:tcPr/>
                </a:tc>
                <a:tc>
                  <a:txBody>
                    <a:bodyPr/>
                    <a:lstStyle/>
                    <a:p>
                      <a:r>
                        <a:rPr lang="en-US" sz="1700" dirty="0" smtClean="0"/>
                        <a:t>Project Number, Project</a:t>
                      </a:r>
                      <a:r>
                        <a:rPr lang="en-US" sz="1700" baseline="0" dirty="0" smtClean="0"/>
                        <a:t> Title, Contact PI/PD, Name of Investigator with FCOI, Name of Entity with FCOI, Reason for review, Detail Methodology, Findings and Conclusion.</a:t>
                      </a:r>
                      <a:endParaRPr lang="en-US" sz="1700" dirty="0">
                        <a:latin typeface="Tahoma" pitchFamily="34" charset="0"/>
                        <a:cs typeface="Tahoma" pitchFamily="34" charset="0"/>
                      </a:endParaRPr>
                    </a:p>
                  </a:txBody>
                  <a:tcPr/>
                </a:tc>
                <a:tc>
                  <a:txBody>
                    <a:bodyPr/>
                    <a:lstStyle/>
                    <a:p>
                      <a:r>
                        <a:rPr lang="en-US" sz="1700" dirty="0" smtClean="0"/>
                        <a:t>When bias is found as a result of a retrospective</a:t>
                      </a:r>
                      <a:r>
                        <a:rPr lang="en-US" sz="1700" baseline="0" dirty="0" smtClean="0"/>
                        <a:t> review.</a:t>
                      </a:r>
                      <a:endParaRPr lang="en-US" sz="1700" dirty="0">
                        <a:latin typeface="Tahoma" pitchFamily="34" charset="0"/>
                        <a:cs typeface="Tahoma" pitchFamily="34" charset="0"/>
                      </a:endParaRPr>
                    </a:p>
                  </a:txBody>
                  <a:tcPr/>
                </a:tc>
              </a:tr>
            </a:tbl>
          </a:graphicData>
        </a:graphic>
      </p:graphicFrame>
    </p:spTree>
  </p:cSld>
  <p:clrMapOvr>
    <a:masterClrMapping/>
  </p:clrMapOvr>
  <p:transition spd="med">
    <p:fade thruBlk="1"/>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DDB62ED3-E2DE-424A-A607-51869032A2EC}" type="slidenum">
              <a:rPr lang="en-US"/>
              <a:pPr eaLnBrk="1" hangingPunct="1"/>
              <a:t>58</a:t>
            </a:fld>
            <a:endParaRPr lang="en-US"/>
          </a:p>
        </p:txBody>
      </p:sp>
      <p:sp>
        <p:nvSpPr>
          <p:cNvPr id="5" name="Title 4"/>
          <p:cNvSpPr>
            <a:spLocks noGrp="1"/>
          </p:cNvSpPr>
          <p:nvPr>
            <p:ph type="title"/>
          </p:nvPr>
        </p:nvSpPr>
        <p:spPr>
          <a:xfrm>
            <a:off x="457200" y="2133600"/>
            <a:ext cx="8229600" cy="1143000"/>
          </a:xfrm>
        </p:spPr>
        <p:txBody>
          <a:bodyPr/>
          <a:lstStyle/>
          <a:p>
            <a:pPr fontAlgn="auto">
              <a:spcAft>
                <a:spcPts val="0"/>
              </a:spcAft>
              <a:defRPr/>
            </a:pPr>
            <a:r>
              <a:rPr lang="en-US" dirty="0" smtClean="0"/>
              <a:t>At the NIH</a:t>
            </a:r>
            <a:endParaRPr lang="en-US" dirty="0"/>
          </a:p>
        </p:txBody>
      </p:sp>
      <p:sp>
        <p:nvSpPr>
          <p:cNvPr id="92164" name="TextBox 5"/>
          <p:cNvSpPr txBox="1">
            <a:spLocks noChangeArrowheads="1"/>
          </p:cNvSpPr>
          <p:nvPr/>
        </p:nvSpPr>
        <p:spPr bwMode="auto">
          <a:xfrm>
            <a:off x="228600" y="4343400"/>
            <a:ext cx="5943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b="1"/>
              <a:t>Kathy Hancock</a:t>
            </a:r>
          </a:p>
          <a:p>
            <a:pPr eaLnBrk="1" hangingPunct="1"/>
            <a:endParaRPr lang="en-US" b="1"/>
          </a:p>
          <a:p>
            <a:pPr eaLnBrk="1" hangingPunct="1">
              <a:lnSpc>
                <a:spcPct val="80000"/>
              </a:lnSpc>
              <a:buFont typeface="Wingdings" pitchFamily="2" charset="2"/>
              <a:buNone/>
            </a:pPr>
            <a:r>
              <a:rPr lang="en-US" b="1">
                <a:latin typeface="Tahoma" pitchFamily="34" charset="0"/>
              </a:rPr>
              <a:t>Assistant Grants Compliance Officer</a:t>
            </a:r>
          </a:p>
          <a:p>
            <a:pPr eaLnBrk="1" hangingPunct="1">
              <a:lnSpc>
                <a:spcPct val="80000"/>
              </a:lnSpc>
              <a:buFont typeface="Wingdings" pitchFamily="2" charset="2"/>
              <a:buNone/>
            </a:pPr>
            <a:r>
              <a:rPr lang="en-US" b="1">
                <a:latin typeface="Tahoma" pitchFamily="34" charset="0"/>
              </a:rPr>
              <a:t>Division of Grants Compliance and Oversight </a:t>
            </a:r>
          </a:p>
          <a:p>
            <a:pPr eaLnBrk="1" hangingPunct="1">
              <a:lnSpc>
                <a:spcPct val="80000"/>
              </a:lnSpc>
              <a:buFont typeface="Wingdings" pitchFamily="2" charset="2"/>
              <a:buNone/>
            </a:pPr>
            <a:r>
              <a:rPr lang="en-US" b="1">
                <a:latin typeface="Tahoma" pitchFamily="34" charset="0"/>
              </a:rPr>
              <a:t>Office of Extramural Research</a:t>
            </a:r>
            <a:endParaRPr lang="en-US"/>
          </a:p>
        </p:txBody>
      </p:sp>
    </p:spTree>
  </p:cSld>
  <p:clrMapOvr>
    <a:masterClrMapping/>
  </p:clrMapOvr>
  <p:transition spd="med">
    <p:fade thruBlk="1"/>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12875"/>
            <a:ext cx="8305800" cy="5064125"/>
          </a:xfrm>
        </p:spPr>
        <p:txBody>
          <a:bodyPr>
            <a:noAutofit/>
          </a:bodyPr>
          <a:lstStyle/>
          <a:p>
            <a:pPr marL="365760" indent="-256032" fontAlgn="auto">
              <a:spcAft>
                <a:spcPts val="0"/>
              </a:spcAft>
              <a:defRPr/>
            </a:pPr>
            <a:r>
              <a:rPr lang="en-US" sz="2200" dirty="0" smtClean="0"/>
              <a:t>If the failure of an Investigator to comply with the Institution’s FCOI policy or FCOI management plan appears to have biased the design, conduct, or reporting of the NIH-funded research, the Institution shall promptly notify the NIH of the corrective action taken or to be taken.</a:t>
            </a:r>
          </a:p>
          <a:p>
            <a:pPr marL="365760" indent="-256032" fontAlgn="auto">
              <a:spcAft>
                <a:spcPts val="0"/>
              </a:spcAft>
              <a:defRPr/>
            </a:pPr>
            <a:endParaRPr lang="en-US" sz="1050" dirty="0" smtClean="0"/>
          </a:p>
          <a:p>
            <a:pPr marL="365760" indent="-256032" fontAlgn="auto">
              <a:spcAft>
                <a:spcPts val="0"/>
              </a:spcAft>
              <a:defRPr/>
            </a:pPr>
            <a:r>
              <a:rPr lang="en-US" sz="2200" dirty="0" smtClean="0"/>
              <a:t>NIH may determine that corrective action is needed and may include directions to the Institution on how to maintain appropriate objectivity in NIH-funded research.</a:t>
            </a:r>
          </a:p>
          <a:p>
            <a:pPr marL="365760" indent="-256032" fontAlgn="auto">
              <a:spcAft>
                <a:spcPts val="0"/>
              </a:spcAft>
              <a:defRPr/>
            </a:pPr>
            <a:endParaRPr lang="en-US" sz="1050" dirty="0" smtClean="0"/>
          </a:p>
          <a:p>
            <a:pPr marL="365760" indent="-256032" fontAlgn="auto">
              <a:spcAft>
                <a:spcPts val="0"/>
              </a:spcAft>
              <a:defRPr/>
            </a:pPr>
            <a:r>
              <a:rPr lang="en-US" sz="2200" dirty="0" smtClean="0"/>
              <a:t>NIH may require Institutions employing such an Investigator to enforce any applicable corrective actions prior to award or when the transfer of a grant involves such an Investigator.</a:t>
            </a:r>
            <a:endParaRPr lang="en-US" sz="2200" dirty="0"/>
          </a:p>
        </p:txBody>
      </p:sp>
      <p:sp>
        <p:nvSpPr>
          <p:cNvPr id="9318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7F54BD42-4988-400D-BEB1-1C583ADF7368}" type="slidenum">
              <a:rPr lang="en-US"/>
              <a:pPr eaLnBrk="1" hangingPunct="1"/>
              <a:t>59</a:t>
            </a:fld>
            <a:endParaRPr lang="en-US"/>
          </a:p>
        </p:txBody>
      </p:sp>
      <p:sp>
        <p:nvSpPr>
          <p:cNvPr id="2" name="Title 1"/>
          <p:cNvSpPr>
            <a:spLocks noGrp="1"/>
          </p:cNvSpPr>
          <p:nvPr>
            <p:ph type="title"/>
          </p:nvPr>
        </p:nvSpPr>
        <p:spPr>
          <a:xfrm>
            <a:off x="457200" y="1"/>
            <a:ext cx="8229600" cy="1417638"/>
          </a:xfrm>
        </p:spPr>
        <p:txBody>
          <a:bodyPr/>
          <a:lstStyle/>
          <a:p>
            <a:pPr algn="ctr" fontAlgn="auto">
              <a:spcAft>
                <a:spcPts val="0"/>
              </a:spcAft>
              <a:defRPr/>
            </a:pPr>
            <a:r>
              <a:rPr lang="en-US" dirty="0" smtClean="0"/>
              <a:t>NIH Responsibilities</a:t>
            </a:r>
            <a:endParaRPr lang="en-US" dirty="0"/>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idx="1"/>
          </p:nvPr>
        </p:nvSpPr>
        <p:spPr>
          <a:xfrm>
            <a:off x="457200" y="1066800"/>
            <a:ext cx="8229600" cy="5791200"/>
          </a:xfrm>
        </p:spPr>
        <p:txBody>
          <a:bodyPr/>
          <a:lstStyle/>
          <a:p>
            <a:pPr>
              <a:buClr>
                <a:schemeClr val="tx1"/>
              </a:buClr>
            </a:pPr>
            <a:r>
              <a:rPr lang="en-US" smtClean="0"/>
              <a:t>In the interim, Institutions should:</a:t>
            </a:r>
          </a:p>
          <a:p>
            <a:pPr lvl="1">
              <a:buClr>
                <a:schemeClr val="tx1"/>
              </a:buClr>
              <a:buSzPct val="80000"/>
              <a:buFont typeface="Arial" charset="0"/>
              <a:buChar char="•"/>
            </a:pPr>
            <a:r>
              <a:rPr lang="en-US" sz="2800" smtClean="0"/>
              <a:t>Comply with 1995 regulations;</a:t>
            </a:r>
          </a:p>
          <a:p>
            <a:pPr lvl="1">
              <a:buClr>
                <a:schemeClr val="tx1"/>
              </a:buClr>
              <a:buSzPct val="80000"/>
              <a:buFont typeface="Arial" charset="0"/>
              <a:buChar char="•"/>
            </a:pPr>
            <a:r>
              <a:rPr lang="en-US" sz="2800" smtClean="0"/>
              <a:t>Revise policies;</a:t>
            </a:r>
          </a:p>
          <a:p>
            <a:pPr lvl="1">
              <a:buClr>
                <a:schemeClr val="tx1"/>
              </a:buClr>
              <a:buSzPct val="80000"/>
              <a:buFont typeface="Arial" charset="0"/>
              <a:buChar char="•"/>
            </a:pPr>
            <a:r>
              <a:rPr lang="en-US" sz="2800" smtClean="0"/>
              <a:t>Establish procedures for compliance;</a:t>
            </a:r>
          </a:p>
          <a:p>
            <a:pPr lvl="1">
              <a:buClr>
                <a:schemeClr val="tx1"/>
              </a:buClr>
              <a:buSzPct val="80000"/>
              <a:buFont typeface="Arial" charset="0"/>
              <a:buChar char="•"/>
            </a:pPr>
            <a:r>
              <a:rPr lang="en-US" sz="2800" smtClean="0"/>
              <a:t>Train Investigators; and </a:t>
            </a:r>
          </a:p>
          <a:p>
            <a:pPr lvl="1">
              <a:buClr>
                <a:schemeClr val="tx1"/>
              </a:buClr>
              <a:buSzPct val="80000"/>
              <a:buFont typeface="Arial" charset="0"/>
              <a:buChar char="•"/>
            </a:pPr>
            <a:r>
              <a:rPr lang="en-US" sz="2800" smtClean="0"/>
              <a:t>Continue to report FCOIs to NIH.</a:t>
            </a:r>
          </a:p>
          <a:p>
            <a:pPr lvl="1">
              <a:buClr>
                <a:schemeClr val="tx1"/>
              </a:buClr>
              <a:buSzPct val="80000"/>
              <a:buFont typeface="Arial" charset="0"/>
              <a:buChar char="•"/>
            </a:pPr>
            <a:endParaRPr lang="en-US" sz="1800" smtClean="0"/>
          </a:p>
          <a:p>
            <a:r>
              <a:rPr lang="en-US" smtClean="0"/>
              <a:t>Institutions that implement the regulation prior to August 24, 2012 signify their compliance by making the institutional FCOI policy publicly accessible. </a:t>
            </a:r>
          </a:p>
          <a:p>
            <a:endParaRPr lang="en-US" smtClean="0"/>
          </a:p>
        </p:txBody>
      </p:sp>
      <p:sp>
        <p:nvSpPr>
          <p:cNvPr id="3891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8B8159FF-B438-471E-94CC-0A7C2179299C}" type="slidenum">
              <a:rPr lang="en-US"/>
              <a:pPr eaLnBrk="1" hangingPunct="1"/>
              <a:t>6</a:t>
            </a:fld>
            <a:endParaRPr lang="en-US"/>
          </a:p>
        </p:txBody>
      </p:sp>
      <p:sp>
        <p:nvSpPr>
          <p:cNvPr id="4" name="Title 3"/>
          <p:cNvSpPr>
            <a:spLocks noGrp="1"/>
          </p:cNvSpPr>
          <p:nvPr>
            <p:ph type="title"/>
          </p:nvPr>
        </p:nvSpPr>
        <p:spPr>
          <a:xfrm>
            <a:off x="0" y="0"/>
            <a:ext cx="9144000" cy="1143000"/>
          </a:xfrm>
        </p:spPr>
        <p:txBody>
          <a:bodyPr/>
          <a:lstStyle/>
          <a:p>
            <a:pPr algn="ctr" fontAlgn="auto">
              <a:spcAft>
                <a:spcPts val="0"/>
              </a:spcAft>
              <a:defRPr/>
            </a:pPr>
            <a:r>
              <a:rPr lang="en-US" dirty="0" smtClean="0"/>
              <a:t>2011 Revised FCOI Regulation</a:t>
            </a:r>
            <a:endParaRPr lang="en-US" dirty="0"/>
          </a:p>
        </p:txBody>
      </p:sp>
    </p:spTree>
  </p:cSld>
  <p:clrMapOvr>
    <a:masterClrMapping/>
  </p:clrMapOvr>
  <p:transition spd="med">
    <p:fade thruBlk="1"/>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181600"/>
          </a:xfrm>
        </p:spPr>
        <p:txBody>
          <a:bodyPr>
            <a:normAutofit lnSpcReduction="10000"/>
          </a:bodyPr>
          <a:lstStyle/>
          <a:p>
            <a:pPr marL="621792" lvl="1" fontAlgn="auto">
              <a:lnSpc>
                <a:spcPct val="80000"/>
              </a:lnSpc>
              <a:spcBef>
                <a:spcPts val="324"/>
              </a:spcBef>
              <a:spcAft>
                <a:spcPts val="0"/>
              </a:spcAft>
              <a:buSzPct val="100000"/>
              <a:buFont typeface="Wingdings" pitchFamily="2" charset="2"/>
              <a:buChar char="§"/>
              <a:defRPr/>
            </a:pPr>
            <a:r>
              <a:rPr lang="en-US" sz="2400" dirty="0" smtClean="0"/>
              <a:t>NIH may inquire at any time before, during or after award into any Investigator disclosure of financial interests and the Institution’s review (including any retrospective review) of, and response to, such disclosure, regardless of whether the disclosure resulted in the Institution’s determination of a FCOI.</a:t>
            </a:r>
          </a:p>
          <a:p>
            <a:pPr marL="621792" lvl="1" fontAlgn="auto">
              <a:lnSpc>
                <a:spcPct val="80000"/>
              </a:lnSpc>
              <a:spcBef>
                <a:spcPts val="324"/>
              </a:spcBef>
              <a:spcAft>
                <a:spcPts val="0"/>
              </a:spcAft>
              <a:buSzPct val="100000"/>
              <a:buFont typeface="Wingdings" pitchFamily="2" charset="2"/>
              <a:buChar char="§"/>
              <a:defRPr/>
            </a:pPr>
            <a:endParaRPr lang="en-US" sz="2400" dirty="0" smtClean="0"/>
          </a:p>
          <a:p>
            <a:pPr marL="621792" lvl="1" fontAlgn="auto">
              <a:lnSpc>
                <a:spcPct val="80000"/>
              </a:lnSpc>
              <a:spcBef>
                <a:spcPts val="324"/>
              </a:spcBef>
              <a:spcAft>
                <a:spcPts val="0"/>
              </a:spcAft>
              <a:buSzPct val="100000"/>
              <a:buFont typeface="Wingdings" pitchFamily="2" charset="2"/>
              <a:buChar char="§"/>
              <a:defRPr/>
            </a:pPr>
            <a:r>
              <a:rPr lang="en-US" sz="2400" dirty="0" smtClean="0"/>
              <a:t>Institutions are required to submit, or permit on site review of, all records pertinent to compliance with the regulation.  </a:t>
            </a:r>
          </a:p>
          <a:p>
            <a:pPr marL="621792" lvl="1" fontAlgn="auto">
              <a:lnSpc>
                <a:spcPct val="80000"/>
              </a:lnSpc>
              <a:spcBef>
                <a:spcPts val="324"/>
              </a:spcBef>
              <a:spcAft>
                <a:spcPts val="0"/>
              </a:spcAft>
              <a:buSzPct val="100000"/>
              <a:buFont typeface="Wingdings" pitchFamily="2" charset="2"/>
              <a:buChar char="§"/>
              <a:defRPr/>
            </a:pPr>
            <a:endParaRPr lang="en-US" sz="2400" dirty="0" smtClean="0"/>
          </a:p>
          <a:p>
            <a:pPr marL="621792" lvl="1" fontAlgn="auto">
              <a:lnSpc>
                <a:spcPct val="80000"/>
              </a:lnSpc>
              <a:spcBef>
                <a:spcPts val="324"/>
              </a:spcBef>
              <a:spcAft>
                <a:spcPts val="0"/>
              </a:spcAft>
              <a:buSzPct val="100000"/>
              <a:buFont typeface="Wingdings" pitchFamily="2" charset="2"/>
              <a:buChar char="§"/>
              <a:defRPr/>
            </a:pPr>
            <a:r>
              <a:rPr lang="en-US" sz="2400" dirty="0" smtClean="0"/>
              <a:t>NIH will maintain confidentiality of all records of financial interest.</a:t>
            </a:r>
          </a:p>
          <a:p>
            <a:pPr marL="621792" lvl="1" fontAlgn="auto">
              <a:lnSpc>
                <a:spcPct val="80000"/>
              </a:lnSpc>
              <a:spcBef>
                <a:spcPts val="324"/>
              </a:spcBef>
              <a:spcAft>
                <a:spcPts val="0"/>
              </a:spcAft>
              <a:buSzPct val="100000"/>
              <a:buFont typeface="Wingdings" pitchFamily="2" charset="2"/>
              <a:buChar char="§"/>
              <a:defRPr/>
            </a:pPr>
            <a:endParaRPr lang="en-US" sz="2400" dirty="0" smtClean="0"/>
          </a:p>
          <a:p>
            <a:pPr marL="621792" lvl="1" fontAlgn="auto">
              <a:lnSpc>
                <a:spcPct val="80000"/>
              </a:lnSpc>
              <a:spcBef>
                <a:spcPts val="324"/>
              </a:spcBef>
              <a:spcAft>
                <a:spcPts val="0"/>
              </a:spcAft>
              <a:buSzPct val="100000"/>
              <a:buFont typeface="Wingdings" pitchFamily="2" charset="2"/>
              <a:buChar char="§"/>
              <a:defRPr/>
            </a:pPr>
            <a:r>
              <a:rPr lang="en-US" sz="2400" dirty="0" smtClean="0"/>
              <a:t>If NIH decides that a particular FCOI will bias the objectivity of research, NIH may impose special award conditions, suspend funding or impose other enforcement mechanisms until the matter is resolved.</a:t>
            </a:r>
          </a:p>
          <a:p>
            <a:pPr marL="621792" lvl="1" fontAlgn="auto">
              <a:lnSpc>
                <a:spcPct val="80000"/>
              </a:lnSpc>
              <a:spcBef>
                <a:spcPts val="324"/>
              </a:spcBef>
              <a:spcAft>
                <a:spcPts val="0"/>
              </a:spcAft>
              <a:buSzPct val="100000"/>
              <a:defRPr/>
            </a:pPr>
            <a:endParaRPr lang="en-US" sz="2500" dirty="0" smtClean="0"/>
          </a:p>
          <a:p>
            <a:pPr marL="621792" lvl="1" fontAlgn="auto">
              <a:lnSpc>
                <a:spcPct val="80000"/>
              </a:lnSpc>
              <a:spcBef>
                <a:spcPts val="324"/>
              </a:spcBef>
              <a:spcAft>
                <a:spcPts val="0"/>
              </a:spcAft>
              <a:buSzPct val="100000"/>
              <a:defRPr/>
            </a:pPr>
            <a:endParaRPr lang="en-US" sz="2500" dirty="0" smtClean="0"/>
          </a:p>
          <a:p>
            <a:pPr marL="621792" lvl="1" fontAlgn="auto">
              <a:lnSpc>
                <a:spcPct val="80000"/>
              </a:lnSpc>
              <a:spcBef>
                <a:spcPts val="324"/>
              </a:spcBef>
              <a:spcAft>
                <a:spcPts val="0"/>
              </a:spcAft>
              <a:buSzPct val="100000"/>
              <a:defRPr/>
            </a:pPr>
            <a:endParaRPr lang="en-US" sz="2500" dirty="0" smtClean="0"/>
          </a:p>
          <a:p>
            <a:pPr marL="365760" indent="-256032" fontAlgn="auto">
              <a:spcAft>
                <a:spcPts val="0"/>
              </a:spcAft>
              <a:defRPr/>
            </a:pPr>
            <a:endParaRPr lang="en-US" dirty="0"/>
          </a:p>
        </p:txBody>
      </p:sp>
      <p:sp>
        <p:nvSpPr>
          <p:cNvPr id="9421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D5127AAD-F710-42B8-942F-61AEC838288F}" type="slidenum">
              <a:rPr lang="en-US"/>
              <a:pPr eaLnBrk="1" hangingPunct="1"/>
              <a:t>60</a:t>
            </a:fld>
            <a:endParaRPr lang="en-US"/>
          </a:p>
        </p:txBody>
      </p:sp>
      <p:sp>
        <p:nvSpPr>
          <p:cNvPr id="2" name="Title 1"/>
          <p:cNvSpPr>
            <a:spLocks noGrp="1"/>
          </p:cNvSpPr>
          <p:nvPr>
            <p:ph type="title"/>
          </p:nvPr>
        </p:nvSpPr>
        <p:spPr>
          <a:xfrm>
            <a:off x="457200" y="1"/>
            <a:ext cx="8229600" cy="1066800"/>
          </a:xfrm>
        </p:spPr>
        <p:txBody>
          <a:bodyPr/>
          <a:lstStyle/>
          <a:p>
            <a:pPr algn="ctr" fontAlgn="auto">
              <a:spcAft>
                <a:spcPts val="0"/>
              </a:spcAft>
              <a:defRPr/>
            </a:pPr>
            <a:r>
              <a:rPr lang="en-US" dirty="0" smtClean="0"/>
              <a:t>NIH Responsibilities</a:t>
            </a:r>
            <a:endParaRPr lang="en-US" dirty="0"/>
          </a:p>
        </p:txBody>
      </p:sp>
    </p:spTree>
  </p:cSld>
  <p:clrMapOvr>
    <a:masterClrMapping/>
  </p:clrMapOvr>
  <p:transition spd="med">
    <p:fade thruBlk="1"/>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p:cNvSpPr>
            <a:spLocks noGrp="1"/>
          </p:cNvSpPr>
          <p:nvPr>
            <p:ph idx="1"/>
          </p:nvPr>
        </p:nvSpPr>
        <p:spPr>
          <a:xfrm>
            <a:off x="457200" y="1371600"/>
            <a:ext cx="8229600" cy="4759325"/>
          </a:xfrm>
        </p:spPr>
        <p:txBody>
          <a:bodyPr/>
          <a:lstStyle/>
          <a:p>
            <a:pPr marL="342900" lvl="1" indent="-342900">
              <a:buSzPct val="60000"/>
              <a:buFont typeface="Wingdings" pitchFamily="2" charset="2"/>
              <a:buChar char="n"/>
            </a:pPr>
            <a:r>
              <a:rPr lang="en-US" sz="2400" smtClean="0"/>
              <a:t>In any case in which NIH determines that an NIH-funded project of clinical research whose purpose is to evaluate the safety or effectiveness of a drug, medical device, or treatment has been designed, conducted, or reported by an Investigator with an FCOI that was not managed or reported by the Institution as required by regulation, the Institution shall require the Investigator involved to disclose the FCOI in each public presentation of the results of the research and to request an addendum to previously published presentations.  </a:t>
            </a:r>
          </a:p>
          <a:p>
            <a:pPr marL="342900" lvl="1" indent="-342900">
              <a:buClr>
                <a:schemeClr val="hlink"/>
              </a:buClr>
              <a:buSzPct val="60000"/>
              <a:buFont typeface="Wingdings" pitchFamily="2" charset="2"/>
              <a:buNone/>
            </a:pPr>
            <a:endParaRPr lang="en-US" sz="2400" smtClean="0"/>
          </a:p>
          <a:p>
            <a:endParaRPr lang="en-US" smtClean="0"/>
          </a:p>
        </p:txBody>
      </p:sp>
      <p:sp>
        <p:nvSpPr>
          <p:cNvPr id="9523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124B882-BF64-4276-B9BA-BD32DF856406}" type="slidenum">
              <a:rPr lang="en-US"/>
              <a:pPr eaLnBrk="1" hangingPunct="1"/>
              <a:t>61</a:t>
            </a:fld>
            <a:endParaRPr lang="en-US"/>
          </a:p>
        </p:txBody>
      </p:sp>
      <p:sp>
        <p:nvSpPr>
          <p:cNvPr id="2" name="Title 1"/>
          <p:cNvSpPr>
            <a:spLocks noGrp="1"/>
          </p:cNvSpPr>
          <p:nvPr>
            <p:ph type="title"/>
          </p:nvPr>
        </p:nvSpPr>
        <p:spPr>
          <a:xfrm>
            <a:off x="457200" y="304799"/>
            <a:ext cx="8229600" cy="762001"/>
          </a:xfrm>
        </p:spPr>
        <p:txBody>
          <a:bodyPr/>
          <a:lstStyle/>
          <a:p>
            <a:pPr algn="ctr" fontAlgn="auto">
              <a:spcAft>
                <a:spcPts val="0"/>
              </a:spcAft>
              <a:defRPr/>
            </a:pPr>
            <a:r>
              <a:rPr lang="en-US" dirty="0" smtClean="0"/>
              <a:t>NIH Responsibilities</a:t>
            </a:r>
            <a:endParaRPr lang="en-US" dirty="0"/>
          </a:p>
        </p:txBody>
      </p:sp>
    </p:spTree>
  </p:cSld>
  <p:clrMapOvr>
    <a:masterClrMapping/>
  </p:clrMapOvr>
  <p:transition spd="med">
    <p:fade thruBlk="1"/>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C04E64E-72C2-4137-B978-52F1A0F0D478}" type="slidenum">
              <a:rPr lang="en-US"/>
              <a:pPr eaLnBrk="1" hangingPunct="1"/>
              <a:t>62</a:t>
            </a:fld>
            <a:endParaRPr lang="en-US"/>
          </a:p>
        </p:txBody>
      </p:sp>
      <p:sp>
        <p:nvSpPr>
          <p:cNvPr id="3" name="Title 2"/>
          <p:cNvSpPr>
            <a:spLocks noGrp="1"/>
          </p:cNvSpPr>
          <p:nvPr>
            <p:ph type="title"/>
          </p:nvPr>
        </p:nvSpPr>
        <p:spPr/>
        <p:txBody>
          <a:bodyPr/>
          <a:lstStyle/>
          <a:p>
            <a:pPr fontAlgn="auto">
              <a:spcAft>
                <a:spcPts val="0"/>
              </a:spcAft>
              <a:defRPr/>
            </a:pPr>
            <a:r>
              <a:rPr lang="en-US" dirty="0" smtClean="0"/>
              <a:t>Resources and </a:t>
            </a:r>
            <a:br>
              <a:rPr lang="en-US" dirty="0" smtClean="0"/>
            </a:br>
            <a:r>
              <a:rPr lang="en-US" dirty="0" smtClean="0"/>
              <a:t>Q&amp;A Panel</a:t>
            </a:r>
            <a:endParaRPr lang="en-US" dirty="0"/>
          </a:p>
        </p:txBody>
      </p:sp>
      <p:sp>
        <p:nvSpPr>
          <p:cNvPr id="96260" name="TextBox 3"/>
          <p:cNvSpPr txBox="1">
            <a:spLocks noChangeArrowheads="1"/>
          </p:cNvSpPr>
          <p:nvPr/>
        </p:nvSpPr>
        <p:spPr bwMode="auto">
          <a:xfrm>
            <a:off x="228600" y="4343400"/>
            <a:ext cx="5943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b="1"/>
              <a:t>Moderator:  Joe Ellis</a:t>
            </a:r>
          </a:p>
          <a:p>
            <a:pPr eaLnBrk="1" hangingPunct="1"/>
            <a:endParaRPr lang="en-US" b="1"/>
          </a:p>
          <a:p>
            <a:pPr eaLnBrk="1" hangingPunct="1">
              <a:lnSpc>
                <a:spcPct val="80000"/>
              </a:lnSpc>
              <a:buFont typeface="Wingdings" pitchFamily="2" charset="2"/>
              <a:buNone/>
            </a:pPr>
            <a:r>
              <a:rPr lang="en-US" b="1">
                <a:latin typeface="Tahoma" pitchFamily="34" charset="0"/>
              </a:rPr>
              <a:t>Director</a:t>
            </a:r>
          </a:p>
          <a:p>
            <a:pPr eaLnBrk="1" hangingPunct="1">
              <a:lnSpc>
                <a:spcPct val="80000"/>
              </a:lnSpc>
              <a:buFont typeface="Wingdings" pitchFamily="2" charset="2"/>
              <a:buNone/>
            </a:pPr>
            <a:r>
              <a:rPr lang="en-US" b="1">
                <a:latin typeface="Tahoma" pitchFamily="34" charset="0"/>
              </a:rPr>
              <a:t>Office of Policy for Extramural Research</a:t>
            </a:r>
          </a:p>
          <a:p>
            <a:pPr eaLnBrk="1" hangingPunct="1">
              <a:lnSpc>
                <a:spcPct val="80000"/>
              </a:lnSpc>
              <a:buFont typeface="Wingdings" pitchFamily="2" charset="2"/>
              <a:buNone/>
            </a:pPr>
            <a:r>
              <a:rPr lang="en-US" b="1">
                <a:latin typeface="Tahoma" pitchFamily="34" charset="0"/>
              </a:rPr>
              <a:t>Office of Extramural Research</a:t>
            </a:r>
            <a:endParaRPr lang="en-US"/>
          </a:p>
        </p:txBody>
      </p:sp>
    </p:spTree>
  </p:cSld>
  <p:clrMapOvr>
    <a:masterClrMapping/>
  </p:clrMapOvr>
  <p:transition spd="med">
    <p:fade thruBlk="1"/>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idx="1"/>
          </p:nvPr>
        </p:nvSpPr>
        <p:spPr>
          <a:xfrm>
            <a:off x="0" y="1143000"/>
            <a:ext cx="8763000" cy="4343400"/>
          </a:xfrm>
        </p:spPr>
        <p:txBody>
          <a:bodyPr/>
          <a:lstStyle/>
          <a:p>
            <a:pPr>
              <a:lnSpc>
                <a:spcPct val="90000"/>
              </a:lnSpc>
            </a:pPr>
            <a:r>
              <a:rPr lang="en-US" sz="3000" smtClean="0"/>
              <a:t>Mailbox for inquiries</a:t>
            </a:r>
          </a:p>
          <a:p>
            <a:pPr lvl="1">
              <a:lnSpc>
                <a:spcPct val="90000"/>
              </a:lnSpc>
              <a:buSzTx/>
              <a:buFont typeface="Arial" charset="0"/>
              <a:buChar char="•"/>
            </a:pPr>
            <a:r>
              <a:rPr lang="en-US" sz="2600" u="sng" smtClean="0">
                <a:hlinkClick r:id="rId3"/>
              </a:rPr>
              <a:t>FCOICompliance@mail.nih.gov</a:t>
            </a:r>
            <a:r>
              <a:rPr lang="en-US" sz="2600" smtClean="0"/>
              <a:t> </a:t>
            </a:r>
          </a:p>
          <a:p>
            <a:pPr lvl="1">
              <a:lnSpc>
                <a:spcPct val="90000"/>
              </a:lnSpc>
              <a:buFont typeface="Wingdings" pitchFamily="2" charset="2"/>
              <a:buChar char="§"/>
            </a:pPr>
            <a:endParaRPr lang="en-US" sz="2600" smtClean="0"/>
          </a:p>
          <a:p>
            <a:pPr>
              <a:lnSpc>
                <a:spcPct val="90000"/>
              </a:lnSpc>
            </a:pPr>
            <a:r>
              <a:rPr lang="en-US" sz="3000" smtClean="0"/>
              <a:t>OER FCOI Web Site</a:t>
            </a:r>
            <a:endParaRPr lang="en-US" sz="2200" smtClean="0">
              <a:solidFill>
                <a:srgbClr val="333399"/>
              </a:solidFill>
              <a:hlinkClick r:id="rId4"/>
            </a:endParaRPr>
          </a:p>
          <a:p>
            <a:pPr lvl="1">
              <a:lnSpc>
                <a:spcPct val="90000"/>
              </a:lnSpc>
              <a:buSzTx/>
              <a:buFont typeface="Arial" charset="0"/>
              <a:buChar char="•"/>
            </a:pPr>
            <a:r>
              <a:rPr lang="en-US" sz="2600" smtClean="0">
                <a:hlinkClick r:id="rId4"/>
              </a:rPr>
              <a:t>http://grants.nih.gov/grants/policy/coi/</a:t>
            </a:r>
            <a:endParaRPr lang="en-US" sz="2600" smtClean="0"/>
          </a:p>
          <a:p>
            <a:pPr lvl="1">
              <a:lnSpc>
                <a:spcPct val="90000"/>
              </a:lnSpc>
              <a:buSzTx/>
              <a:buFont typeface="Arial" charset="0"/>
              <a:buChar char="•"/>
            </a:pPr>
            <a:r>
              <a:rPr lang="en-US" sz="2600" smtClean="0"/>
              <a:t>FAQs posted on 9/30/2011.  See NIH Guide Notice NOT-11-121 </a:t>
            </a:r>
            <a:r>
              <a:rPr lang="en-US" sz="2600" smtClean="0">
                <a:solidFill>
                  <a:schemeClr val="accent1"/>
                </a:solidFill>
                <a:hlinkClick r:id="rId5"/>
              </a:rPr>
              <a:t>http://grants.nih.gov/grants/guide/notice-files/NOT-OD-11-121.html</a:t>
            </a:r>
            <a:endParaRPr lang="en-US" sz="2600" smtClean="0">
              <a:solidFill>
                <a:schemeClr val="accent1"/>
              </a:solidFill>
            </a:endParaRPr>
          </a:p>
          <a:p>
            <a:pPr lvl="1">
              <a:lnSpc>
                <a:spcPct val="90000"/>
              </a:lnSpc>
              <a:buFont typeface="Wingdings" pitchFamily="2" charset="2"/>
              <a:buNone/>
            </a:pPr>
            <a:endParaRPr lang="en-US" smtClean="0">
              <a:solidFill>
                <a:srgbClr val="333399"/>
              </a:solidFill>
              <a:hlinkClick r:id="rId6"/>
            </a:endParaRPr>
          </a:p>
          <a:p>
            <a:pPr lvl="1">
              <a:lnSpc>
                <a:spcPct val="90000"/>
              </a:lnSpc>
              <a:buFont typeface="Wingdings" pitchFamily="2" charset="2"/>
              <a:buNone/>
            </a:pPr>
            <a:endParaRPr lang="en-US" smtClean="0">
              <a:solidFill>
                <a:srgbClr val="333399"/>
              </a:solidFill>
            </a:endParaRPr>
          </a:p>
          <a:p>
            <a:pPr lvl="1">
              <a:lnSpc>
                <a:spcPct val="90000"/>
              </a:lnSpc>
              <a:buFont typeface="Arial" charset="0"/>
              <a:buNone/>
            </a:pPr>
            <a:endParaRPr lang="en-US" smtClean="0">
              <a:solidFill>
                <a:srgbClr val="333399"/>
              </a:solidFill>
            </a:endParaRPr>
          </a:p>
          <a:p>
            <a:pPr lvl="1">
              <a:lnSpc>
                <a:spcPct val="90000"/>
              </a:lnSpc>
              <a:buFont typeface="Arial" charset="0"/>
              <a:buNone/>
            </a:pPr>
            <a:endParaRPr lang="en-US" sz="2400" smtClean="0">
              <a:solidFill>
                <a:srgbClr val="339933"/>
              </a:solidFill>
            </a:endParaRPr>
          </a:p>
          <a:p>
            <a:pPr lvl="1">
              <a:lnSpc>
                <a:spcPct val="90000"/>
              </a:lnSpc>
              <a:buFont typeface="Arial" charset="0"/>
              <a:buNone/>
            </a:pPr>
            <a:endParaRPr lang="en-US" sz="2400" smtClean="0">
              <a:solidFill>
                <a:srgbClr val="339933"/>
              </a:solidFill>
            </a:endParaRPr>
          </a:p>
          <a:p>
            <a:pPr lvl="1" algn="r">
              <a:lnSpc>
                <a:spcPct val="90000"/>
              </a:lnSpc>
              <a:buFont typeface="Arial" charset="0"/>
              <a:buNone/>
            </a:pPr>
            <a:endParaRPr lang="en-US" sz="2400" smtClean="0">
              <a:solidFill>
                <a:srgbClr val="339933"/>
              </a:solidFill>
            </a:endParaRPr>
          </a:p>
          <a:p>
            <a:pPr lvl="1" algn="r">
              <a:lnSpc>
                <a:spcPct val="90000"/>
              </a:lnSpc>
              <a:buFont typeface="Arial" charset="0"/>
              <a:buNone/>
            </a:pPr>
            <a:endParaRPr lang="en-US" sz="2400" smtClean="0">
              <a:solidFill>
                <a:srgbClr val="339933"/>
              </a:solidFill>
            </a:endParaRPr>
          </a:p>
          <a:p>
            <a:pPr lvl="1">
              <a:lnSpc>
                <a:spcPct val="90000"/>
              </a:lnSpc>
              <a:buFont typeface="Arial" charset="0"/>
              <a:buNone/>
            </a:pPr>
            <a:endParaRPr lang="en-US" smtClean="0"/>
          </a:p>
          <a:p>
            <a:pPr>
              <a:lnSpc>
                <a:spcPct val="90000"/>
              </a:lnSpc>
              <a:buFont typeface="Arial" charset="0"/>
              <a:buChar char="•"/>
            </a:pPr>
            <a:endParaRPr lang="en-US" smtClean="0"/>
          </a:p>
          <a:p>
            <a:pPr lvl="1">
              <a:lnSpc>
                <a:spcPct val="90000"/>
              </a:lnSpc>
              <a:buFontTx/>
              <a:buNone/>
            </a:pPr>
            <a:endParaRPr lang="en-US" smtClean="0"/>
          </a:p>
        </p:txBody>
      </p:sp>
      <p:sp>
        <p:nvSpPr>
          <p:cNvPr id="97283" name="Rectangle 5"/>
          <p:cNvSpPr>
            <a:spLocks noGrp="1" noChangeArrowheads="1"/>
          </p:cNvSpPr>
          <p:nvPr>
            <p:ph type="sldNum" sz="quarter" idx="12"/>
          </p:nvPr>
        </p:nvSpPr>
        <p:spPr bwMode="auto">
          <a:xfrm>
            <a:off x="6934200" y="630555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A15DD26-A063-4CAD-9D6D-13A438C3E834}" type="slidenum">
              <a:rPr lang="en-US"/>
              <a:pPr eaLnBrk="1" hangingPunct="1"/>
              <a:t>63</a:t>
            </a:fld>
            <a:endParaRPr lang="en-US"/>
          </a:p>
        </p:txBody>
      </p:sp>
      <p:sp>
        <p:nvSpPr>
          <p:cNvPr id="18435" name="Rectangle 2"/>
          <p:cNvSpPr>
            <a:spLocks noGrp="1" noChangeArrowheads="1"/>
          </p:cNvSpPr>
          <p:nvPr>
            <p:ph type="title"/>
          </p:nvPr>
        </p:nvSpPr>
        <p:spPr>
          <a:xfrm>
            <a:off x="0" y="0"/>
            <a:ext cx="9144000" cy="1139825"/>
          </a:xfrm>
        </p:spPr>
        <p:txBody>
          <a:bodyPr/>
          <a:lstStyle/>
          <a:p>
            <a:pPr algn="ctr" fontAlgn="auto">
              <a:spcAft>
                <a:spcPts val="0"/>
              </a:spcAft>
              <a:defRPr/>
            </a:pPr>
            <a:r>
              <a:rPr lang="en-US" dirty="0" smtClean="0"/>
              <a:t>Information/Resources</a:t>
            </a:r>
          </a:p>
        </p:txBody>
      </p:sp>
      <p:pic>
        <p:nvPicPr>
          <p:cNvPr id="97285" name="qrcode" descr="qrcod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43800" y="4886325"/>
            <a:ext cx="12954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thruBlk="1"/>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5" name="Rectangle 3"/>
          <p:cNvSpPr>
            <a:spLocks noGrp="1" noChangeArrowheads="1"/>
          </p:cNvSpPr>
          <p:nvPr>
            <p:ph idx="1"/>
          </p:nvPr>
        </p:nvSpPr>
        <p:spPr>
          <a:xfrm>
            <a:off x="457200" y="838200"/>
            <a:ext cx="8458200" cy="5486400"/>
          </a:xfrm>
        </p:spPr>
        <p:txBody>
          <a:bodyPr>
            <a:normAutofit fontScale="92500" lnSpcReduction="20000"/>
          </a:bodyPr>
          <a:lstStyle/>
          <a:p>
            <a:pPr marL="365760" indent="-256032" fontAlgn="auto">
              <a:lnSpc>
                <a:spcPct val="80000"/>
              </a:lnSpc>
              <a:spcAft>
                <a:spcPts val="0"/>
              </a:spcAft>
              <a:buFont typeface="Wingdings" pitchFamily="2" charset="2"/>
              <a:buNone/>
              <a:defRPr/>
            </a:pPr>
            <a:endParaRPr lang="en-US" sz="1400" b="1" dirty="0" smtClean="0"/>
          </a:p>
          <a:p>
            <a:pPr marL="365760" indent="-256032" fontAlgn="auto">
              <a:lnSpc>
                <a:spcPct val="80000"/>
              </a:lnSpc>
              <a:spcAft>
                <a:spcPts val="0"/>
              </a:spcAft>
              <a:buFont typeface="Wingdings" pitchFamily="2" charset="2"/>
              <a:buNone/>
              <a:defRPr/>
            </a:pPr>
            <a:r>
              <a:rPr lang="en-US" sz="1900" b="1" dirty="0" smtClean="0">
                <a:solidFill>
                  <a:schemeClr val="bg2">
                    <a:lumMod val="25000"/>
                  </a:schemeClr>
                </a:solidFill>
              </a:rPr>
              <a:t>Sally Rockey, Ph.D.</a:t>
            </a:r>
          </a:p>
          <a:p>
            <a:pPr marL="365760" indent="-256032" fontAlgn="auto">
              <a:lnSpc>
                <a:spcPct val="80000"/>
              </a:lnSpc>
              <a:spcAft>
                <a:spcPts val="0"/>
              </a:spcAft>
              <a:buFont typeface="Wingdings" pitchFamily="2" charset="2"/>
              <a:buNone/>
              <a:defRPr/>
            </a:pPr>
            <a:r>
              <a:rPr lang="en-US" sz="1800" b="1" dirty="0" smtClean="0"/>
              <a:t>	NIH Deputy Director for Extramural Research</a:t>
            </a:r>
          </a:p>
          <a:p>
            <a:pPr marL="365760" indent="-256032" fontAlgn="auto">
              <a:lnSpc>
                <a:spcPct val="80000"/>
              </a:lnSpc>
              <a:spcAft>
                <a:spcPts val="0"/>
              </a:spcAft>
              <a:buFont typeface="Wingdings" pitchFamily="2" charset="2"/>
              <a:buNone/>
              <a:defRPr/>
            </a:pPr>
            <a:r>
              <a:rPr lang="en-US" sz="1800" b="1" dirty="0" smtClean="0"/>
              <a:t>	Office of Extramural Research (OER)</a:t>
            </a:r>
          </a:p>
          <a:p>
            <a:pPr marL="365760" indent="-256032" fontAlgn="auto">
              <a:lnSpc>
                <a:spcPct val="80000"/>
              </a:lnSpc>
              <a:spcAft>
                <a:spcPts val="0"/>
              </a:spcAft>
              <a:buFont typeface="Wingdings" pitchFamily="2" charset="2"/>
              <a:buNone/>
              <a:defRPr/>
            </a:pPr>
            <a:endParaRPr lang="en-US" sz="1800" b="1" dirty="0" smtClean="0"/>
          </a:p>
          <a:p>
            <a:pPr marL="365760" indent="-256032" fontAlgn="auto">
              <a:lnSpc>
                <a:spcPct val="80000"/>
              </a:lnSpc>
              <a:spcAft>
                <a:spcPts val="0"/>
              </a:spcAft>
              <a:buFont typeface="Wingdings" pitchFamily="2" charset="2"/>
              <a:buNone/>
              <a:defRPr/>
            </a:pPr>
            <a:r>
              <a:rPr lang="en-US" sz="1900" b="1" dirty="0" smtClean="0">
                <a:solidFill>
                  <a:schemeClr val="bg2">
                    <a:lumMod val="25000"/>
                  </a:schemeClr>
                </a:solidFill>
              </a:rPr>
              <a:t>Dorit Zuk, Ph.D.</a:t>
            </a:r>
          </a:p>
          <a:p>
            <a:pPr marL="365760" indent="-256032" fontAlgn="auto">
              <a:lnSpc>
                <a:spcPct val="80000"/>
              </a:lnSpc>
              <a:spcAft>
                <a:spcPts val="0"/>
              </a:spcAft>
              <a:buFont typeface="Wingdings" pitchFamily="2" charset="2"/>
              <a:buNone/>
              <a:defRPr/>
            </a:pPr>
            <a:r>
              <a:rPr lang="en-US" sz="1800" b="1" dirty="0" smtClean="0"/>
              <a:t>	Science Policy Advisor to the NIH Deputy Director for Extramural Research, OER</a:t>
            </a:r>
          </a:p>
          <a:p>
            <a:pPr marL="365760" indent="-256032" fontAlgn="auto">
              <a:lnSpc>
                <a:spcPct val="80000"/>
              </a:lnSpc>
              <a:spcAft>
                <a:spcPts val="0"/>
              </a:spcAft>
              <a:buFont typeface="Wingdings" pitchFamily="2" charset="2"/>
              <a:buNone/>
              <a:defRPr/>
            </a:pPr>
            <a:endParaRPr lang="en-US" sz="1800" b="1" dirty="0" smtClean="0"/>
          </a:p>
          <a:p>
            <a:pPr marL="365760" indent="-256032" fontAlgn="auto">
              <a:lnSpc>
                <a:spcPct val="80000"/>
              </a:lnSpc>
              <a:spcAft>
                <a:spcPts val="0"/>
              </a:spcAft>
              <a:buFont typeface="Wingdings" pitchFamily="2" charset="2"/>
              <a:buNone/>
              <a:defRPr/>
            </a:pPr>
            <a:r>
              <a:rPr lang="en-US" sz="1900" b="1" dirty="0" smtClean="0">
                <a:solidFill>
                  <a:schemeClr val="bg2">
                    <a:lumMod val="25000"/>
                  </a:schemeClr>
                </a:solidFill>
              </a:rPr>
              <a:t>Joe Ellis</a:t>
            </a:r>
          </a:p>
          <a:p>
            <a:pPr marL="365760" indent="-256032" fontAlgn="auto">
              <a:lnSpc>
                <a:spcPct val="80000"/>
              </a:lnSpc>
              <a:spcAft>
                <a:spcPts val="0"/>
              </a:spcAft>
              <a:buFont typeface="Wingdings" pitchFamily="2" charset="2"/>
              <a:buNone/>
              <a:defRPr/>
            </a:pPr>
            <a:r>
              <a:rPr lang="en-US" sz="1800" b="1" dirty="0" smtClean="0"/>
              <a:t>	Director</a:t>
            </a:r>
          </a:p>
          <a:p>
            <a:pPr marL="365760" indent="-256032" fontAlgn="auto">
              <a:lnSpc>
                <a:spcPct val="80000"/>
              </a:lnSpc>
              <a:spcAft>
                <a:spcPts val="0"/>
              </a:spcAft>
              <a:buFont typeface="Wingdings" pitchFamily="2" charset="2"/>
              <a:buNone/>
              <a:defRPr/>
            </a:pPr>
            <a:r>
              <a:rPr lang="en-US" sz="1800" b="1" dirty="0" smtClean="0"/>
              <a:t>	Office of Policy for Extramural Research Administration (OPERA), OER</a:t>
            </a:r>
          </a:p>
          <a:p>
            <a:pPr marL="365760" indent="-256032" fontAlgn="auto">
              <a:lnSpc>
                <a:spcPct val="80000"/>
              </a:lnSpc>
              <a:spcAft>
                <a:spcPts val="0"/>
              </a:spcAft>
              <a:buFont typeface="Wingdings" pitchFamily="2" charset="2"/>
              <a:buNone/>
              <a:defRPr/>
            </a:pPr>
            <a:endParaRPr lang="en-US" sz="1800" b="1" dirty="0" smtClean="0"/>
          </a:p>
          <a:p>
            <a:pPr marL="365760" indent="-256032" fontAlgn="auto">
              <a:lnSpc>
                <a:spcPct val="80000"/>
              </a:lnSpc>
              <a:spcAft>
                <a:spcPts val="0"/>
              </a:spcAft>
              <a:buFont typeface="Wingdings" pitchFamily="2" charset="2"/>
              <a:buNone/>
              <a:defRPr/>
            </a:pPr>
            <a:r>
              <a:rPr lang="en-US" sz="1900" b="1" dirty="0" smtClean="0">
                <a:solidFill>
                  <a:schemeClr val="bg2">
                    <a:lumMod val="25000"/>
                  </a:schemeClr>
                </a:solidFill>
              </a:rPr>
              <a:t>Diane Dean</a:t>
            </a:r>
          </a:p>
          <a:p>
            <a:pPr marL="365760" indent="-256032" fontAlgn="auto">
              <a:lnSpc>
                <a:spcPct val="80000"/>
              </a:lnSpc>
              <a:spcAft>
                <a:spcPts val="0"/>
              </a:spcAft>
              <a:buFont typeface="Wingdings" pitchFamily="2" charset="2"/>
              <a:buNone/>
              <a:defRPr/>
            </a:pPr>
            <a:r>
              <a:rPr lang="en-US" sz="1800" b="1" dirty="0" smtClean="0"/>
              <a:t>	Director</a:t>
            </a:r>
          </a:p>
          <a:p>
            <a:pPr marL="365760" indent="-256032" fontAlgn="auto">
              <a:lnSpc>
                <a:spcPct val="80000"/>
              </a:lnSpc>
              <a:spcAft>
                <a:spcPts val="0"/>
              </a:spcAft>
              <a:buFont typeface="Wingdings" pitchFamily="2" charset="2"/>
              <a:buNone/>
              <a:defRPr/>
            </a:pPr>
            <a:r>
              <a:rPr lang="en-US" sz="1800" b="1" dirty="0" smtClean="0"/>
              <a:t>	Division of Grants Compliance and Oversight, OPERA, OER</a:t>
            </a:r>
          </a:p>
          <a:p>
            <a:pPr marL="365760" indent="-256032" fontAlgn="auto">
              <a:lnSpc>
                <a:spcPct val="80000"/>
              </a:lnSpc>
              <a:spcAft>
                <a:spcPts val="0"/>
              </a:spcAft>
              <a:buFont typeface="Wingdings" pitchFamily="2" charset="2"/>
              <a:buNone/>
              <a:defRPr/>
            </a:pPr>
            <a:r>
              <a:rPr lang="en-US" sz="1800" b="1" dirty="0" smtClean="0"/>
              <a:t>	301-435-0930</a:t>
            </a:r>
          </a:p>
          <a:p>
            <a:pPr marL="365760" indent="-256032" fontAlgn="auto">
              <a:lnSpc>
                <a:spcPct val="80000"/>
              </a:lnSpc>
              <a:spcAft>
                <a:spcPts val="0"/>
              </a:spcAft>
              <a:buFont typeface="Wingdings" pitchFamily="2" charset="2"/>
              <a:buNone/>
              <a:defRPr/>
            </a:pPr>
            <a:r>
              <a:rPr lang="en-US" sz="1800" b="1" dirty="0" smtClean="0"/>
              <a:t>	</a:t>
            </a:r>
            <a:r>
              <a:rPr lang="en-US" sz="1800" b="1" dirty="0" smtClean="0">
                <a:hlinkClick r:id="rId3"/>
              </a:rPr>
              <a:t>diane.dean@nih.gov</a:t>
            </a:r>
            <a:endParaRPr lang="en-US" sz="1800" b="1" dirty="0" smtClean="0"/>
          </a:p>
          <a:p>
            <a:pPr marL="365760" indent="-256032" fontAlgn="auto">
              <a:lnSpc>
                <a:spcPct val="80000"/>
              </a:lnSpc>
              <a:spcAft>
                <a:spcPts val="0"/>
              </a:spcAft>
              <a:buFont typeface="Wingdings" pitchFamily="2" charset="2"/>
              <a:buNone/>
              <a:defRPr/>
            </a:pPr>
            <a:endParaRPr lang="en-US" sz="1800" b="1" dirty="0" smtClean="0"/>
          </a:p>
          <a:p>
            <a:pPr marL="365760" indent="-256032" fontAlgn="auto">
              <a:lnSpc>
                <a:spcPct val="80000"/>
              </a:lnSpc>
              <a:spcAft>
                <a:spcPts val="0"/>
              </a:spcAft>
              <a:buFont typeface="Wingdings" pitchFamily="2" charset="2"/>
              <a:buNone/>
              <a:defRPr/>
            </a:pPr>
            <a:r>
              <a:rPr lang="en-US" sz="1900" b="1" dirty="0" smtClean="0">
                <a:solidFill>
                  <a:schemeClr val="bg2">
                    <a:lumMod val="25000"/>
                  </a:schemeClr>
                </a:solidFill>
              </a:rPr>
              <a:t>Kathy Hancock</a:t>
            </a:r>
          </a:p>
          <a:p>
            <a:pPr marL="365760" indent="-256032" fontAlgn="auto">
              <a:lnSpc>
                <a:spcPct val="80000"/>
              </a:lnSpc>
              <a:spcAft>
                <a:spcPts val="0"/>
              </a:spcAft>
              <a:buFont typeface="Wingdings" pitchFamily="2" charset="2"/>
              <a:buNone/>
              <a:defRPr/>
            </a:pPr>
            <a:r>
              <a:rPr lang="en-US" sz="1800" b="1" dirty="0" smtClean="0"/>
              <a:t>	Assistant Grants Compliance Officer</a:t>
            </a:r>
          </a:p>
          <a:p>
            <a:pPr marL="365760" indent="-256032" fontAlgn="auto">
              <a:lnSpc>
                <a:spcPct val="80000"/>
              </a:lnSpc>
              <a:spcAft>
                <a:spcPts val="0"/>
              </a:spcAft>
              <a:buFont typeface="Wingdings" pitchFamily="2" charset="2"/>
              <a:buNone/>
              <a:defRPr/>
            </a:pPr>
            <a:r>
              <a:rPr lang="en-US" sz="1800" b="1" dirty="0" smtClean="0"/>
              <a:t>	Division of Grants Compliance and Oversight, OPERA, OER</a:t>
            </a:r>
          </a:p>
          <a:p>
            <a:pPr marL="365760" indent="-256032" fontAlgn="auto">
              <a:lnSpc>
                <a:spcPct val="80000"/>
              </a:lnSpc>
              <a:spcAft>
                <a:spcPts val="0"/>
              </a:spcAft>
              <a:buFont typeface="Wingdings" pitchFamily="2" charset="2"/>
              <a:buNone/>
              <a:defRPr/>
            </a:pPr>
            <a:r>
              <a:rPr lang="en-US" sz="1800" b="1" dirty="0" smtClean="0"/>
              <a:t>	301-435-1962</a:t>
            </a:r>
          </a:p>
          <a:p>
            <a:pPr marL="365760" indent="-256032" fontAlgn="auto">
              <a:lnSpc>
                <a:spcPct val="80000"/>
              </a:lnSpc>
              <a:spcAft>
                <a:spcPts val="0"/>
              </a:spcAft>
              <a:buFont typeface="Wingdings" pitchFamily="2" charset="2"/>
              <a:buNone/>
              <a:defRPr/>
            </a:pPr>
            <a:r>
              <a:rPr lang="en-US" sz="1800" b="1" dirty="0" smtClean="0"/>
              <a:t>	</a:t>
            </a:r>
            <a:r>
              <a:rPr lang="en-US" sz="1800" b="1" dirty="0" smtClean="0">
                <a:hlinkClick r:id="rId4"/>
              </a:rPr>
              <a:t>kathy.hancock@nih.gov</a:t>
            </a:r>
            <a:endParaRPr lang="en-US" sz="1800" b="1" dirty="0" smtClean="0"/>
          </a:p>
          <a:p>
            <a:pPr marL="365760" indent="-256032" fontAlgn="auto">
              <a:lnSpc>
                <a:spcPct val="80000"/>
              </a:lnSpc>
              <a:spcAft>
                <a:spcPts val="0"/>
              </a:spcAft>
              <a:buFont typeface="Wingdings" pitchFamily="2" charset="2"/>
              <a:buNone/>
              <a:defRPr/>
            </a:pPr>
            <a:endParaRPr lang="en-US" sz="1800" b="1" dirty="0" smtClean="0"/>
          </a:p>
          <a:p>
            <a:pPr marL="365760" indent="-256032" fontAlgn="auto">
              <a:lnSpc>
                <a:spcPct val="80000"/>
              </a:lnSpc>
              <a:spcAft>
                <a:spcPts val="0"/>
              </a:spcAft>
              <a:buFont typeface="Wingdings" pitchFamily="2" charset="2"/>
              <a:buNone/>
              <a:defRPr/>
            </a:pPr>
            <a:endParaRPr lang="en-US" sz="1800" b="1" dirty="0" smtClean="0"/>
          </a:p>
          <a:p>
            <a:pPr marL="365760" indent="-256032" fontAlgn="auto">
              <a:lnSpc>
                <a:spcPct val="80000"/>
              </a:lnSpc>
              <a:spcAft>
                <a:spcPts val="0"/>
              </a:spcAft>
              <a:buFont typeface="Wingdings" pitchFamily="2" charset="2"/>
              <a:buNone/>
              <a:defRPr/>
            </a:pPr>
            <a:endParaRPr lang="en-US" sz="1400" b="1" dirty="0" smtClean="0"/>
          </a:p>
          <a:p>
            <a:pPr marL="365760" indent="-256032" fontAlgn="auto">
              <a:lnSpc>
                <a:spcPct val="80000"/>
              </a:lnSpc>
              <a:spcAft>
                <a:spcPts val="0"/>
              </a:spcAft>
              <a:buFont typeface="Wingdings" pitchFamily="2" charset="2"/>
              <a:buNone/>
              <a:defRPr/>
            </a:pPr>
            <a:endParaRPr lang="en-US" sz="1400" b="1" dirty="0" smtClean="0"/>
          </a:p>
          <a:p>
            <a:pPr marL="365760" indent="-256032" fontAlgn="auto">
              <a:lnSpc>
                <a:spcPct val="80000"/>
              </a:lnSpc>
              <a:spcAft>
                <a:spcPts val="0"/>
              </a:spcAft>
              <a:buFont typeface="Wingdings" pitchFamily="2" charset="2"/>
              <a:buNone/>
              <a:defRPr/>
            </a:pPr>
            <a:endParaRPr lang="en-US" sz="1400" b="1" dirty="0" smtClean="0"/>
          </a:p>
          <a:p>
            <a:pPr marL="365760" indent="-256032" fontAlgn="auto">
              <a:lnSpc>
                <a:spcPct val="80000"/>
              </a:lnSpc>
              <a:spcAft>
                <a:spcPts val="0"/>
              </a:spcAft>
              <a:buFont typeface="Wingdings" pitchFamily="2" charset="2"/>
              <a:buNone/>
              <a:defRPr/>
            </a:pPr>
            <a:endParaRPr lang="en-US" sz="1400" b="1" dirty="0" smtClean="0"/>
          </a:p>
        </p:txBody>
      </p:sp>
      <p:sp>
        <p:nvSpPr>
          <p:cNvPr id="9830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45A73C35-4F23-48FE-8A48-986D136A4BF7}" type="slidenum">
              <a:rPr lang="en-US"/>
              <a:pPr eaLnBrk="1" hangingPunct="1"/>
              <a:t>64</a:t>
            </a:fld>
            <a:endParaRPr lang="en-US"/>
          </a:p>
        </p:txBody>
      </p:sp>
      <p:sp>
        <p:nvSpPr>
          <p:cNvPr id="607234" name="Rectangle 2"/>
          <p:cNvSpPr>
            <a:spLocks noGrp="1" noChangeArrowheads="1"/>
          </p:cNvSpPr>
          <p:nvPr>
            <p:ph type="title"/>
          </p:nvPr>
        </p:nvSpPr>
        <p:spPr>
          <a:xfrm>
            <a:off x="457200" y="0"/>
            <a:ext cx="8229600" cy="914400"/>
          </a:xfrm>
        </p:spPr>
        <p:txBody>
          <a:bodyPr/>
          <a:lstStyle/>
          <a:p>
            <a:pPr algn="ctr" fontAlgn="auto">
              <a:spcAft>
                <a:spcPts val="0"/>
              </a:spcAft>
              <a:defRPr/>
            </a:pPr>
            <a:r>
              <a:rPr lang="en-US" dirty="0" smtClean="0"/>
              <a:t>Questions?</a:t>
            </a:r>
          </a:p>
        </p:txBody>
      </p:sp>
    </p:spTree>
  </p:cSld>
  <p:clrMapOvr>
    <a:masterClrMapping/>
  </p:clrMapOvr>
  <p:transition spd="med">
    <p:fade thruBlk="1"/>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90A9787-A976-402F-B7C3-24372559788F}" type="slidenum">
              <a:rPr lang="en-US" smtClean="0"/>
              <a:pPr>
                <a:defRPr/>
              </a:pPr>
              <a:t>65</a:t>
            </a:fld>
            <a:endParaRPr lang="en-US"/>
          </a:p>
        </p:txBody>
      </p:sp>
      <p:graphicFrame>
        <p:nvGraphicFramePr>
          <p:cNvPr id="3" name="Table 2"/>
          <p:cNvGraphicFramePr>
            <a:graphicFrameLocks noGrp="1"/>
          </p:cNvGraphicFramePr>
          <p:nvPr/>
        </p:nvGraphicFramePr>
        <p:xfrm>
          <a:off x="533400" y="838202"/>
          <a:ext cx="8153400" cy="5593078"/>
        </p:xfrm>
        <a:graphic>
          <a:graphicData uri="http://schemas.openxmlformats.org/drawingml/2006/table">
            <a:tbl>
              <a:tblPr/>
              <a:tblGrid>
                <a:gridCol w="1628656"/>
                <a:gridCol w="2883026"/>
                <a:gridCol w="3641718"/>
              </a:tblGrid>
              <a:tr h="228598">
                <a:tc>
                  <a:txBody>
                    <a:bodyPr/>
                    <a:lstStyle/>
                    <a:p>
                      <a:pPr marL="0" marR="0">
                        <a:spcBef>
                          <a:spcPts val="600"/>
                        </a:spcBef>
                        <a:spcAft>
                          <a:spcPts val="0"/>
                        </a:spcAft>
                      </a:pPr>
                      <a:r>
                        <a:rPr lang="en-US" sz="900" b="1" dirty="0">
                          <a:latin typeface="Calibri"/>
                          <a:ea typeface="Calibri"/>
                          <a:cs typeface="Times New Roman"/>
                        </a:rPr>
                        <a:t>Topic</a:t>
                      </a:r>
                      <a:endParaRPr lang="en-US" sz="900" dirty="0">
                        <a:latin typeface="Calibri"/>
                        <a:ea typeface="Calibri"/>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b="1">
                          <a:latin typeface="Calibri"/>
                          <a:ea typeface="Calibri"/>
                          <a:cs typeface="Times New Roman"/>
                        </a:rPr>
                        <a:t>1995 Regulations</a:t>
                      </a:r>
                      <a:endParaRPr lang="en-US" sz="900">
                        <a:latin typeface="Calibri"/>
                        <a:ea typeface="Calibri"/>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b="1">
                          <a:latin typeface="Calibri"/>
                          <a:ea typeface="Calibri"/>
                          <a:cs typeface="Times New Roman"/>
                        </a:rPr>
                        <a:t> 2011 Final Rule</a:t>
                      </a:r>
                      <a:endParaRPr lang="en-US" sz="900">
                        <a:latin typeface="Calibri"/>
                        <a:ea typeface="Calibri"/>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535">
                <a:tc>
                  <a:txBody>
                    <a:bodyPr/>
                    <a:lstStyle/>
                    <a:p>
                      <a:pPr marL="0" marR="0">
                        <a:spcBef>
                          <a:spcPts val="600"/>
                        </a:spcBef>
                        <a:spcAft>
                          <a:spcPts val="0"/>
                        </a:spcAft>
                      </a:pPr>
                      <a:r>
                        <a:rPr lang="en-US" sz="900" dirty="0">
                          <a:latin typeface="Calibri"/>
                          <a:ea typeface="Calibri"/>
                          <a:cs typeface="Times New Roman"/>
                        </a:rPr>
                        <a:t>Significant Financial Interests (SFI) threshold</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dirty="0">
                          <a:latin typeface="Calibri"/>
                          <a:ea typeface="Calibri"/>
                          <a:cs typeface="Times New Roman"/>
                        </a:rPr>
                        <a:t>De </a:t>
                      </a:r>
                      <a:r>
                        <a:rPr lang="en-US" sz="900" dirty="0" err="1">
                          <a:latin typeface="Calibri"/>
                          <a:ea typeface="Calibri"/>
                          <a:cs typeface="Times New Roman"/>
                        </a:rPr>
                        <a:t>minimis</a:t>
                      </a:r>
                      <a:r>
                        <a:rPr lang="en-US" sz="900" dirty="0">
                          <a:latin typeface="Calibri"/>
                          <a:ea typeface="Calibri"/>
                          <a:cs typeface="Times New Roman"/>
                        </a:rPr>
                        <a:t> threshold of $10,000 for disclosure generally applies to payments or equity interests</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a:latin typeface="Calibri"/>
                          <a:ea typeface="Calibri"/>
                          <a:cs typeface="Times New Roman"/>
                        </a:rPr>
                        <a:t>De minimis threshold of $5,000 for disclosure generally applies to payments for services and/or equity interests.  Includes any equity interest in non-publicly traded entities.</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604">
                <a:tc>
                  <a:txBody>
                    <a:bodyPr/>
                    <a:lstStyle/>
                    <a:p>
                      <a:pPr marL="0" marR="0">
                        <a:spcBef>
                          <a:spcPts val="600"/>
                        </a:spcBef>
                        <a:spcAft>
                          <a:spcPts val="0"/>
                        </a:spcAft>
                      </a:pPr>
                      <a:r>
                        <a:rPr lang="en-US" sz="900" dirty="0">
                          <a:latin typeface="Calibri"/>
                          <a:ea typeface="Calibri"/>
                          <a:cs typeface="Times New Roman"/>
                        </a:rPr>
                        <a:t>Which SFIs need to be disclosed (once the threshold is met)</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a:latin typeface="Calibri"/>
                          <a:ea typeface="Calibri"/>
                          <a:cs typeface="Times New Roman"/>
                        </a:rPr>
                        <a:t>Only those SFI the Investigator deems related to the PHS-funded research.</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a:latin typeface="Calibri"/>
                          <a:ea typeface="Calibri"/>
                          <a:cs typeface="Times New Roman"/>
                        </a:rPr>
                        <a:t>All SFI related to the Investigator’s institutional responsibilities.</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4225">
                <a:tc>
                  <a:txBody>
                    <a:bodyPr/>
                    <a:lstStyle/>
                    <a:p>
                      <a:pPr marL="0" marR="0">
                        <a:spcBef>
                          <a:spcPts val="600"/>
                        </a:spcBef>
                        <a:spcAft>
                          <a:spcPts val="0"/>
                        </a:spcAft>
                      </a:pPr>
                      <a:r>
                        <a:rPr lang="en-US" sz="900" dirty="0">
                          <a:latin typeface="Calibri"/>
                          <a:ea typeface="Calibri"/>
                          <a:cs typeface="Times New Roman"/>
                        </a:rPr>
                        <a:t>Excluded from disclosure requirement</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dirty="0">
                          <a:latin typeface="Calibri"/>
                          <a:ea typeface="Calibri"/>
                          <a:cs typeface="Times New Roman"/>
                        </a:rPr>
                        <a:t>Income from seminars, lectures, or teaching, and service on advisory committees or review panels, for public or nonprofit entities</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a:latin typeface="Calibri"/>
                          <a:ea typeface="Calibri"/>
                          <a:cs typeface="Times New Roman"/>
                        </a:rPr>
                        <a:t>Income from seminars, lectures, or teaching engagements sponsored by and service on advisory or review panels for a federal, state, or local government agency, an Institution of higher education as defined at 20 U.S.C. 1001(a), an academic teaching hospital, a medical center, or a research institute that is affiliated with an Institution of higher education. </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535">
                <a:tc>
                  <a:txBody>
                    <a:bodyPr/>
                    <a:lstStyle/>
                    <a:p>
                      <a:pPr marL="0" marR="0">
                        <a:spcBef>
                          <a:spcPts val="600"/>
                        </a:spcBef>
                        <a:spcAft>
                          <a:spcPts val="0"/>
                        </a:spcAft>
                      </a:pPr>
                      <a:r>
                        <a:rPr lang="en-US" sz="900">
                          <a:latin typeface="Calibri"/>
                          <a:ea typeface="Calibri"/>
                          <a:cs typeface="Times New Roman"/>
                        </a:rPr>
                        <a:t>Types of SFI excluded</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dirty="0">
                          <a:latin typeface="Calibri"/>
                          <a:ea typeface="Calibri"/>
                          <a:cs typeface="Times New Roman"/>
                        </a:rPr>
                        <a:t>All forms of remuneration are included – specific questions such as mutual funds and blind trusts are addressed in FAQ on the NIH website.</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a:latin typeface="Calibri"/>
                          <a:ea typeface="Calibri"/>
                          <a:cs typeface="Times New Roman"/>
                        </a:rPr>
                        <a:t>Excludes income from investment vehicles, such as mutual funds and retirement accounts, as long as the Investigator does not directly control the investment decisions made in these vehicles.</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9605">
                <a:tc>
                  <a:txBody>
                    <a:bodyPr/>
                    <a:lstStyle/>
                    <a:p>
                      <a:pPr marL="0" marR="0">
                        <a:spcBef>
                          <a:spcPts val="600"/>
                        </a:spcBef>
                        <a:spcAft>
                          <a:spcPts val="0"/>
                        </a:spcAft>
                      </a:pPr>
                      <a:r>
                        <a:rPr lang="en-US" sz="900">
                          <a:latin typeface="Calibri"/>
                          <a:ea typeface="Calibri"/>
                          <a:cs typeface="Times New Roman"/>
                        </a:rPr>
                        <a:t>Travel reimbursements and sponsored travel</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dirty="0">
                          <a:latin typeface="Calibri"/>
                          <a:ea typeface="Calibri"/>
                          <a:cs typeface="Times New Roman"/>
                        </a:rPr>
                        <a:t>Travel reimbursement is not mentioned explicitly in the regulations but is not excluded from the SFI definition.</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dirty="0">
                          <a:latin typeface="Calibri"/>
                          <a:ea typeface="Calibri"/>
                          <a:cs typeface="Times New Roman"/>
                        </a:rPr>
                        <a:t>Disclose the occurrence of any reimbursed travel or sponsored travel related to Institutional responsibilities (including purpose of trip, sponsor/organizer, destination, and duration). NOT required to disclose travel that is reimbursed or sponsored by a federal, state, or local government agency, an Institution of higher education as defined at 20 U.S.C. 1001(a), an academic teaching hospital, a medical center, or a research institute that is affiliated with an Institution of higher education.  The Institution will determine if any travel requires further investigation, including determination or disclosure of the monetary value. </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0365">
                <a:tc>
                  <a:txBody>
                    <a:bodyPr/>
                    <a:lstStyle/>
                    <a:p>
                      <a:pPr marL="0" marR="0">
                        <a:spcBef>
                          <a:spcPts val="600"/>
                        </a:spcBef>
                        <a:spcAft>
                          <a:spcPts val="0"/>
                        </a:spcAft>
                      </a:pPr>
                      <a:r>
                        <a:rPr lang="en-US" sz="900">
                          <a:latin typeface="Calibri"/>
                          <a:ea typeface="Calibri"/>
                          <a:cs typeface="Times New Roman"/>
                        </a:rPr>
                        <a:t>Information on an identified Financial Conflict of Interest (FCOI) reported by the Institution to the PHS Awarding Component</a:t>
                      </a: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indent="-182880">
                        <a:spcBef>
                          <a:spcPts val="0"/>
                        </a:spcBef>
                        <a:spcAft>
                          <a:spcPts val="0"/>
                        </a:spcAft>
                      </a:pPr>
                      <a:r>
                        <a:rPr lang="en-US" sz="900" dirty="0">
                          <a:solidFill>
                            <a:srgbClr val="000000"/>
                          </a:solidFill>
                          <a:latin typeface="Calibri"/>
                          <a:ea typeface="Times New Roman"/>
                          <a:cs typeface="Times New Roman"/>
                        </a:rPr>
                        <a:t>Grant/Contract number</a:t>
                      </a:r>
                      <a:endParaRPr lang="en-US" sz="900" dirty="0">
                        <a:solidFill>
                          <a:srgbClr val="000000"/>
                        </a:solidFill>
                        <a:latin typeface="Verdana"/>
                        <a:ea typeface="Times New Roman"/>
                        <a:cs typeface="Times New Roman"/>
                      </a:endParaRPr>
                    </a:p>
                    <a:p>
                      <a:pPr marL="457200" marR="0" indent="-182880">
                        <a:spcBef>
                          <a:spcPts val="0"/>
                        </a:spcBef>
                        <a:spcAft>
                          <a:spcPts val="0"/>
                        </a:spcAft>
                      </a:pPr>
                      <a:r>
                        <a:rPr lang="en-US" sz="900" dirty="0">
                          <a:solidFill>
                            <a:srgbClr val="000000"/>
                          </a:solidFill>
                          <a:latin typeface="Calibri"/>
                          <a:ea typeface="Times New Roman"/>
                          <a:cs typeface="Times New Roman"/>
                        </a:rPr>
                        <a:t>Project Director/Principal Investigator (PD/PI) or Contact PD/PI </a:t>
                      </a:r>
                      <a:endParaRPr lang="en-US" sz="900" dirty="0">
                        <a:solidFill>
                          <a:srgbClr val="000000"/>
                        </a:solidFill>
                        <a:latin typeface="Verdana"/>
                        <a:ea typeface="Times New Roman"/>
                        <a:cs typeface="Times New Roman"/>
                      </a:endParaRPr>
                    </a:p>
                    <a:p>
                      <a:pPr marL="457200" marR="0" indent="-182880">
                        <a:spcBef>
                          <a:spcPts val="0"/>
                        </a:spcBef>
                        <a:spcAft>
                          <a:spcPts val="0"/>
                        </a:spcAft>
                      </a:pPr>
                      <a:r>
                        <a:rPr lang="en-US" sz="900" dirty="0">
                          <a:solidFill>
                            <a:srgbClr val="000000"/>
                          </a:solidFill>
                          <a:latin typeface="Calibri"/>
                          <a:ea typeface="Times New Roman"/>
                          <a:cs typeface="Times New Roman"/>
                        </a:rPr>
                        <a:t>Name of Investigator with FCOI</a:t>
                      </a:r>
                      <a:endParaRPr lang="en-US" sz="900" dirty="0">
                        <a:solidFill>
                          <a:srgbClr val="000000"/>
                        </a:solidFill>
                        <a:latin typeface="Verdana"/>
                        <a:ea typeface="Times New Roman"/>
                        <a:cs typeface="Times New Roman"/>
                      </a:endParaRPr>
                    </a:p>
                    <a:p>
                      <a:pPr marL="457200" marR="0" indent="-182880">
                        <a:spcBef>
                          <a:spcPts val="0"/>
                        </a:spcBef>
                        <a:spcAft>
                          <a:spcPts val="0"/>
                        </a:spcAft>
                      </a:pPr>
                      <a:r>
                        <a:rPr lang="en-US" sz="900" dirty="0">
                          <a:solidFill>
                            <a:srgbClr val="000000"/>
                          </a:solidFill>
                          <a:latin typeface="Calibri"/>
                          <a:ea typeface="Times New Roman"/>
                          <a:cs typeface="Times New Roman"/>
                        </a:rPr>
                        <a:t>Whether FCOI was managed, reduced, or eliminated</a:t>
                      </a:r>
                      <a:endParaRPr lang="en-US" sz="900" dirty="0">
                        <a:solidFill>
                          <a:srgbClr val="000000"/>
                        </a:solidFill>
                        <a:latin typeface="Verdana"/>
                        <a:ea typeface="Times New Roman"/>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900" dirty="0">
                          <a:latin typeface="Calibri"/>
                          <a:ea typeface="Calibri"/>
                          <a:cs typeface="Times New Roman"/>
                        </a:rPr>
                        <a:t>INITIAL REPORT </a:t>
                      </a:r>
                    </a:p>
                    <a:p>
                      <a:pPr marL="0" marR="0">
                        <a:spcBef>
                          <a:spcPts val="600"/>
                        </a:spcBef>
                        <a:spcAft>
                          <a:spcPts val="0"/>
                        </a:spcAft>
                      </a:pPr>
                      <a:r>
                        <a:rPr lang="en-US" sz="900" dirty="0">
                          <a:latin typeface="Calibri"/>
                          <a:ea typeface="Calibri"/>
                          <a:cs typeface="Times New Roman"/>
                        </a:rPr>
                        <a:t>Requirements in 1995 </a:t>
                      </a:r>
                      <a:r>
                        <a:rPr lang="en-US" sz="900" dirty="0" err="1">
                          <a:latin typeface="Calibri"/>
                          <a:ea typeface="Calibri"/>
                          <a:cs typeface="Times New Roman"/>
                        </a:rPr>
                        <a:t>reg</a:t>
                      </a:r>
                      <a:r>
                        <a:rPr lang="en-US" sz="900" dirty="0">
                          <a:latin typeface="Calibri"/>
                          <a:ea typeface="Calibri"/>
                          <a:cs typeface="Times New Roman"/>
                        </a:rPr>
                        <a:t>, plus:</a:t>
                      </a:r>
                    </a:p>
                    <a:p>
                      <a:pPr marL="457200" marR="0" indent="-182880">
                        <a:spcBef>
                          <a:spcPts val="0"/>
                        </a:spcBef>
                        <a:spcAft>
                          <a:spcPts val="0"/>
                        </a:spcAft>
                      </a:pPr>
                      <a:r>
                        <a:rPr lang="en-US" sz="900" dirty="0">
                          <a:solidFill>
                            <a:srgbClr val="000000"/>
                          </a:solidFill>
                          <a:latin typeface="Calibri"/>
                          <a:ea typeface="Times New Roman"/>
                          <a:cs typeface="Times New Roman"/>
                        </a:rPr>
                        <a:t>Name of the entity with which the Investigator has a FCOI</a:t>
                      </a:r>
                      <a:endParaRPr lang="en-US" sz="900" dirty="0">
                        <a:solidFill>
                          <a:srgbClr val="000000"/>
                        </a:solidFill>
                        <a:latin typeface="Verdana"/>
                        <a:ea typeface="Times New Roman"/>
                        <a:cs typeface="Times New Roman"/>
                      </a:endParaRPr>
                    </a:p>
                    <a:p>
                      <a:pPr marL="457200" marR="0" indent="-182880">
                        <a:spcBef>
                          <a:spcPts val="0"/>
                        </a:spcBef>
                        <a:spcAft>
                          <a:spcPts val="0"/>
                        </a:spcAft>
                      </a:pPr>
                      <a:r>
                        <a:rPr lang="en-US" sz="900" dirty="0">
                          <a:solidFill>
                            <a:srgbClr val="000000"/>
                          </a:solidFill>
                          <a:latin typeface="Calibri"/>
                          <a:ea typeface="Times New Roman"/>
                          <a:cs typeface="Times New Roman"/>
                        </a:rPr>
                        <a:t>Nature of FCOI, e.g., equity, consulting fees, travel reimbursement, honoraria</a:t>
                      </a:r>
                      <a:endParaRPr lang="en-US" sz="900" dirty="0">
                        <a:solidFill>
                          <a:srgbClr val="000000"/>
                        </a:solidFill>
                        <a:latin typeface="Verdana"/>
                        <a:ea typeface="Times New Roman"/>
                        <a:cs typeface="Times New Roman"/>
                      </a:endParaRPr>
                    </a:p>
                    <a:p>
                      <a:pPr marL="457200" marR="0" indent="-182880">
                        <a:spcBef>
                          <a:spcPts val="0"/>
                        </a:spcBef>
                        <a:spcAft>
                          <a:spcPts val="0"/>
                        </a:spcAft>
                      </a:pPr>
                      <a:r>
                        <a:rPr lang="en-US" sz="900" dirty="0">
                          <a:solidFill>
                            <a:srgbClr val="000000"/>
                          </a:solidFill>
                          <a:latin typeface="Calibri"/>
                          <a:ea typeface="Times New Roman"/>
                          <a:cs typeface="Times New Roman"/>
                        </a:rPr>
                        <a:t>Value of the financial interest $0-4,999; $5K-9,999; $10K-19,999; amts between $20K-$100K by increments of $20K; amts above $100K by increments of $50K or statement that a value cannot be readily determined.</a:t>
                      </a:r>
                      <a:endParaRPr lang="en-US" sz="900" dirty="0">
                        <a:solidFill>
                          <a:srgbClr val="000000"/>
                        </a:solidFill>
                        <a:latin typeface="Verdana"/>
                        <a:ea typeface="Times New Roman"/>
                        <a:cs typeface="Times New Roman"/>
                      </a:endParaRPr>
                    </a:p>
                    <a:p>
                      <a:pPr marL="457200" marR="0" indent="-182880">
                        <a:spcBef>
                          <a:spcPts val="0"/>
                        </a:spcBef>
                        <a:spcAft>
                          <a:spcPts val="0"/>
                        </a:spcAft>
                      </a:pPr>
                      <a:r>
                        <a:rPr lang="en-US" sz="900" dirty="0">
                          <a:solidFill>
                            <a:srgbClr val="000000"/>
                          </a:solidFill>
                          <a:latin typeface="Calibri"/>
                          <a:ea typeface="Times New Roman"/>
                          <a:cs typeface="Times New Roman"/>
                        </a:rPr>
                        <a:t>A description how the financial interest relates to PHS-funded research and the basis for the Institution’s determination that the financial interest conflicts with such research</a:t>
                      </a:r>
                      <a:endParaRPr lang="en-US" sz="900" dirty="0">
                        <a:solidFill>
                          <a:srgbClr val="000000"/>
                        </a:solidFill>
                        <a:latin typeface="Verdana"/>
                        <a:ea typeface="Times New Roman"/>
                        <a:cs typeface="Times New Roman"/>
                      </a:endParaRPr>
                    </a:p>
                    <a:p>
                      <a:pPr marL="457200" marR="0" indent="-182880">
                        <a:spcBef>
                          <a:spcPts val="0"/>
                        </a:spcBef>
                        <a:spcAft>
                          <a:spcPts val="0"/>
                        </a:spcAft>
                      </a:pPr>
                      <a:r>
                        <a:rPr lang="en-US" sz="900" dirty="0">
                          <a:solidFill>
                            <a:srgbClr val="000000"/>
                          </a:solidFill>
                          <a:latin typeface="Calibri"/>
                          <a:ea typeface="Times New Roman"/>
                          <a:cs typeface="Times New Roman"/>
                        </a:rPr>
                        <a:t>Key elements of the Institution’s management plan  </a:t>
                      </a:r>
                      <a:endParaRPr lang="en-US" sz="900" dirty="0">
                        <a:solidFill>
                          <a:srgbClr val="000000"/>
                        </a:solidFill>
                        <a:latin typeface="Verdana"/>
                        <a:ea typeface="Times New Roman"/>
                        <a:cs typeface="Times New Roman"/>
                      </a:endParaRPr>
                    </a:p>
                    <a:p>
                      <a:pPr marL="0" marR="0">
                        <a:spcBef>
                          <a:spcPts val="600"/>
                        </a:spcBef>
                        <a:spcAft>
                          <a:spcPts val="0"/>
                        </a:spcAft>
                      </a:pPr>
                      <a:r>
                        <a:rPr lang="en-US" sz="900" dirty="0">
                          <a:latin typeface="Calibri"/>
                          <a:ea typeface="Calibri"/>
                          <a:cs typeface="Times New Roman"/>
                        </a:rPr>
                        <a:t>ANNUAL REPORT</a:t>
                      </a:r>
                    </a:p>
                    <a:p>
                      <a:pPr marL="457200" marR="0" indent="-182880">
                        <a:spcBef>
                          <a:spcPts val="0"/>
                        </a:spcBef>
                        <a:spcAft>
                          <a:spcPts val="0"/>
                        </a:spcAft>
                      </a:pPr>
                      <a:r>
                        <a:rPr lang="en-US" sz="900" dirty="0">
                          <a:solidFill>
                            <a:srgbClr val="000000"/>
                          </a:solidFill>
                          <a:latin typeface="Calibri"/>
                          <a:ea typeface="Times New Roman"/>
                          <a:cs typeface="Times New Roman"/>
                        </a:rPr>
                        <a:t>Status of the FCOI</a:t>
                      </a:r>
                      <a:endParaRPr lang="en-US" sz="900" dirty="0">
                        <a:solidFill>
                          <a:srgbClr val="000000"/>
                        </a:solidFill>
                        <a:latin typeface="Verdana"/>
                        <a:ea typeface="Times New Roman"/>
                        <a:cs typeface="Times New Roman"/>
                      </a:endParaRPr>
                    </a:p>
                    <a:p>
                      <a:pPr marL="457200" marR="0" indent="-182880">
                        <a:spcBef>
                          <a:spcPts val="0"/>
                        </a:spcBef>
                        <a:spcAft>
                          <a:spcPts val="0"/>
                        </a:spcAft>
                      </a:pPr>
                      <a:r>
                        <a:rPr lang="en-US" sz="900" dirty="0">
                          <a:solidFill>
                            <a:srgbClr val="000000"/>
                          </a:solidFill>
                          <a:latin typeface="Calibri"/>
                          <a:ea typeface="Times New Roman"/>
                          <a:cs typeface="Times New Roman"/>
                        </a:rPr>
                        <a:t>Changes to the management plan</a:t>
                      </a:r>
                      <a:endParaRPr lang="en-US" sz="900" dirty="0">
                        <a:solidFill>
                          <a:srgbClr val="000000"/>
                        </a:solidFill>
                        <a:latin typeface="Verdana"/>
                        <a:ea typeface="Times New Roman"/>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94565"/>
            <a:ext cx="8991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304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Responsibility of Applicants for Promoting Objectivity in Research for which Public Health Service Funding is Sought</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And Responsible Prospective Contractors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Major Changes to the 1995 Regulations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fade thruBlk="1"/>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90A9787-A976-402F-B7C3-24372559788F}" type="slidenum">
              <a:rPr lang="en-US" smtClean="0"/>
              <a:pPr>
                <a:defRPr/>
              </a:pPr>
              <a:t>66</a:t>
            </a:fld>
            <a:endParaRPr lang="en-US"/>
          </a:p>
        </p:txBody>
      </p:sp>
      <p:graphicFrame>
        <p:nvGraphicFramePr>
          <p:cNvPr id="3" name="Table 2"/>
          <p:cNvGraphicFramePr>
            <a:graphicFrameLocks noGrp="1"/>
          </p:cNvGraphicFramePr>
          <p:nvPr/>
        </p:nvGraphicFramePr>
        <p:xfrm>
          <a:off x="533400" y="152400"/>
          <a:ext cx="8153400" cy="5730239"/>
        </p:xfrm>
        <a:graphic>
          <a:graphicData uri="http://schemas.openxmlformats.org/drawingml/2006/table">
            <a:tbl>
              <a:tblPr/>
              <a:tblGrid>
                <a:gridCol w="1628656"/>
                <a:gridCol w="2883026"/>
                <a:gridCol w="3641718"/>
              </a:tblGrid>
              <a:tr h="242805">
                <a:tc>
                  <a:txBody>
                    <a:bodyPr/>
                    <a:lstStyle/>
                    <a:p>
                      <a:pPr marL="0" marR="0">
                        <a:spcBef>
                          <a:spcPts val="600"/>
                        </a:spcBef>
                        <a:spcAft>
                          <a:spcPts val="0"/>
                        </a:spcAft>
                      </a:pPr>
                      <a:r>
                        <a:rPr lang="en-US" sz="800" b="1" dirty="0">
                          <a:latin typeface="Calibri"/>
                          <a:ea typeface="Calibri"/>
                          <a:cs typeface="Times New Roman"/>
                        </a:rPr>
                        <a:t>Topic</a:t>
                      </a:r>
                      <a:endParaRPr lang="en-US" sz="800" dirty="0">
                        <a:latin typeface="Calibri"/>
                        <a:ea typeface="Calibri"/>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800" b="1">
                          <a:latin typeface="Calibri"/>
                          <a:ea typeface="Calibri"/>
                          <a:cs typeface="Times New Roman"/>
                        </a:rPr>
                        <a:t>1995 Regulations</a:t>
                      </a:r>
                      <a:endParaRPr lang="en-US" sz="800">
                        <a:latin typeface="Calibri"/>
                        <a:ea typeface="Calibri"/>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800" b="1">
                          <a:latin typeface="Calibri"/>
                          <a:ea typeface="Calibri"/>
                          <a:cs typeface="Times New Roman"/>
                        </a:rPr>
                        <a:t> 2011 Final Rule</a:t>
                      </a:r>
                      <a:endParaRPr lang="en-US" sz="800">
                        <a:latin typeface="Calibri"/>
                        <a:ea typeface="Calibri"/>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583">
                <a:tc>
                  <a:txBody>
                    <a:bodyPr/>
                    <a:lstStyle/>
                    <a:p>
                      <a:pPr marL="0" marR="0">
                        <a:spcBef>
                          <a:spcPts val="600"/>
                        </a:spcBef>
                        <a:spcAft>
                          <a:spcPts val="0"/>
                        </a:spcAft>
                      </a:pPr>
                      <a:r>
                        <a:rPr lang="en-US" sz="1000" dirty="0" err="1">
                          <a:latin typeface="Calibri"/>
                          <a:ea typeface="Calibri"/>
                          <a:cs typeface="Times New Roman"/>
                        </a:rPr>
                        <a:t>Subrecipient</a:t>
                      </a:r>
                      <a:r>
                        <a:rPr lang="en-US" sz="1000" dirty="0">
                          <a:latin typeface="Calibri"/>
                          <a:ea typeface="Calibri"/>
                          <a:cs typeface="Times New Roman"/>
                        </a:rPr>
                        <a:t> Institutions/Investigators and Reporting of identified FCOIs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000">
                          <a:latin typeface="Calibri"/>
                          <a:cs typeface="Courier New"/>
                        </a:rPr>
                        <a:t>Institutions must take reasonable steps to ensure that Investigators working for subs comply with the regs by requiring those </a:t>
                      </a:r>
                      <a:r>
                        <a:rPr lang="en-US" sz="1000">
                          <a:latin typeface="Calibri"/>
                          <a:ea typeface="Calibri"/>
                          <a:cs typeface="Courier New"/>
                        </a:rPr>
                        <a:t>Investigators to comply with the Institution's policy or by requiring </a:t>
                      </a:r>
                      <a:endParaRPr lang="en-US" sz="1000">
                        <a:latin typeface="Calibri"/>
                        <a:ea typeface="Calibri"/>
                        <a:cs typeface="Times New Roman"/>
                      </a:endParaRPr>
                    </a:p>
                    <a:p>
                      <a:pPr marL="0" marR="0">
                        <a:spcBef>
                          <a:spcPts val="60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000">
                          <a:latin typeface="Calibri"/>
                          <a:ea typeface="Calibri"/>
                          <a:cs typeface="Courier New"/>
                        </a:rPr>
                        <a:t>the entities to provide assurances to the Institution that will enable </a:t>
                      </a:r>
                      <a:r>
                        <a:rPr lang="en-US" sz="1000">
                          <a:latin typeface="Calibri"/>
                          <a:ea typeface="Calibri"/>
                          <a:cs typeface="Times New Roman"/>
                        </a:rPr>
                        <a:t>the Institution to comply with the regs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indent="-182880">
                        <a:spcBef>
                          <a:spcPts val="0"/>
                        </a:spcBef>
                        <a:spcAft>
                          <a:spcPts val="0"/>
                        </a:spcAft>
                      </a:pPr>
                      <a:r>
                        <a:rPr lang="en-US" sz="1000">
                          <a:solidFill>
                            <a:srgbClr val="000000"/>
                          </a:solidFill>
                          <a:latin typeface="Calibri"/>
                          <a:ea typeface="Times New Roman"/>
                          <a:cs typeface="Times New Roman"/>
                        </a:rPr>
                        <a:t>Incorporate as part of a written agreement terms that establish whether the FCOI policy of the awardee Institution or that of the subrecipient will apply to subrecipient Investigators and include time periods to meet disclosure and/or FCOI reporting requirements</a:t>
                      </a:r>
                      <a:endParaRPr lang="en-US" sz="1000">
                        <a:solidFill>
                          <a:srgbClr val="000000"/>
                        </a:solidFill>
                        <a:latin typeface="Verdana"/>
                        <a:ea typeface="Times New Roman"/>
                        <a:cs typeface="Times New Roman"/>
                      </a:endParaRPr>
                    </a:p>
                    <a:p>
                      <a:pPr marL="457200" marR="0" indent="-182880">
                        <a:spcBef>
                          <a:spcPts val="0"/>
                        </a:spcBef>
                        <a:spcAft>
                          <a:spcPts val="0"/>
                        </a:spcAft>
                      </a:pPr>
                      <a:r>
                        <a:rPr lang="en-US" sz="1000">
                          <a:solidFill>
                            <a:srgbClr val="000000"/>
                          </a:solidFill>
                          <a:latin typeface="Calibri"/>
                          <a:ea typeface="Times New Roman"/>
                          <a:cs typeface="Times New Roman"/>
                        </a:rPr>
                        <a:t>Subrecipient Institutions who rely on their FCOI policy must report identified FCOIs to the  awardee Institution in sufficient time to allow the  awardee Institution to report the FCOI to the PHS Awarding Component (e.g., NIH through the eRA Commons FCOI Module) to meet reporting obligations.</a:t>
                      </a:r>
                      <a:endParaRPr lang="en-US" sz="1000">
                        <a:solidFill>
                          <a:srgbClr val="000000"/>
                        </a:solidFill>
                        <a:latin typeface="Verdan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485">
                <a:tc>
                  <a:txBody>
                    <a:bodyPr/>
                    <a:lstStyle/>
                    <a:p>
                      <a:pPr marL="0" marR="0">
                        <a:spcBef>
                          <a:spcPts val="600"/>
                        </a:spcBef>
                        <a:spcAft>
                          <a:spcPts val="0"/>
                        </a:spcAft>
                      </a:pPr>
                      <a:r>
                        <a:rPr lang="en-US" sz="1000">
                          <a:latin typeface="Calibri"/>
                          <a:ea typeface="Calibri"/>
                          <a:cs typeface="Times New Roman"/>
                        </a:rPr>
                        <a:t>Public Accessibility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1000">
                          <a:latin typeface="Calibri"/>
                          <a:ea typeface="Calibri"/>
                          <a:cs typeface="Times New Roman"/>
                        </a:rPr>
                        <a:t>No requirement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1000">
                          <a:latin typeface="Calibri"/>
                          <a:ea typeface="Calibri"/>
                          <a:cs typeface="Times New Roman"/>
                        </a:rPr>
                        <a:t>Make certain information available concerning identified FCOIs held by senior/key personnel via a publicly accessible Web site or by a written response to any requestor within five business days of a request, and update such information as specified in the rule.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56841">
                <a:tc>
                  <a:txBody>
                    <a:bodyPr/>
                    <a:lstStyle/>
                    <a:p>
                      <a:pPr marL="0" marR="0">
                        <a:spcBef>
                          <a:spcPts val="600"/>
                        </a:spcBef>
                        <a:spcAft>
                          <a:spcPts val="0"/>
                        </a:spcAft>
                      </a:pPr>
                      <a:r>
                        <a:rPr lang="en-US" sz="1000">
                          <a:latin typeface="Calibri"/>
                          <a:ea typeface="Calibri"/>
                          <a:cs typeface="Times New Roman"/>
                        </a:rPr>
                        <a:t>FCOI training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1000" dirty="0">
                          <a:latin typeface="Calibri"/>
                          <a:ea typeface="Calibri"/>
                          <a:cs typeface="Times New Roman"/>
                        </a:rPr>
                        <a:t>No requirement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1000">
                          <a:latin typeface="Calibri"/>
                          <a:ea typeface="Calibri"/>
                          <a:cs typeface="Times New Roman"/>
                        </a:rPr>
                        <a:t>Each Investigator must complete training prior to engaging in  research related to any PHS-funded grant or contract and at least every four years, and immediately under the designated circumstances:</a:t>
                      </a:r>
                    </a:p>
                    <a:p>
                      <a:pPr marL="457200" marR="0" indent="-182880">
                        <a:spcBef>
                          <a:spcPts val="0"/>
                        </a:spcBef>
                        <a:spcAft>
                          <a:spcPts val="0"/>
                        </a:spcAft>
                      </a:pPr>
                      <a:r>
                        <a:rPr lang="en-US" sz="1000">
                          <a:solidFill>
                            <a:srgbClr val="000000"/>
                          </a:solidFill>
                          <a:latin typeface="Calibri"/>
                          <a:ea typeface="Times New Roman"/>
                          <a:cs typeface="Times New Roman"/>
                        </a:rPr>
                        <a:t>Institutional FCOI policies change in a manner that affects Investigator requirements</a:t>
                      </a:r>
                      <a:endParaRPr lang="en-US" sz="1000">
                        <a:solidFill>
                          <a:srgbClr val="000000"/>
                        </a:solidFill>
                        <a:latin typeface="Verdana"/>
                        <a:ea typeface="Times New Roman"/>
                        <a:cs typeface="Times New Roman"/>
                      </a:endParaRPr>
                    </a:p>
                    <a:p>
                      <a:pPr marL="457200" marR="0" indent="-182880">
                        <a:spcBef>
                          <a:spcPts val="0"/>
                        </a:spcBef>
                        <a:spcAft>
                          <a:spcPts val="0"/>
                        </a:spcAft>
                      </a:pPr>
                      <a:r>
                        <a:rPr lang="en-US" sz="1000">
                          <a:solidFill>
                            <a:srgbClr val="000000"/>
                          </a:solidFill>
                          <a:latin typeface="Calibri"/>
                          <a:ea typeface="Times New Roman"/>
                          <a:cs typeface="Times New Roman"/>
                        </a:rPr>
                        <a:t>An Investigator is new to an Institution </a:t>
                      </a:r>
                      <a:endParaRPr lang="en-US" sz="1000">
                        <a:solidFill>
                          <a:srgbClr val="000000"/>
                        </a:solidFill>
                        <a:latin typeface="Verdana"/>
                        <a:ea typeface="Times New Roman"/>
                        <a:cs typeface="Times New Roman"/>
                      </a:endParaRPr>
                    </a:p>
                    <a:p>
                      <a:pPr marL="457200" marR="0" indent="-182880">
                        <a:spcBef>
                          <a:spcPts val="0"/>
                        </a:spcBef>
                        <a:spcAft>
                          <a:spcPts val="0"/>
                        </a:spcAft>
                      </a:pPr>
                      <a:r>
                        <a:rPr lang="en-US" sz="1000">
                          <a:solidFill>
                            <a:srgbClr val="000000"/>
                          </a:solidFill>
                          <a:latin typeface="Calibri"/>
                          <a:ea typeface="Times New Roman"/>
                          <a:cs typeface="Times New Roman"/>
                        </a:rPr>
                        <a:t>An Institution finds an Investigator noncompliant with Institution’s FCOI policy or management plan.</a:t>
                      </a:r>
                      <a:endParaRPr lang="en-US" sz="1000">
                        <a:solidFill>
                          <a:srgbClr val="000000"/>
                        </a:solidFill>
                        <a:latin typeface="Verdan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3028">
                <a:tc>
                  <a:txBody>
                    <a:bodyPr/>
                    <a:lstStyle/>
                    <a:p>
                      <a:pPr marL="0" marR="0">
                        <a:spcBef>
                          <a:spcPts val="600"/>
                        </a:spcBef>
                        <a:spcAft>
                          <a:spcPts val="0"/>
                        </a:spcAft>
                      </a:pPr>
                      <a:r>
                        <a:rPr lang="en-US" sz="1000">
                          <a:latin typeface="Calibri"/>
                          <a:ea typeface="Calibri"/>
                          <a:cs typeface="Times New Roman"/>
                        </a:rPr>
                        <a:t>Retrospective Review (“Mitigation plan,” discussed in NPRM)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1000">
                          <a:latin typeface="Calibri"/>
                          <a:ea typeface="Calibri"/>
                          <a:cs typeface="Times New Roman"/>
                        </a:rPr>
                        <a:t>Not mentioned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0"/>
                        </a:spcAft>
                      </a:pPr>
                      <a:r>
                        <a:rPr lang="en-US" sz="1000" dirty="0">
                          <a:latin typeface="Calibri"/>
                          <a:ea typeface="Calibri"/>
                          <a:cs typeface="Times New Roman"/>
                        </a:rPr>
                        <a:t>Institution is required to conduct a retrospective review in those cases of non-compliance with the regulation but is not required to report the review to the PHS Awarding Component. The Institution will be required to notify the PHS Awarding Component promptly and submit a report to the PHS Awarding Component only in cases where bias is found.  The report will address the impact of the bias on the research project and the actions the Institution has taken, or will take, to eliminate or mitigate the effect of the bias.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497">
                <a:tc gridSpan="3">
                  <a:txBody>
                    <a:bodyPr/>
                    <a:lstStyle/>
                    <a:p>
                      <a:pPr marL="0" marR="0">
                        <a:spcBef>
                          <a:spcPts val="600"/>
                        </a:spcBef>
                        <a:spcAft>
                          <a:spcPts val="0"/>
                        </a:spcAft>
                      </a:pPr>
                      <a:endParaRPr lang="en-US" sz="800" dirty="0">
                        <a:latin typeface="Calibri"/>
                        <a:ea typeface="Calibri"/>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spcBef>
                          <a:spcPts val="600"/>
                        </a:spcBef>
                        <a:spcAft>
                          <a:spcPts val="0"/>
                        </a:spcAft>
                      </a:pPr>
                      <a:endParaRPr lang="en-US" sz="800" dirty="0">
                        <a:latin typeface="Calibri"/>
                        <a:ea typeface="Calibri"/>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spcBef>
                          <a:spcPts val="600"/>
                        </a:spcBef>
                        <a:spcAft>
                          <a:spcPts val="0"/>
                        </a:spcAft>
                      </a:pPr>
                      <a:endParaRPr lang="en-US" sz="800" dirty="0">
                        <a:latin typeface="Calibri"/>
                        <a:ea typeface="Calibri"/>
                        <a:cs typeface="Times New Roman"/>
                      </a:endParaRPr>
                    </a:p>
                  </a:txBody>
                  <a:tcPr marL="45380" marR="45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94565"/>
            <a:ext cx="8991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0" y="6019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sng" strike="noStrike" cap="none" normalizeH="0" baseline="30000" dirty="0" smtClean="0">
                <a:ln>
                  <a:noFill/>
                </a:ln>
                <a:solidFill>
                  <a:srgbClr val="800080"/>
                </a:solidFill>
                <a:effectLst/>
                <a:latin typeface="Arial" pitchFamily="34" charset="0"/>
                <a:ea typeface="Calibri" pitchFamily="34" charset="0"/>
                <a:cs typeface="Times New Roman" pitchFamily="18" charset="0"/>
                <a:hlinkClick r:id=""/>
              </a:rPr>
              <a:t>[</a:t>
            </a:r>
            <a:r>
              <a:rPr kumimoji="0" lang="en-US"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rPr>
              <a:t>1]</a:t>
            </a:r>
            <a:r>
              <a:rPr kumimoji="0" lang="en-US" sz="1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See </a:t>
            </a:r>
            <a:r>
              <a:rPr kumimoji="0" lang="en-US" sz="1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2"/>
              </a:rPr>
              <a:t>http://www.gpo.gov/fdsys/pkg/FR-2011-08-25/pdf/2011-21633.pdf</a:t>
            </a:r>
            <a:r>
              <a:rPr kumimoji="0" lang="en-US" sz="1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for full text of Final Rule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457200" y="1828800"/>
            <a:ext cx="8229600" cy="4343400"/>
          </a:xfrm>
        </p:spPr>
        <p:txBody>
          <a:bodyPr/>
          <a:lstStyle/>
          <a:p>
            <a:pPr>
              <a:buFont typeface="Wingdings" pitchFamily="2" charset="2"/>
              <a:buNone/>
            </a:pPr>
            <a:r>
              <a:rPr lang="en-US" smtClean="0"/>
              <a:t>  This regulation promotes objectivity in research by establishing standards that provide a reasonable expectation that the design, conduct, and reporting of research funded under NIH grants or cooperative agreements will be free from bias resulting from Investigator financial conflicts of interest.  </a:t>
            </a:r>
            <a:endParaRPr lang="en-US" sz="3200" smtClean="0"/>
          </a:p>
          <a:p>
            <a:endParaRPr lang="en-US" smtClean="0"/>
          </a:p>
          <a:p>
            <a:endParaRPr lang="en-US" smtClean="0"/>
          </a:p>
        </p:txBody>
      </p:sp>
      <p:sp>
        <p:nvSpPr>
          <p:cNvPr id="3993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8A53C99F-C14A-4D1B-A581-A6BC8975E618}" type="slidenum">
              <a:rPr lang="en-US"/>
              <a:pPr eaLnBrk="1" hangingPunct="1"/>
              <a:t>7</a:t>
            </a:fld>
            <a:endParaRPr lang="en-US"/>
          </a:p>
        </p:txBody>
      </p:sp>
      <p:sp>
        <p:nvSpPr>
          <p:cNvPr id="537602" name="Rectangle 2"/>
          <p:cNvSpPr>
            <a:spLocks noGrp="1" noChangeArrowheads="1"/>
          </p:cNvSpPr>
          <p:nvPr>
            <p:ph type="title"/>
          </p:nvPr>
        </p:nvSpPr>
        <p:spPr>
          <a:xfrm>
            <a:off x="381000" y="228601"/>
            <a:ext cx="8382000" cy="1066799"/>
          </a:xfrm>
        </p:spPr>
        <p:txBody>
          <a:bodyPr>
            <a:noAutofit/>
          </a:bodyPr>
          <a:lstStyle/>
          <a:p>
            <a:pPr algn="ctr" fontAlgn="auto">
              <a:spcAft>
                <a:spcPts val="0"/>
              </a:spcAft>
              <a:defRPr/>
            </a:pPr>
            <a:r>
              <a:rPr lang="en-US" dirty="0" smtClean="0"/>
              <a:t>What is the Purpose of the Regulation?</a:t>
            </a: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3" name="Rectangle 3"/>
          <p:cNvSpPr>
            <a:spLocks noGrp="1" noChangeArrowheads="1"/>
          </p:cNvSpPr>
          <p:nvPr>
            <p:ph type="title"/>
          </p:nvPr>
        </p:nvSpPr>
        <p:spPr>
          <a:xfrm>
            <a:off x="304800" y="228600"/>
            <a:ext cx="8610600" cy="563563"/>
          </a:xfrm>
        </p:spPr>
        <p:txBody>
          <a:bodyPr rtlCol="0">
            <a:noAutofit/>
          </a:bodyPr>
          <a:lstStyle/>
          <a:p>
            <a:pPr fontAlgn="auto">
              <a:spcAft>
                <a:spcPts val="0"/>
              </a:spcAft>
              <a:defRPr/>
            </a:pPr>
            <a:r>
              <a:rPr lang="en-US" sz="4000" b="1" dirty="0" smtClean="0">
                <a:solidFill>
                  <a:schemeClr val="bg2">
                    <a:lumMod val="25000"/>
                  </a:schemeClr>
                </a:solidFill>
                <a:latin typeface="Tahoma" pitchFamily="34" charset="0"/>
                <a:cs typeface="Tahoma" pitchFamily="34" charset="0"/>
              </a:rPr>
              <a:t>FCOI Regulations Framework</a:t>
            </a:r>
          </a:p>
        </p:txBody>
      </p:sp>
      <p:pic>
        <p:nvPicPr>
          <p:cNvPr id="40963" name="Picture 4" descr="MCj0281246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400" y="2574925"/>
            <a:ext cx="19954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486" name="Text Box 6"/>
          <p:cNvSpPr txBox="1">
            <a:spLocks noChangeArrowheads="1"/>
          </p:cNvSpPr>
          <p:nvPr/>
        </p:nvSpPr>
        <p:spPr bwMode="auto">
          <a:xfrm>
            <a:off x="5715000" y="2574925"/>
            <a:ext cx="3271838" cy="708025"/>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2000" b="1" dirty="0">
                <a:solidFill>
                  <a:srgbClr val="006600"/>
                </a:solidFill>
                <a:effectLst>
                  <a:outerShdw blurRad="38100" dist="38100" dir="2700000" algn="tl">
                    <a:srgbClr val="C0C0C0"/>
                  </a:outerShdw>
                </a:effectLst>
                <a:latin typeface="Calibri"/>
                <a:cs typeface="+mn-cs"/>
              </a:rPr>
              <a:t>Compliance with Regulations</a:t>
            </a:r>
          </a:p>
          <a:p>
            <a:pPr fontAlgn="auto">
              <a:spcBef>
                <a:spcPts val="0"/>
              </a:spcBef>
              <a:spcAft>
                <a:spcPts val="0"/>
              </a:spcAft>
              <a:defRPr/>
            </a:pPr>
            <a:r>
              <a:rPr lang="en-US" sz="2000" b="1" dirty="0">
                <a:solidFill>
                  <a:srgbClr val="006600"/>
                </a:solidFill>
                <a:effectLst>
                  <a:outerShdw blurRad="38100" dist="38100" dir="2700000" algn="tl">
                    <a:srgbClr val="C0C0C0"/>
                  </a:outerShdw>
                </a:effectLst>
                <a:latin typeface="Calibri"/>
                <a:cs typeface="+mn-cs"/>
              </a:rPr>
              <a:t>Reporting to NIH</a:t>
            </a:r>
          </a:p>
        </p:txBody>
      </p:sp>
      <p:sp>
        <p:nvSpPr>
          <p:cNvPr id="532487" name="Text Box 7"/>
          <p:cNvSpPr txBox="1">
            <a:spLocks noChangeArrowheads="1"/>
          </p:cNvSpPr>
          <p:nvPr/>
        </p:nvSpPr>
        <p:spPr bwMode="auto">
          <a:xfrm>
            <a:off x="762000" y="3048000"/>
            <a:ext cx="2435225" cy="16319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2000" b="1" dirty="0">
                <a:solidFill>
                  <a:srgbClr val="006600"/>
                </a:solidFill>
                <a:effectLst>
                  <a:outerShdw blurRad="38100" dist="38100" dir="2700000" algn="tl">
                    <a:srgbClr val="C0C0C0"/>
                  </a:outerShdw>
                </a:effectLst>
                <a:latin typeface="Calibri"/>
                <a:cs typeface="+mn-cs"/>
              </a:rPr>
              <a:t>Institutional Policy</a:t>
            </a:r>
          </a:p>
          <a:p>
            <a:pPr fontAlgn="auto">
              <a:spcBef>
                <a:spcPts val="0"/>
              </a:spcBef>
              <a:spcAft>
                <a:spcPts val="0"/>
              </a:spcAft>
              <a:defRPr/>
            </a:pPr>
            <a:r>
              <a:rPr lang="en-US" sz="2000" b="1" dirty="0">
                <a:solidFill>
                  <a:srgbClr val="006600"/>
                </a:solidFill>
                <a:effectLst>
                  <a:outerShdw blurRad="38100" dist="38100" dir="2700000" algn="tl">
                    <a:srgbClr val="C0C0C0"/>
                  </a:outerShdw>
                </a:effectLst>
                <a:latin typeface="Calibri"/>
                <a:cs typeface="+mn-cs"/>
              </a:rPr>
              <a:t>Implementation</a:t>
            </a:r>
          </a:p>
          <a:p>
            <a:pPr fontAlgn="auto">
              <a:spcBef>
                <a:spcPts val="0"/>
              </a:spcBef>
              <a:spcAft>
                <a:spcPts val="0"/>
              </a:spcAft>
              <a:defRPr/>
            </a:pPr>
            <a:r>
              <a:rPr lang="en-US" sz="2000" b="1" dirty="0">
                <a:solidFill>
                  <a:srgbClr val="006600"/>
                </a:solidFill>
                <a:effectLst>
                  <a:outerShdw blurRad="38100" dist="38100" dir="2700000" algn="tl">
                    <a:srgbClr val="C0C0C0"/>
                  </a:outerShdw>
                </a:effectLst>
                <a:latin typeface="Calibri"/>
                <a:cs typeface="+mn-cs"/>
              </a:rPr>
              <a:t>Evaluation of SFI</a:t>
            </a:r>
          </a:p>
          <a:p>
            <a:pPr fontAlgn="auto">
              <a:spcBef>
                <a:spcPts val="0"/>
              </a:spcBef>
              <a:spcAft>
                <a:spcPts val="0"/>
              </a:spcAft>
              <a:defRPr/>
            </a:pPr>
            <a:r>
              <a:rPr lang="en-US" sz="2000" b="1" dirty="0">
                <a:solidFill>
                  <a:srgbClr val="006600"/>
                </a:solidFill>
                <a:effectLst>
                  <a:outerShdw blurRad="38100" dist="38100" dir="2700000" algn="tl">
                    <a:srgbClr val="C0C0C0"/>
                  </a:outerShdw>
                </a:effectLst>
                <a:latin typeface="Calibri"/>
                <a:cs typeface="+mn-cs"/>
              </a:rPr>
              <a:t>Identification of FCOI</a:t>
            </a:r>
          </a:p>
          <a:p>
            <a:pPr fontAlgn="auto">
              <a:spcBef>
                <a:spcPts val="0"/>
              </a:spcBef>
              <a:spcAft>
                <a:spcPts val="0"/>
              </a:spcAft>
              <a:defRPr/>
            </a:pPr>
            <a:r>
              <a:rPr lang="en-US" sz="2000" b="1" dirty="0">
                <a:solidFill>
                  <a:srgbClr val="006600"/>
                </a:solidFill>
                <a:effectLst>
                  <a:outerShdw blurRad="38100" dist="38100" dir="2700000" algn="tl">
                    <a:srgbClr val="C0C0C0"/>
                  </a:outerShdw>
                </a:effectLst>
                <a:latin typeface="Calibri"/>
                <a:cs typeface="+mn-cs"/>
              </a:rPr>
              <a:t>Management</a:t>
            </a:r>
          </a:p>
        </p:txBody>
      </p:sp>
      <p:sp>
        <p:nvSpPr>
          <p:cNvPr id="532488" name="Text Box 8"/>
          <p:cNvSpPr txBox="1">
            <a:spLocks noChangeArrowheads="1"/>
          </p:cNvSpPr>
          <p:nvPr/>
        </p:nvSpPr>
        <p:spPr bwMode="auto">
          <a:xfrm>
            <a:off x="3810000" y="4597400"/>
            <a:ext cx="1293813" cy="4000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2000" b="1">
                <a:solidFill>
                  <a:srgbClr val="006600"/>
                </a:solidFill>
                <a:effectLst>
                  <a:outerShdw blurRad="38100" dist="38100" dir="2700000" algn="tl">
                    <a:srgbClr val="C0C0C0"/>
                  </a:outerShdw>
                </a:effectLst>
                <a:latin typeface="Calibri"/>
                <a:cs typeface="+mn-cs"/>
              </a:rPr>
              <a:t>Institution</a:t>
            </a:r>
          </a:p>
        </p:txBody>
      </p:sp>
      <p:pic>
        <p:nvPicPr>
          <p:cNvPr id="40967" name="Picture 5" descr="MCj0238286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4400" y="1147763"/>
            <a:ext cx="1524000"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489" name="Text Box 9"/>
          <p:cNvSpPr txBox="1">
            <a:spLocks noChangeArrowheads="1"/>
          </p:cNvSpPr>
          <p:nvPr/>
        </p:nvSpPr>
        <p:spPr bwMode="auto">
          <a:xfrm>
            <a:off x="2619375" y="1279525"/>
            <a:ext cx="4006850" cy="708025"/>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2000" b="1" dirty="0">
                <a:solidFill>
                  <a:srgbClr val="C00000"/>
                </a:solidFill>
                <a:effectLst>
                  <a:outerShdw blurRad="38100" dist="38100" dir="2700000" algn="tl">
                    <a:srgbClr val="C0C0C0"/>
                  </a:outerShdw>
                </a:effectLst>
                <a:latin typeface="Calibri"/>
                <a:cs typeface="+mn-cs"/>
              </a:rPr>
              <a:t>Disclosure of SFI</a:t>
            </a:r>
          </a:p>
          <a:p>
            <a:pPr fontAlgn="auto">
              <a:spcBef>
                <a:spcPts val="0"/>
              </a:spcBef>
              <a:spcAft>
                <a:spcPts val="0"/>
              </a:spcAft>
              <a:defRPr/>
            </a:pPr>
            <a:r>
              <a:rPr lang="en-US" sz="2000" b="1" dirty="0">
                <a:solidFill>
                  <a:srgbClr val="C00000"/>
                </a:solidFill>
                <a:effectLst>
                  <a:outerShdw blurRad="38100" dist="38100" dir="2700000" algn="tl">
                    <a:srgbClr val="C0C0C0"/>
                  </a:outerShdw>
                </a:effectLst>
                <a:latin typeface="Calibri"/>
                <a:cs typeface="+mn-cs"/>
              </a:rPr>
              <a:t>Compliance with Institutional Policy</a:t>
            </a:r>
          </a:p>
        </p:txBody>
      </p:sp>
      <p:sp>
        <p:nvSpPr>
          <p:cNvPr id="532490" name="Text Box 10"/>
          <p:cNvSpPr txBox="1">
            <a:spLocks noChangeArrowheads="1"/>
          </p:cNvSpPr>
          <p:nvPr/>
        </p:nvSpPr>
        <p:spPr bwMode="auto">
          <a:xfrm>
            <a:off x="914400" y="2270125"/>
            <a:ext cx="1444625" cy="4000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2000" b="1" dirty="0">
                <a:solidFill>
                  <a:srgbClr val="C00000"/>
                </a:solidFill>
                <a:effectLst>
                  <a:outerShdw blurRad="38100" dist="38100" dir="2700000" algn="tl">
                    <a:srgbClr val="C0C0C0"/>
                  </a:outerShdw>
                </a:effectLst>
                <a:latin typeface="Calibri"/>
                <a:cs typeface="+mn-cs"/>
              </a:rPr>
              <a:t>Investigator</a:t>
            </a:r>
          </a:p>
        </p:txBody>
      </p:sp>
      <p:pic>
        <p:nvPicPr>
          <p:cNvPr id="40970" name="Picture 2"/>
          <p:cNvPicPr>
            <a:picLocks noGrp="1" noChangeAspect="1" noChangeArrowheads="1"/>
          </p:cNvPicPr>
          <p:nvPr>
            <p:ph type="body" idx="1"/>
          </p:nvPr>
        </p:nvPicPr>
        <p:blipFill>
          <a:blip r:embed="rId5" cstate="print">
            <a:extLst>
              <a:ext uri="{28A0092B-C50C-407E-A947-70E740481C1C}">
                <a14:useLocalDpi xmlns:a14="http://schemas.microsoft.com/office/drawing/2010/main" val="0"/>
              </a:ext>
            </a:extLst>
          </a:blip>
          <a:srcRect/>
          <a:stretch>
            <a:fillRect/>
          </a:stretch>
        </p:blipFill>
        <p:spPr>
          <a:xfrm>
            <a:off x="6019800" y="4953000"/>
            <a:ext cx="2590800" cy="1711325"/>
          </a:xfrm>
        </p:spPr>
      </p:pic>
      <p:sp>
        <p:nvSpPr>
          <p:cNvPr id="532491" name="Text Box 11"/>
          <p:cNvSpPr txBox="1">
            <a:spLocks noChangeArrowheads="1"/>
          </p:cNvSpPr>
          <p:nvPr/>
        </p:nvSpPr>
        <p:spPr bwMode="auto">
          <a:xfrm>
            <a:off x="4419600" y="5546725"/>
            <a:ext cx="1905000" cy="396875"/>
          </a:xfrm>
          <a:prstGeom prst="rect">
            <a:avLst/>
          </a:prstGeom>
          <a:noFill/>
          <a:ln w="9525">
            <a:noFill/>
            <a:miter lim="800000"/>
            <a:headEnd/>
            <a:tailEnd/>
          </a:ln>
          <a:effectLst/>
        </p:spPr>
        <p:txBody>
          <a:bodyPr>
            <a:spAutoFit/>
          </a:bodyPr>
          <a:lstStyle/>
          <a:p>
            <a:pPr fontAlgn="auto">
              <a:spcBef>
                <a:spcPts val="0"/>
              </a:spcBef>
              <a:spcAft>
                <a:spcPts val="0"/>
              </a:spcAft>
              <a:defRPr/>
            </a:pPr>
            <a:r>
              <a:rPr lang="en-US" sz="2000" b="1" dirty="0">
                <a:solidFill>
                  <a:schemeClr val="accent6">
                    <a:lumMod val="50000"/>
                  </a:schemeClr>
                </a:solidFill>
                <a:effectLst>
                  <a:outerShdw blurRad="38100" dist="38100" dir="2700000" algn="tl">
                    <a:srgbClr val="C0C0C0"/>
                  </a:outerShdw>
                </a:effectLst>
                <a:latin typeface="Calibri"/>
                <a:cs typeface="+mn-cs"/>
              </a:rPr>
              <a:t>Oversight</a:t>
            </a:r>
          </a:p>
        </p:txBody>
      </p:sp>
      <p:sp>
        <p:nvSpPr>
          <p:cNvPr id="532492" name="Text Box 12"/>
          <p:cNvSpPr txBox="1">
            <a:spLocks noChangeArrowheads="1"/>
          </p:cNvSpPr>
          <p:nvPr/>
        </p:nvSpPr>
        <p:spPr bwMode="auto">
          <a:xfrm>
            <a:off x="7315200" y="4632325"/>
            <a:ext cx="584200" cy="40005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2000" b="1" dirty="0">
                <a:solidFill>
                  <a:schemeClr val="accent6">
                    <a:lumMod val="50000"/>
                  </a:schemeClr>
                </a:solidFill>
                <a:effectLst>
                  <a:outerShdw blurRad="38100" dist="38100" dir="2700000" algn="tl">
                    <a:srgbClr val="C0C0C0"/>
                  </a:outerShdw>
                </a:effectLst>
                <a:latin typeface="Calibri"/>
                <a:cs typeface="+mn-cs"/>
              </a:rPr>
              <a:t>NIH</a:t>
            </a:r>
          </a:p>
        </p:txBody>
      </p:sp>
      <p:sp>
        <p:nvSpPr>
          <p:cNvPr id="40973" name="Line 13"/>
          <p:cNvSpPr>
            <a:spLocks noChangeShapeType="1"/>
          </p:cNvSpPr>
          <p:nvPr/>
        </p:nvSpPr>
        <p:spPr bwMode="auto">
          <a:xfrm>
            <a:off x="2971800" y="2574925"/>
            <a:ext cx="609600" cy="381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74" name="Line 14"/>
          <p:cNvSpPr>
            <a:spLocks noChangeShapeType="1"/>
          </p:cNvSpPr>
          <p:nvPr/>
        </p:nvSpPr>
        <p:spPr bwMode="auto">
          <a:xfrm flipH="1" flipV="1">
            <a:off x="3048000" y="2362200"/>
            <a:ext cx="609600" cy="381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75" name="Line 15"/>
          <p:cNvSpPr>
            <a:spLocks noChangeShapeType="1"/>
          </p:cNvSpPr>
          <p:nvPr/>
        </p:nvSpPr>
        <p:spPr bwMode="auto">
          <a:xfrm>
            <a:off x="5791200" y="4479925"/>
            <a:ext cx="9144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76" name="Line 16"/>
          <p:cNvSpPr>
            <a:spLocks noChangeShapeType="1"/>
          </p:cNvSpPr>
          <p:nvPr/>
        </p:nvSpPr>
        <p:spPr bwMode="auto">
          <a:xfrm flipH="1" flipV="1">
            <a:off x="5638800" y="4648200"/>
            <a:ext cx="91440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32497" name="Rectangle 17"/>
          <p:cNvSpPr>
            <a:spLocks noChangeArrowheads="1"/>
          </p:cNvSpPr>
          <p:nvPr/>
        </p:nvSpPr>
        <p:spPr bwMode="auto">
          <a:xfrm>
            <a:off x="1143000" y="6308725"/>
            <a:ext cx="3316288" cy="246063"/>
          </a:xfrm>
          <a:prstGeom prst="rect">
            <a:avLst/>
          </a:prstGeom>
          <a:solidFill>
            <a:schemeClr val="bg1"/>
          </a:solidFill>
          <a:ln w="9525">
            <a:noFill/>
            <a:miter lim="800000"/>
            <a:headEnd/>
            <a:tailEnd/>
          </a:ln>
          <a:effectLst/>
        </p:spPr>
        <p:txBody>
          <a:bodyPr wrap="none">
            <a:spAutoFit/>
          </a:bodyPr>
          <a:lstStyle/>
          <a:p>
            <a:pPr fontAlgn="auto">
              <a:spcBef>
                <a:spcPts val="0"/>
              </a:spcBef>
              <a:spcAft>
                <a:spcPts val="0"/>
              </a:spcAft>
              <a:defRPr/>
            </a:pPr>
            <a:r>
              <a:rPr lang="en-US" sz="1000" dirty="0">
                <a:solidFill>
                  <a:prstClr val="black"/>
                </a:solidFill>
                <a:effectLst>
                  <a:outerShdw blurRad="38100" dist="38100" dir="2700000" algn="tl">
                    <a:srgbClr val="C0C0C0"/>
                  </a:outerShdw>
                </a:effectLst>
                <a:latin typeface="Calibri"/>
                <a:cs typeface="+mn-cs"/>
              </a:rPr>
              <a:t>PHS regulation 42 CFR Part 50, Subpart F and 45 CFR </a:t>
            </a:r>
            <a:r>
              <a:rPr lang="en-US" sz="1000">
                <a:solidFill>
                  <a:prstClr val="black"/>
                </a:solidFill>
                <a:effectLst>
                  <a:outerShdw blurRad="38100" dist="38100" dir="2700000" algn="tl">
                    <a:srgbClr val="C0C0C0"/>
                  </a:outerShdw>
                </a:effectLst>
                <a:latin typeface="Calibri"/>
                <a:cs typeface="+mn-cs"/>
              </a:rPr>
              <a:t>Part 94</a:t>
            </a:r>
            <a:endParaRPr lang="en-US" sz="1000" dirty="0">
              <a:solidFill>
                <a:prstClr val="black"/>
              </a:solidFill>
              <a:effectLst>
                <a:outerShdw blurRad="38100" dist="38100" dir="2700000" algn="tl">
                  <a:srgbClr val="C0C0C0"/>
                </a:outerShdw>
              </a:effectLst>
              <a:latin typeface="Calibri"/>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457200" y="1336675"/>
            <a:ext cx="8229600" cy="4911725"/>
          </a:xfrm>
        </p:spPr>
        <p:txBody>
          <a:bodyPr/>
          <a:lstStyle/>
          <a:p>
            <a:pPr>
              <a:lnSpc>
                <a:spcPct val="90000"/>
              </a:lnSpc>
              <a:buClr>
                <a:schemeClr val="tx1"/>
              </a:buClr>
              <a:buSzPct val="80000"/>
            </a:pPr>
            <a:r>
              <a:rPr lang="en-US" sz="2600" smtClean="0"/>
              <a:t>Each Institution that applies for or receives PHS/NIH grants or cooperative agreements for research</a:t>
            </a:r>
          </a:p>
          <a:p>
            <a:pPr lvl="1">
              <a:lnSpc>
                <a:spcPct val="90000"/>
              </a:lnSpc>
              <a:buClr>
                <a:schemeClr val="tx1"/>
              </a:buClr>
              <a:buSzTx/>
              <a:buFont typeface="Arial" charset="0"/>
              <a:buChar char="•"/>
            </a:pPr>
            <a:r>
              <a:rPr lang="en-US" sz="2400" smtClean="0"/>
              <a:t>Domestic, foreign, public, private (not Federal)</a:t>
            </a:r>
          </a:p>
          <a:p>
            <a:pPr lvl="1">
              <a:lnSpc>
                <a:spcPct val="90000"/>
              </a:lnSpc>
              <a:buClr>
                <a:schemeClr val="tx1"/>
              </a:buClr>
              <a:buFont typeface="Arial" charset="0"/>
              <a:buChar char="•"/>
            </a:pPr>
            <a:endParaRPr lang="en-US" sz="1100" smtClean="0"/>
          </a:p>
          <a:p>
            <a:pPr>
              <a:lnSpc>
                <a:spcPct val="90000"/>
              </a:lnSpc>
              <a:buClr>
                <a:schemeClr val="tx1"/>
              </a:buClr>
              <a:buSzPct val="80000"/>
            </a:pPr>
            <a:r>
              <a:rPr lang="en-US" sz="2600" smtClean="0"/>
              <a:t>Any Investigator, as defined by the regulation, planning to participate in or participating in the research</a:t>
            </a:r>
          </a:p>
          <a:p>
            <a:pPr>
              <a:lnSpc>
                <a:spcPct val="90000"/>
              </a:lnSpc>
              <a:buClr>
                <a:schemeClr val="tx1"/>
              </a:buClr>
              <a:buSzPct val="80000"/>
            </a:pPr>
            <a:endParaRPr lang="en-US" sz="1100" smtClean="0"/>
          </a:p>
          <a:p>
            <a:pPr>
              <a:lnSpc>
                <a:spcPct val="90000"/>
              </a:lnSpc>
              <a:buClr>
                <a:schemeClr val="tx1"/>
              </a:buClr>
              <a:buSzPct val="80000"/>
            </a:pPr>
            <a:r>
              <a:rPr lang="en-US" sz="2600" smtClean="0"/>
              <a:t>When an individual, rather than an Institution, is applying for or receives PHS/NIH research funding</a:t>
            </a:r>
          </a:p>
          <a:p>
            <a:pPr>
              <a:lnSpc>
                <a:spcPct val="90000"/>
              </a:lnSpc>
              <a:buClr>
                <a:schemeClr val="tx1"/>
              </a:buClr>
              <a:buSzPct val="80000"/>
            </a:pPr>
            <a:endParaRPr lang="en-US" sz="1100" smtClean="0"/>
          </a:p>
          <a:p>
            <a:pPr>
              <a:lnSpc>
                <a:spcPct val="90000"/>
              </a:lnSpc>
              <a:buClr>
                <a:schemeClr val="tx1"/>
              </a:buClr>
              <a:buSzPct val="80000"/>
            </a:pPr>
            <a:r>
              <a:rPr lang="en-US" sz="2600" smtClean="0"/>
              <a:t>SBIR/STTR Phase II applicants/awardees </a:t>
            </a:r>
          </a:p>
          <a:p>
            <a:pPr lvl="1">
              <a:lnSpc>
                <a:spcPct val="90000"/>
              </a:lnSpc>
              <a:buClr>
                <a:schemeClr val="tx1"/>
              </a:buClr>
              <a:buSzPct val="80000"/>
              <a:buFont typeface="Wingdings" pitchFamily="2" charset="2"/>
              <a:buNone/>
            </a:pPr>
            <a:r>
              <a:rPr lang="en-US" sz="2600" smtClean="0"/>
              <a:t>(Phase I SBIR/STTRs are exempt) </a:t>
            </a:r>
          </a:p>
          <a:p>
            <a:pPr>
              <a:lnSpc>
                <a:spcPct val="90000"/>
              </a:lnSpc>
              <a:buClr>
                <a:schemeClr val="tx1"/>
              </a:buClr>
              <a:buSzPct val="80000"/>
            </a:pPr>
            <a:endParaRPr lang="en-US" smtClean="0"/>
          </a:p>
        </p:txBody>
      </p:sp>
      <p:sp>
        <p:nvSpPr>
          <p:cNvPr id="4198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9CDC922A-5FC0-4475-8F81-8C3530F1FD07}" type="slidenum">
              <a:rPr lang="en-US"/>
              <a:pPr eaLnBrk="1" hangingPunct="1"/>
              <a:t>9</a:t>
            </a:fld>
            <a:endParaRPr lang="en-US"/>
          </a:p>
        </p:txBody>
      </p:sp>
      <p:sp>
        <p:nvSpPr>
          <p:cNvPr id="568322" name="Rectangle 2"/>
          <p:cNvSpPr>
            <a:spLocks noGrp="1" noChangeArrowheads="1"/>
          </p:cNvSpPr>
          <p:nvPr>
            <p:ph type="title"/>
          </p:nvPr>
        </p:nvSpPr>
        <p:spPr>
          <a:xfrm>
            <a:off x="457200" y="-76200"/>
            <a:ext cx="8229600" cy="1219199"/>
          </a:xfrm>
        </p:spPr>
        <p:txBody>
          <a:bodyPr/>
          <a:lstStyle/>
          <a:p>
            <a:pPr algn="ctr" fontAlgn="auto">
              <a:spcAft>
                <a:spcPts val="0"/>
              </a:spcAft>
              <a:defRPr/>
            </a:pPr>
            <a:r>
              <a:rPr lang="en-US" dirty="0" smtClean="0"/>
              <a:t>Who is Covered?</a:t>
            </a:r>
          </a:p>
        </p:txBody>
      </p:sp>
    </p:spTree>
  </p:cSld>
  <p:clrMapOvr>
    <a:masterClrMapping/>
  </p:clrMapOvr>
  <p:transition spd="med">
    <p:fade thruBlk="1"/>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0.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6.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7.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8.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9.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Flow</Template>
  <TotalTime>22754</TotalTime>
  <Words>4610</Words>
  <Application>Microsoft Office PowerPoint</Application>
  <PresentationFormat>On-screen Show (4:3)</PresentationFormat>
  <Paragraphs>674</Paragraphs>
  <Slides>66</Slides>
  <Notes>58</Notes>
  <HiddenSlides>0</HiddenSlides>
  <MMClips>0</MMClips>
  <ScaleCrop>false</ScaleCrop>
  <HeadingPairs>
    <vt:vector size="4" baseType="variant">
      <vt:variant>
        <vt:lpstr>Theme</vt:lpstr>
      </vt:variant>
      <vt:variant>
        <vt:i4>4</vt:i4>
      </vt:variant>
      <vt:variant>
        <vt:lpstr>Slide Titles</vt:lpstr>
      </vt:variant>
      <vt:variant>
        <vt:i4>66</vt:i4>
      </vt:variant>
    </vt:vector>
  </HeadingPairs>
  <TitlesOfParts>
    <vt:vector size="70" baseType="lpstr">
      <vt:lpstr>Office Theme</vt:lpstr>
      <vt:lpstr>Concourse</vt:lpstr>
      <vt:lpstr>1_Concourse</vt:lpstr>
      <vt:lpstr>1_Office Theme</vt:lpstr>
      <vt:lpstr>Financial Conflict of Interest</vt:lpstr>
      <vt:lpstr>FCOI: What You Need to Know</vt:lpstr>
      <vt:lpstr>FCOI 2011 Revised Regulation</vt:lpstr>
      <vt:lpstr>Financial Conflict of Interest (FCOI) Regulation</vt:lpstr>
      <vt:lpstr>2011 Revised FCOI Regulation</vt:lpstr>
      <vt:lpstr>2011 Revised FCOI Regulation</vt:lpstr>
      <vt:lpstr>What is the Purpose of the Regulation?</vt:lpstr>
      <vt:lpstr>FCOI Regulations Framework</vt:lpstr>
      <vt:lpstr>Who is Covered?</vt:lpstr>
      <vt:lpstr>Key Definitions</vt:lpstr>
      <vt:lpstr>Investigator</vt:lpstr>
      <vt:lpstr> Investigator’s Institutional Responsibilities </vt:lpstr>
      <vt:lpstr>Significant Financial Interest (SFI)</vt:lpstr>
      <vt:lpstr>Significant Financial Interest (SFI)</vt:lpstr>
      <vt:lpstr>Significant Financial Interest (SFI)</vt:lpstr>
      <vt:lpstr>SFI  Exclusions</vt:lpstr>
      <vt:lpstr>SFI  Exclusions</vt:lpstr>
      <vt:lpstr>Financial Conflict of Interest (FCOI)</vt:lpstr>
      <vt:lpstr>Senior/Key Personnel</vt:lpstr>
      <vt:lpstr> Overview of Other Changes </vt:lpstr>
      <vt:lpstr>Investigator Disclosure </vt:lpstr>
      <vt:lpstr>Public Accessibility</vt:lpstr>
      <vt:lpstr>Management of FCOI </vt:lpstr>
      <vt:lpstr>FCOI Reporting </vt:lpstr>
      <vt:lpstr>Noncompliance </vt:lpstr>
      <vt:lpstr>Scope</vt:lpstr>
      <vt:lpstr>Subrecipients</vt:lpstr>
      <vt:lpstr>Investigator Training</vt:lpstr>
      <vt:lpstr>HHS/NIH Authority  </vt:lpstr>
      <vt:lpstr>    At the Grantee Institution  </vt:lpstr>
      <vt:lpstr>Institutional Responsibilities</vt:lpstr>
      <vt:lpstr>Institutional Responsibilities:  Maintenance of Records </vt:lpstr>
      <vt:lpstr>Institutional Responsibilities: Application Certification</vt:lpstr>
      <vt:lpstr>Institutional Responsibilities: Application Certification </vt:lpstr>
      <vt:lpstr>Institutional Responsibilities: Designated Institutional Official(s) </vt:lpstr>
      <vt:lpstr>Institutional Responsibilities: Inform Investigators </vt:lpstr>
      <vt:lpstr>Institutional Responsibilities: Investigator Training</vt:lpstr>
      <vt:lpstr>Institutional Responsibilities: Investigator Disclosure of SFIs</vt:lpstr>
      <vt:lpstr>Institutional Responsibilities: Management of FCOIs</vt:lpstr>
      <vt:lpstr>Institutional Responsibilities: FCOI Reporting </vt:lpstr>
      <vt:lpstr>Institutional Responsibilities: Elements of an FCOI Report</vt:lpstr>
      <vt:lpstr>FCOI Reporting</vt:lpstr>
      <vt:lpstr>Investigator SFI Disclosure and Institutional FCOI Reporting Requirements </vt:lpstr>
      <vt:lpstr>Institutional Responsibilities: Subrecipient Requirements </vt:lpstr>
      <vt:lpstr>Institutional Responsibilities: Public Accessibility of FCOIs</vt:lpstr>
      <vt:lpstr>Institutional Responsibilities: Public Accessibility of FCOIs</vt:lpstr>
      <vt:lpstr>Noncompliance</vt:lpstr>
      <vt:lpstr>Institutional Responsibilities: Retrospective Review </vt:lpstr>
      <vt:lpstr>Institutional Responsibilities: Retrospective Review </vt:lpstr>
      <vt:lpstr>Institutional Responsibilities: Mitigation Report </vt:lpstr>
      <vt:lpstr>PowerPoint Presentation</vt:lpstr>
      <vt:lpstr>Institutional Responsibilities: Enforcement</vt:lpstr>
      <vt:lpstr>Submitting FCOI Reports to NIH</vt:lpstr>
      <vt:lpstr>FCOI Reporting </vt:lpstr>
      <vt:lpstr>eRA Commons FCOI Module:  FCOI Reporting Tool</vt:lpstr>
      <vt:lpstr>eRA Commons FCOI Module:  Future Enhancements </vt:lpstr>
      <vt:lpstr>PowerPoint Presentation</vt:lpstr>
      <vt:lpstr>At the NIH</vt:lpstr>
      <vt:lpstr>NIH Responsibilities</vt:lpstr>
      <vt:lpstr>NIH Responsibilities</vt:lpstr>
      <vt:lpstr>NIH Responsibilities</vt:lpstr>
      <vt:lpstr>Resources and  Q&amp;A Panel</vt:lpstr>
      <vt:lpstr>Information/Resources</vt:lpstr>
      <vt:lpstr>Questions?</vt:lpstr>
      <vt:lpstr>PowerPoint Presentation</vt:lpstr>
      <vt:lpstr>PowerPoint Presentation</vt:lpstr>
    </vt:vector>
  </TitlesOfParts>
  <Company>OD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Revised Regulation FCOI Webinar for Grantees Provided by the National Institutes of Health - November 30, 2011</dc:title>
  <dc:subject>2011 Revised Regulation FCOI Webinar for Grantees Provided by the National Institutes of Health - November 30, 2011</dc:subject>
  <dc:creator>kochers</dc:creator>
  <cp:keywords>2011 Revised Regulation FCOI Webinar for Grantees Provided by the National Institutes of Health - November 30, 2011</cp:keywords>
  <cp:lastModifiedBy>microlan</cp:lastModifiedBy>
  <cp:revision>1292</cp:revision>
  <cp:lastPrinted>2012-02-17T16:44:42Z</cp:lastPrinted>
  <dcterms:created xsi:type="dcterms:W3CDTF">2007-06-22T15:14:55Z</dcterms:created>
  <dcterms:modified xsi:type="dcterms:W3CDTF">2012-08-24T16:09:28Z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